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2" r:id="rId1"/>
  </p:sldMasterIdLst>
  <p:notesMasterIdLst>
    <p:notesMasterId r:id="rId47"/>
  </p:notesMasterIdLst>
  <p:handoutMasterIdLst>
    <p:handoutMasterId r:id="rId48"/>
  </p:handoutMasterIdLst>
  <p:sldIdLst>
    <p:sldId id="281" r:id="rId2"/>
    <p:sldId id="336" r:id="rId3"/>
    <p:sldId id="283" r:id="rId4"/>
    <p:sldId id="355" r:id="rId5"/>
    <p:sldId id="342" r:id="rId6"/>
    <p:sldId id="329" r:id="rId7"/>
    <p:sldId id="344" r:id="rId8"/>
    <p:sldId id="345" r:id="rId9"/>
    <p:sldId id="368" r:id="rId10"/>
    <p:sldId id="347" r:id="rId11"/>
    <p:sldId id="380" r:id="rId12"/>
    <p:sldId id="379" r:id="rId13"/>
    <p:sldId id="376" r:id="rId14"/>
    <p:sldId id="377" r:id="rId15"/>
    <p:sldId id="353" r:id="rId16"/>
    <p:sldId id="354" r:id="rId17"/>
    <p:sldId id="348" r:id="rId18"/>
    <p:sldId id="382" r:id="rId19"/>
    <p:sldId id="352" r:id="rId20"/>
    <p:sldId id="356" r:id="rId21"/>
    <p:sldId id="366" r:id="rId22"/>
    <p:sldId id="375" r:id="rId23"/>
    <p:sldId id="387" r:id="rId24"/>
    <p:sldId id="388" r:id="rId25"/>
    <p:sldId id="383" r:id="rId26"/>
    <p:sldId id="384" r:id="rId27"/>
    <p:sldId id="369" r:id="rId28"/>
    <p:sldId id="373" r:id="rId29"/>
    <p:sldId id="349" r:id="rId30"/>
    <p:sldId id="381" r:id="rId31"/>
    <p:sldId id="370" r:id="rId32"/>
    <p:sldId id="371" r:id="rId33"/>
    <p:sldId id="350" r:id="rId34"/>
    <p:sldId id="358" r:id="rId35"/>
    <p:sldId id="361" r:id="rId36"/>
    <p:sldId id="360" r:id="rId37"/>
    <p:sldId id="359" r:id="rId38"/>
    <p:sldId id="337" r:id="rId39"/>
    <p:sldId id="338" r:id="rId40"/>
    <p:sldId id="339" r:id="rId41"/>
    <p:sldId id="340" r:id="rId42"/>
    <p:sldId id="341" r:id="rId43"/>
    <p:sldId id="346" r:id="rId44"/>
    <p:sldId id="378" r:id="rId45"/>
    <p:sldId id="385" r:id="rId46"/>
  </p:sldIdLst>
  <p:sldSz cx="9144000" cy="5143500" type="screen16x9"/>
  <p:notesSz cx="7099300" cy="10236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E73D"/>
    <a:srgbClr val="7020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Styl z motywem 1 — Ak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Styl z motywem 2 — Ak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Styl jasny 2 — Ak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Styl jasny 3 — Ak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Styl pośredni 1 — Ak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53" autoAdjust="0"/>
    <p:restoredTop sz="96357" autoAdjust="0"/>
  </p:normalViewPr>
  <p:slideViewPr>
    <p:cSldViewPr snapToGrid="0" showGuides="1">
      <p:cViewPr varScale="1">
        <p:scale>
          <a:sx n="150" d="100"/>
          <a:sy n="150" d="100"/>
        </p:scale>
        <p:origin x="798" y="13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89" d="100"/>
          <a:sy n="89" d="100"/>
        </p:scale>
        <p:origin x="-3528" y="-114"/>
      </p:cViewPr>
      <p:guideLst>
        <p:guide orient="horz" pos="3224"/>
        <p:guide pos="2236"/>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1" y="0"/>
            <a:ext cx="3076363" cy="51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39" tIns="47169" rIns="94339" bIns="47169" numCol="1" anchor="t" anchorCtr="0" compatLnSpc="1">
            <a:prstTxWarp prst="textNoShape">
              <a:avLst/>
            </a:prstTxWarp>
          </a:bodyPr>
          <a:lstStyle>
            <a:lvl1pPr>
              <a:defRPr sz="1200">
                <a:latin typeface="Calibri" pitchFamily="34" charset="0"/>
              </a:defRPr>
            </a:lvl1pPr>
          </a:lstStyle>
          <a:p>
            <a:endParaRPr lang="el-GR"/>
          </a:p>
        </p:txBody>
      </p:sp>
      <p:sp>
        <p:nvSpPr>
          <p:cNvPr id="50179" name="Rectangle 3"/>
          <p:cNvSpPr>
            <a:spLocks noGrp="1" noChangeArrowheads="1"/>
          </p:cNvSpPr>
          <p:nvPr>
            <p:ph type="dt" sz="quarter" idx="1"/>
          </p:nvPr>
        </p:nvSpPr>
        <p:spPr bwMode="auto">
          <a:xfrm>
            <a:off x="4021295" y="0"/>
            <a:ext cx="3076363" cy="51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39" tIns="47169" rIns="94339" bIns="47169" numCol="1" anchor="t" anchorCtr="0" compatLnSpc="1">
            <a:prstTxWarp prst="textNoShape">
              <a:avLst/>
            </a:prstTxWarp>
          </a:bodyPr>
          <a:lstStyle>
            <a:lvl1pPr algn="r">
              <a:defRPr sz="1200">
                <a:latin typeface="Calibri" pitchFamily="34" charset="0"/>
              </a:defRPr>
            </a:lvl1pPr>
          </a:lstStyle>
          <a:p>
            <a:fld id="{D4E1921A-DC89-42F6-8875-1127226454CB}" type="datetimeFigureOut">
              <a:rPr lang="el-GR"/>
              <a:pPr/>
              <a:t>14/07/2023</a:t>
            </a:fld>
            <a:endParaRPr lang="el-GR"/>
          </a:p>
        </p:txBody>
      </p:sp>
      <p:sp>
        <p:nvSpPr>
          <p:cNvPr id="50180" name="Rectangle 4"/>
          <p:cNvSpPr>
            <a:spLocks noGrp="1" noChangeArrowheads="1"/>
          </p:cNvSpPr>
          <p:nvPr>
            <p:ph type="ftr" sz="quarter" idx="2"/>
          </p:nvPr>
        </p:nvSpPr>
        <p:spPr bwMode="auto">
          <a:xfrm>
            <a:off x="1" y="9722613"/>
            <a:ext cx="3076363" cy="51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39" tIns="47169" rIns="94339" bIns="47169" numCol="1" anchor="b" anchorCtr="0" compatLnSpc="1">
            <a:prstTxWarp prst="textNoShape">
              <a:avLst/>
            </a:prstTxWarp>
          </a:bodyPr>
          <a:lstStyle>
            <a:lvl1pPr>
              <a:defRPr sz="1200">
                <a:latin typeface="Calibri" pitchFamily="34" charset="0"/>
              </a:defRPr>
            </a:lvl1pPr>
          </a:lstStyle>
          <a:p>
            <a:endParaRPr lang="el-GR"/>
          </a:p>
        </p:txBody>
      </p:sp>
      <p:sp>
        <p:nvSpPr>
          <p:cNvPr id="50181" name="Rectangle 5"/>
          <p:cNvSpPr>
            <a:spLocks noGrp="1" noChangeArrowheads="1"/>
          </p:cNvSpPr>
          <p:nvPr>
            <p:ph type="sldNum" sz="quarter" idx="3"/>
          </p:nvPr>
        </p:nvSpPr>
        <p:spPr bwMode="auto">
          <a:xfrm>
            <a:off x="4021295" y="9722613"/>
            <a:ext cx="3076363" cy="51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39" tIns="47169" rIns="94339" bIns="47169" numCol="1" anchor="b" anchorCtr="0" compatLnSpc="1">
            <a:prstTxWarp prst="textNoShape">
              <a:avLst/>
            </a:prstTxWarp>
          </a:bodyPr>
          <a:lstStyle>
            <a:lvl1pPr algn="r">
              <a:defRPr sz="1200">
                <a:latin typeface="Calibri" pitchFamily="34" charset="0"/>
              </a:defRPr>
            </a:lvl1pPr>
          </a:lstStyle>
          <a:p>
            <a:fld id="{E344F6CB-F438-45EC-8C46-97DFC3C9255E}" type="slidenum">
              <a:rPr lang="el-GR"/>
              <a:pPr/>
              <a:t>‹#›</a:t>
            </a:fld>
            <a:endParaRPr lang="el-GR"/>
          </a:p>
        </p:txBody>
      </p:sp>
    </p:spTree>
    <p:extLst>
      <p:ext uri="{BB962C8B-B14F-4D97-AF65-F5344CB8AC3E}">
        <p14:creationId xmlns:p14="http://schemas.microsoft.com/office/powerpoint/2010/main" val="38178713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1" y="0"/>
            <a:ext cx="3076363" cy="511810"/>
          </a:xfrm>
          <a:prstGeom prst="rect">
            <a:avLst/>
          </a:prstGeom>
        </p:spPr>
        <p:txBody>
          <a:bodyPr vert="horz" lIns="94339" tIns="47169" rIns="94339" bIns="47169" rtlCol="0"/>
          <a:lstStyle>
            <a:lvl1pPr algn="l" fontAlgn="auto">
              <a:spcBef>
                <a:spcPts val="0"/>
              </a:spcBef>
              <a:spcAft>
                <a:spcPts val="0"/>
              </a:spcAft>
              <a:defRPr sz="1200">
                <a:latin typeface="+mn-lt"/>
              </a:defRPr>
            </a:lvl1pPr>
          </a:lstStyle>
          <a:p>
            <a:pPr>
              <a:defRPr/>
            </a:pPr>
            <a:endParaRPr lang="pl-PL"/>
          </a:p>
        </p:txBody>
      </p:sp>
      <p:sp>
        <p:nvSpPr>
          <p:cNvPr id="3" name="Symbol zastępczy daty 2"/>
          <p:cNvSpPr>
            <a:spLocks noGrp="1"/>
          </p:cNvSpPr>
          <p:nvPr>
            <p:ph type="dt" idx="1"/>
          </p:nvPr>
        </p:nvSpPr>
        <p:spPr>
          <a:xfrm>
            <a:off x="4021295" y="0"/>
            <a:ext cx="3076363" cy="511810"/>
          </a:xfrm>
          <a:prstGeom prst="rect">
            <a:avLst/>
          </a:prstGeom>
        </p:spPr>
        <p:txBody>
          <a:bodyPr vert="horz" lIns="94339" tIns="47169" rIns="94339" bIns="47169" rtlCol="0"/>
          <a:lstStyle>
            <a:lvl1pPr algn="r" fontAlgn="auto">
              <a:spcBef>
                <a:spcPts val="0"/>
              </a:spcBef>
              <a:spcAft>
                <a:spcPts val="0"/>
              </a:spcAft>
              <a:defRPr sz="1200" smtClean="0">
                <a:latin typeface="+mn-lt"/>
              </a:defRPr>
            </a:lvl1pPr>
          </a:lstStyle>
          <a:p>
            <a:pPr>
              <a:defRPr/>
            </a:pPr>
            <a:fld id="{1A8306C1-62FA-4108-8B5E-76192DF3960C}" type="datetimeFigureOut">
              <a:rPr lang="pl-PL"/>
              <a:pPr>
                <a:defRPr/>
              </a:pPr>
              <a:t>14.07.2023</a:t>
            </a:fld>
            <a:endParaRPr lang="pl-PL"/>
          </a:p>
        </p:txBody>
      </p:sp>
      <p:sp>
        <p:nvSpPr>
          <p:cNvPr id="4" name="Symbol zastępczy obrazu slajdu 3"/>
          <p:cNvSpPr>
            <a:spLocks noGrp="1" noRot="1" noChangeAspect="1"/>
          </p:cNvSpPr>
          <p:nvPr>
            <p:ph type="sldImg" idx="2"/>
          </p:nvPr>
        </p:nvSpPr>
        <p:spPr>
          <a:xfrm>
            <a:off x="138113" y="768350"/>
            <a:ext cx="6823075" cy="3838575"/>
          </a:xfrm>
          <a:prstGeom prst="rect">
            <a:avLst/>
          </a:prstGeom>
          <a:noFill/>
          <a:ln w="12700">
            <a:solidFill>
              <a:prstClr val="black"/>
            </a:solidFill>
          </a:ln>
        </p:spPr>
        <p:txBody>
          <a:bodyPr vert="horz" lIns="94339" tIns="47169" rIns="94339" bIns="47169" rtlCol="0" anchor="ctr"/>
          <a:lstStyle/>
          <a:p>
            <a:pPr lvl="0"/>
            <a:endParaRPr lang="pl-PL" noProof="0"/>
          </a:p>
        </p:txBody>
      </p:sp>
      <p:sp>
        <p:nvSpPr>
          <p:cNvPr id="5" name="Symbol zastępczy notatek 4"/>
          <p:cNvSpPr>
            <a:spLocks noGrp="1"/>
          </p:cNvSpPr>
          <p:nvPr>
            <p:ph type="body" sz="quarter" idx="3"/>
          </p:nvPr>
        </p:nvSpPr>
        <p:spPr>
          <a:xfrm>
            <a:off x="709930" y="4862195"/>
            <a:ext cx="5679440" cy="4606290"/>
          </a:xfrm>
          <a:prstGeom prst="rect">
            <a:avLst/>
          </a:prstGeom>
        </p:spPr>
        <p:txBody>
          <a:bodyPr vert="horz" lIns="94339" tIns="47169" rIns="94339" bIns="47169" rtlCol="0">
            <a:normAutofit/>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1" y="9722613"/>
            <a:ext cx="3076363" cy="511810"/>
          </a:xfrm>
          <a:prstGeom prst="rect">
            <a:avLst/>
          </a:prstGeom>
        </p:spPr>
        <p:txBody>
          <a:bodyPr vert="horz" lIns="94339" tIns="47169" rIns="94339" bIns="47169" rtlCol="0" anchor="b"/>
          <a:lstStyle>
            <a:lvl1pPr algn="l" fontAlgn="auto">
              <a:spcBef>
                <a:spcPts val="0"/>
              </a:spcBef>
              <a:spcAft>
                <a:spcPts val="0"/>
              </a:spcAft>
              <a:defRPr sz="1200">
                <a:latin typeface="+mn-lt"/>
              </a:defRPr>
            </a:lvl1pPr>
          </a:lstStyle>
          <a:p>
            <a:pPr>
              <a:defRPr/>
            </a:pPr>
            <a:endParaRPr lang="pl-PL"/>
          </a:p>
        </p:txBody>
      </p:sp>
      <p:sp>
        <p:nvSpPr>
          <p:cNvPr id="7" name="Symbol zastępczy numeru slajdu 6"/>
          <p:cNvSpPr>
            <a:spLocks noGrp="1"/>
          </p:cNvSpPr>
          <p:nvPr>
            <p:ph type="sldNum" sz="quarter" idx="5"/>
          </p:nvPr>
        </p:nvSpPr>
        <p:spPr>
          <a:xfrm>
            <a:off x="4021295" y="9722613"/>
            <a:ext cx="3076363" cy="511810"/>
          </a:xfrm>
          <a:prstGeom prst="rect">
            <a:avLst/>
          </a:prstGeom>
        </p:spPr>
        <p:txBody>
          <a:bodyPr vert="horz" lIns="94339" tIns="47169" rIns="94339" bIns="47169" rtlCol="0" anchor="b"/>
          <a:lstStyle>
            <a:lvl1pPr algn="r" fontAlgn="auto">
              <a:spcBef>
                <a:spcPts val="0"/>
              </a:spcBef>
              <a:spcAft>
                <a:spcPts val="0"/>
              </a:spcAft>
              <a:defRPr sz="1200" smtClean="0">
                <a:latin typeface="+mn-lt"/>
              </a:defRPr>
            </a:lvl1pPr>
          </a:lstStyle>
          <a:p>
            <a:pPr>
              <a:defRPr/>
            </a:pPr>
            <a:fld id="{86EDE1C1-3DA3-4D09-85AE-F59BDCAA3BA4}" type="slidenum">
              <a:rPr lang="pl-PL"/>
              <a:pPr>
                <a:defRPr/>
              </a:pPr>
              <a:t>‹#›</a:t>
            </a:fld>
            <a:endParaRPr lang="pl-PL"/>
          </a:p>
        </p:txBody>
      </p:sp>
    </p:spTree>
    <p:extLst>
      <p:ext uri="{BB962C8B-B14F-4D97-AF65-F5344CB8AC3E}">
        <p14:creationId xmlns:p14="http://schemas.microsoft.com/office/powerpoint/2010/main" val="583134297"/>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p>
        </p:txBody>
      </p:sp>
      <p:sp>
        <p:nvSpPr>
          <p:cNvPr id="1946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B28909E-5FEB-4C58-B629-F53307444680}" type="slidenum">
              <a:rPr lang="pl-PL"/>
              <a:pPr fontAlgn="base">
                <a:spcBef>
                  <a:spcPct val="0"/>
                </a:spcBef>
                <a:spcAft>
                  <a:spcPct val="0"/>
                </a:spcAft>
              </a:pPr>
              <a:t>1</a:t>
            </a:fld>
            <a:endParaRPr lang="pl-PL"/>
          </a:p>
        </p:txBody>
      </p:sp>
    </p:spTree>
    <p:extLst>
      <p:ext uri="{BB962C8B-B14F-4D97-AF65-F5344CB8AC3E}">
        <p14:creationId xmlns:p14="http://schemas.microsoft.com/office/powerpoint/2010/main" val="3529734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10</a:t>
            </a:fld>
            <a:endParaRPr lang="pl-PL">
              <a:solidFill>
                <a:prstClr val="black"/>
              </a:solidFill>
            </a:endParaRPr>
          </a:p>
        </p:txBody>
      </p:sp>
    </p:spTree>
    <p:extLst>
      <p:ext uri="{BB962C8B-B14F-4D97-AF65-F5344CB8AC3E}">
        <p14:creationId xmlns:p14="http://schemas.microsoft.com/office/powerpoint/2010/main" val="1020613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11</a:t>
            </a:fld>
            <a:endParaRPr lang="pl-PL">
              <a:solidFill>
                <a:prstClr val="black"/>
              </a:solidFill>
            </a:endParaRPr>
          </a:p>
        </p:txBody>
      </p:sp>
    </p:spTree>
    <p:extLst>
      <p:ext uri="{BB962C8B-B14F-4D97-AF65-F5344CB8AC3E}">
        <p14:creationId xmlns:p14="http://schemas.microsoft.com/office/powerpoint/2010/main" val="4004348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12</a:t>
            </a:fld>
            <a:endParaRPr lang="pl-PL">
              <a:solidFill>
                <a:prstClr val="black"/>
              </a:solidFill>
            </a:endParaRPr>
          </a:p>
        </p:txBody>
      </p:sp>
    </p:spTree>
    <p:extLst>
      <p:ext uri="{BB962C8B-B14F-4D97-AF65-F5344CB8AC3E}">
        <p14:creationId xmlns:p14="http://schemas.microsoft.com/office/powerpoint/2010/main" val="203060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13</a:t>
            </a:fld>
            <a:endParaRPr lang="pl-PL">
              <a:solidFill>
                <a:prstClr val="black"/>
              </a:solidFill>
            </a:endParaRPr>
          </a:p>
        </p:txBody>
      </p:sp>
    </p:spTree>
    <p:extLst>
      <p:ext uri="{BB962C8B-B14F-4D97-AF65-F5344CB8AC3E}">
        <p14:creationId xmlns:p14="http://schemas.microsoft.com/office/powerpoint/2010/main" val="2524001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14</a:t>
            </a:fld>
            <a:endParaRPr lang="pl-PL">
              <a:solidFill>
                <a:prstClr val="black"/>
              </a:solidFill>
            </a:endParaRPr>
          </a:p>
        </p:txBody>
      </p:sp>
    </p:spTree>
    <p:extLst>
      <p:ext uri="{BB962C8B-B14F-4D97-AF65-F5344CB8AC3E}">
        <p14:creationId xmlns:p14="http://schemas.microsoft.com/office/powerpoint/2010/main" val="3793268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15</a:t>
            </a:fld>
            <a:endParaRPr lang="pl-PL">
              <a:solidFill>
                <a:prstClr val="black"/>
              </a:solidFill>
            </a:endParaRPr>
          </a:p>
        </p:txBody>
      </p:sp>
    </p:spTree>
    <p:extLst>
      <p:ext uri="{BB962C8B-B14F-4D97-AF65-F5344CB8AC3E}">
        <p14:creationId xmlns:p14="http://schemas.microsoft.com/office/powerpoint/2010/main" val="2782185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16</a:t>
            </a:fld>
            <a:endParaRPr lang="pl-PL">
              <a:solidFill>
                <a:prstClr val="black"/>
              </a:solidFill>
            </a:endParaRPr>
          </a:p>
        </p:txBody>
      </p:sp>
    </p:spTree>
    <p:extLst>
      <p:ext uri="{BB962C8B-B14F-4D97-AF65-F5344CB8AC3E}">
        <p14:creationId xmlns:p14="http://schemas.microsoft.com/office/powerpoint/2010/main" val="3601037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17</a:t>
            </a:fld>
            <a:endParaRPr lang="pl-PL">
              <a:solidFill>
                <a:prstClr val="black"/>
              </a:solidFill>
            </a:endParaRPr>
          </a:p>
        </p:txBody>
      </p:sp>
    </p:spTree>
    <p:extLst>
      <p:ext uri="{BB962C8B-B14F-4D97-AF65-F5344CB8AC3E}">
        <p14:creationId xmlns:p14="http://schemas.microsoft.com/office/powerpoint/2010/main" val="2246053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19</a:t>
            </a:fld>
            <a:endParaRPr lang="pl-PL">
              <a:solidFill>
                <a:prstClr val="black"/>
              </a:solidFill>
            </a:endParaRPr>
          </a:p>
        </p:txBody>
      </p:sp>
    </p:spTree>
    <p:extLst>
      <p:ext uri="{BB962C8B-B14F-4D97-AF65-F5344CB8AC3E}">
        <p14:creationId xmlns:p14="http://schemas.microsoft.com/office/powerpoint/2010/main" val="1736623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20</a:t>
            </a:fld>
            <a:endParaRPr lang="pl-PL">
              <a:solidFill>
                <a:prstClr val="black"/>
              </a:solidFill>
            </a:endParaRPr>
          </a:p>
        </p:txBody>
      </p:sp>
    </p:spTree>
    <p:extLst>
      <p:ext uri="{BB962C8B-B14F-4D97-AF65-F5344CB8AC3E}">
        <p14:creationId xmlns:p14="http://schemas.microsoft.com/office/powerpoint/2010/main" val="445904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236A6DD-0A55-41B4-9737-EF858B8C9E62}" type="slidenum">
              <a:rPr lang="pl-PL"/>
              <a:pPr fontAlgn="base">
                <a:spcBef>
                  <a:spcPct val="0"/>
                </a:spcBef>
                <a:spcAft>
                  <a:spcPct val="0"/>
                </a:spcAft>
              </a:pPr>
              <a:t>2</a:t>
            </a:fld>
            <a:endParaRPr lang="pl-PL"/>
          </a:p>
        </p:txBody>
      </p:sp>
    </p:spTree>
    <p:extLst>
      <p:ext uri="{BB962C8B-B14F-4D97-AF65-F5344CB8AC3E}">
        <p14:creationId xmlns:p14="http://schemas.microsoft.com/office/powerpoint/2010/main" val="3184487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21</a:t>
            </a:fld>
            <a:endParaRPr lang="pl-PL">
              <a:solidFill>
                <a:prstClr val="black"/>
              </a:solidFill>
            </a:endParaRPr>
          </a:p>
        </p:txBody>
      </p:sp>
    </p:spTree>
    <p:extLst>
      <p:ext uri="{BB962C8B-B14F-4D97-AF65-F5344CB8AC3E}">
        <p14:creationId xmlns:p14="http://schemas.microsoft.com/office/powerpoint/2010/main" val="3719215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22</a:t>
            </a:fld>
            <a:endParaRPr lang="pl-PL">
              <a:solidFill>
                <a:prstClr val="black"/>
              </a:solidFill>
            </a:endParaRPr>
          </a:p>
        </p:txBody>
      </p:sp>
    </p:spTree>
    <p:extLst>
      <p:ext uri="{BB962C8B-B14F-4D97-AF65-F5344CB8AC3E}">
        <p14:creationId xmlns:p14="http://schemas.microsoft.com/office/powerpoint/2010/main" val="2184448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23</a:t>
            </a:fld>
            <a:endParaRPr lang="pl-PL">
              <a:solidFill>
                <a:prstClr val="black"/>
              </a:solidFill>
            </a:endParaRPr>
          </a:p>
        </p:txBody>
      </p:sp>
    </p:spTree>
    <p:extLst>
      <p:ext uri="{BB962C8B-B14F-4D97-AF65-F5344CB8AC3E}">
        <p14:creationId xmlns:p14="http://schemas.microsoft.com/office/powerpoint/2010/main" val="660499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25</a:t>
            </a:fld>
            <a:endParaRPr lang="pl-PL">
              <a:solidFill>
                <a:prstClr val="black"/>
              </a:solidFill>
            </a:endParaRPr>
          </a:p>
        </p:txBody>
      </p:sp>
    </p:spTree>
    <p:extLst>
      <p:ext uri="{BB962C8B-B14F-4D97-AF65-F5344CB8AC3E}">
        <p14:creationId xmlns:p14="http://schemas.microsoft.com/office/powerpoint/2010/main" val="3866582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27</a:t>
            </a:fld>
            <a:endParaRPr lang="pl-PL">
              <a:solidFill>
                <a:prstClr val="black"/>
              </a:solidFill>
            </a:endParaRPr>
          </a:p>
        </p:txBody>
      </p:sp>
    </p:spTree>
    <p:extLst>
      <p:ext uri="{BB962C8B-B14F-4D97-AF65-F5344CB8AC3E}">
        <p14:creationId xmlns:p14="http://schemas.microsoft.com/office/powerpoint/2010/main" val="4168626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28</a:t>
            </a:fld>
            <a:endParaRPr lang="pl-PL">
              <a:solidFill>
                <a:prstClr val="black"/>
              </a:solidFill>
            </a:endParaRPr>
          </a:p>
        </p:txBody>
      </p:sp>
    </p:spTree>
    <p:extLst>
      <p:ext uri="{BB962C8B-B14F-4D97-AF65-F5344CB8AC3E}">
        <p14:creationId xmlns:p14="http://schemas.microsoft.com/office/powerpoint/2010/main" val="1639626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29</a:t>
            </a:fld>
            <a:endParaRPr lang="pl-PL">
              <a:solidFill>
                <a:prstClr val="black"/>
              </a:solidFill>
            </a:endParaRPr>
          </a:p>
        </p:txBody>
      </p:sp>
    </p:spTree>
    <p:extLst>
      <p:ext uri="{BB962C8B-B14F-4D97-AF65-F5344CB8AC3E}">
        <p14:creationId xmlns:p14="http://schemas.microsoft.com/office/powerpoint/2010/main" val="1212308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31</a:t>
            </a:fld>
            <a:endParaRPr lang="pl-PL">
              <a:solidFill>
                <a:prstClr val="black"/>
              </a:solidFill>
            </a:endParaRPr>
          </a:p>
        </p:txBody>
      </p:sp>
    </p:spTree>
    <p:extLst>
      <p:ext uri="{BB962C8B-B14F-4D97-AF65-F5344CB8AC3E}">
        <p14:creationId xmlns:p14="http://schemas.microsoft.com/office/powerpoint/2010/main" val="1508780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32</a:t>
            </a:fld>
            <a:endParaRPr lang="pl-PL">
              <a:solidFill>
                <a:prstClr val="black"/>
              </a:solidFill>
            </a:endParaRPr>
          </a:p>
        </p:txBody>
      </p:sp>
    </p:spTree>
    <p:extLst>
      <p:ext uri="{BB962C8B-B14F-4D97-AF65-F5344CB8AC3E}">
        <p14:creationId xmlns:p14="http://schemas.microsoft.com/office/powerpoint/2010/main" val="2302573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33</a:t>
            </a:fld>
            <a:endParaRPr lang="pl-PL">
              <a:solidFill>
                <a:prstClr val="black"/>
              </a:solidFill>
            </a:endParaRPr>
          </a:p>
        </p:txBody>
      </p:sp>
    </p:spTree>
    <p:extLst>
      <p:ext uri="{BB962C8B-B14F-4D97-AF65-F5344CB8AC3E}">
        <p14:creationId xmlns:p14="http://schemas.microsoft.com/office/powerpoint/2010/main" val="2286388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236A6DD-0A55-41B4-9737-EF858B8C9E62}" type="slidenum">
              <a:rPr lang="pl-PL"/>
              <a:pPr fontAlgn="base">
                <a:spcBef>
                  <a:spcPct val="0"/>
                </a:spcBef>
                <a:spcAft>
                  <a:spcPct val="0"/>
                </a:spcAft>
              </a:pPr>
              <a:t>3</a:t>
            </a:fld>
            <a:endParaRPr lang="pl-PL"/>
          </a:p>
        </p:txBody>
      </p:sp>
    </p:spTree>
    <p:extLst>
      <p:ext uri="{BB962C8B-B14F-4D97-AF65-F5344CB8AC3E}">
        <p14:creationId xmlns:p14="http://schemas.microsoft.com/office/powerpoint/2010/main" val="2618947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34</a:t>
            </a:fld>
            <a:endParaRPr lang="pl-PL">
              <a:solidFill>
                <a:prstClr val="black"/>
              </a:solidFill>
            </a:endParaRPr>
          </a:p>
        </p:txBody>
      </p:sp>
    </p:spTree>
    <p:extLst>
      <p:ext uri="{BB962C8B-B14F-4D97-AF65-F5344CB8AC3E}">
        <p14:creationId xmlns:p14="http://schemas.microsoft.com/office/powerpoint/2010/main" val="83321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35</a:t>
            </a:fld>
            <a:endParaRPr lang="pl-PL">
              <a:solidFill>
                <a:prstClr val="black"/>
              </a:solidFill>
            </a:endParaRPr>
          </a:p>
        </p:txBody>
      </p:sp>
    </p:spTree>
    <p:extLst>
      <p:ext uri="{BB962C8B-B14F-4D97-AF65-F5344CB8AC3E}">
        <p14:creationId xmlns:p14="http://schemas.microsoft.com/office/powerpoint/2010/main" val="1243948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36</a:t>
            </a:fld>
            <a:endParaRPr lang="pl-PL">
              <a:solidFill>
                <a:prstClr val="black"/>
              </a:solidFill>
            </a:endParaRPr>
          </a:p>
        </p:txBody>
      </p:sp>
    </p:spTree>
    <p:extLst>
      <p:ext uri="{BB962C8B-B14F-4D97-AF65-F5344CB8AC3E}">
        <p14:creationId xmlns:p14="http://schemas.microsoft.com/office/powerpoint/2010/main" val="2773654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37</a:t>
            </a:fld>
            <a:endParaRPr lang="pl-PL">
              <a:solidFill>
                <a:prstClr val="black"/>
              </a:solidFill>
            </a:endParaRPr>
          </a:p>
        </p:txBody>
      </p:sp>
    </p:spTree>
    <p:extLst>
      <p:ext uri="{BB962C8B-B14F-4D97-AF65-F5344CB8AC3E}">
        <p14:creationId xmlns:p14="http://schemas.microsoft.com/office/powerpoint/2010/main" val="3542604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38</a:t>
            </a:fld>
            <a:endParaRPr lang="pl-PL">
              <a:solidFill>
                <a:prstClr val="black"/>
              </a:solidFill>
            </a:endParaRPr>
          </a:p>
        </p:txBody>
      </p:sp>
    </p:spTree>
    <p:extLst>
      <p:ext uri="{BB962C8B-B14F-4D97-AF65-F5344CB8AC3E}">
        <p14:creationId xmlns:p14="http://schemas.microsoft.com/office/powerpoint/2010/main" val="691761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39</a:t>
            </a:fld>
            <a:endParaRPr lang="pl-PL">
              <a:solidFill>
                <a:prstClr val="black"/>
              </a:solidFill>
            </a:endParaRPr>
          </a:p>
        </p:txBody>
      </p:sp>
    </p:spTree>
    <p:extLst>
      <p:ext uri="{BB962C8B-B14F-4D97-AF65-F5344CB8AC3E}">
        <p14:creationId xmlns:p14="http://schemas.microsoft.com/office/powerpoint/2010/main" val="12401286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40</a:t>
            </a:fld>
            <a:endParaRPr lang="pl-PL">
              <a:solidFill>
                <a:prstClr val="black"/>
              </a:solidFill>
            </a:endParaRPr>
          </a:p>
        </p:txBody>
      </p:sp>
    </p:spTree>
    <p:extLst>
      <p:ext uri="{BB962C8B-B14F-4D97-AF65-F5344CB8AC3E}">
        <p14:creationId xmlns:p14="http://schemas.microsoft.com/office/powerpoint/2010/main" val="3298713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41</a:t>
            </a:fld>
            <a:endParaRPr lang="pl-PL">
              <a:solidFill>
                <a:prstClr val="black"/>
              </a:solidFill>
            </a:endParaRPr>
          </a:p>
        </p:txBody>
      </p:sp>
    </p:spTree>
    <p:extLst>
      <p:ext uri="{BB962C8B-B14F-4D97-AF65-F5344CB8AC3E}">
        <p14:creationId xmlns:p14="http://schemas.microsoft.com/office/powerpoint/2010/main" val="1314556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42</a:t>
            </a:fld>
            <a:endParaRPr lang="pl-PL">
              <a:solidFill>
                <a:prstClr val="black"/>
              </a:solidFill>
            </a:endParaRPr>
          </a:p>
        </p:txBody>
      </p:sp>
    </p:spTree>
    <p:extLst>
      <p:ext uri="{BB962C8B-B14F-4D97-AF65-F5344CB8AC3E}">
        <p14:creationId xmlns:p14="http://schemas.microsoft.com/office/powerpoint/2010/main" val="426214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43</a:t>
            </a:fld>
            <a:endParaRPr lang="pl-PL">
              <a:solidFill>
                <a:prstClr val="black"/>
              </a:solidFill>
            </a:endParaRPr>
          </a:p>
        </p:txBody>
      </p:sp>
    </p:spTree>
    <p:extLst>
      <p:ext uri="{BB962C8B-B14F-4D97-AF65-F5344CB8AC3E}">
        <p14:creationId xmlns:p14="http://schemas.microsoft.com/office/powerpoint/2010/main" val="4200515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4</a:t>
            </a:fld>
            <a:endParaRPr lang="pl-PL">
              <a:solidFill>
                <a:prstClr val="black"/>
              </a:solidFill>
            </a:endParaRPr>
          </a:p>
        </p:txBody>
      </p:sp>
    </p:spTree>
    <p:extLst>
      <p:ext uri="{BB962C8B-B14F-4D97-AF65-F5344CB8AC3E}">
        <p14:creationId xmlns:p14="http://schemas.microsoft.com/office/powerpoint/2010/main" val="678158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44</a:t>
            </a:fld>
            <a:endParaRPr lang="pl-PL">
              <a:solidFill>
                <a:prstClr val="black"/>
              </a:solidFill>
            </a:endParaRPr>
          </a:p>
        </p:txBody>
      </p:sp>
    </p:spTree>
    <p:extLst>
      <p:ext uri="{BB962C8B-B14F-4D97-AF65-F5344CB8AC3E}">
        <p14:creationId xmlns:p14="http://schemas.microsoft.com/office/powerpoint/2010/main" val="3126304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5</a:t>
            </a:fld>
            <a:endParaRPr lang="pl-PL">
              <a:solidFill>
                <a:prstClr val="black"/>
              </a:solidFill>
            </a:endParaRPr>
          </a:p>
        </p:txBody>
      </p:sp>
    </p:spTree>
    <p:extLst>
      <p:ext uri="{BB962C8B-B14F-4D97-AF65-F5344CB8AC3E}">
        <p14:creationId xmlns:p14="http://schemas.microsoft.com/office/powerpoint/2010/main" val="1806382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a:t>To Change the image</a:t>
            </a:r>
          </a:p>
          <a:p>
            <a:pPr>
              <a:spcBef>
                <a:spcPct val="0"/>
              </a:spcBef>
            </a:pPr>
            <a:r>
              <a:rPr lang="pl-PL"/>
              <a:t>1. Inside the gruop select the shape – Rignt Click &gt; Format Picture &gt; Fill &gt; Select option „Picture or Texture Fill” &gt; Select Your Photo and Close.</a:t>
            </a:r>
          </a:p>
          <a:p>
            <a:pPr>
              <a:spcBef>
                <a:spcPct val="0"/>
              </a:spcBef>
            </a:pPr>
            <a:endParaRPr lang="pl-PL"/>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236A6DD-0A55-41B4-9737-EF858B8C9E62}" type="slidenum">
              <a:rPr lang="pl-PL"/>
              <a:pPr fontAlgn="base">
                <a:spcBef>
                  <a:spcPct val="0"/>
                </a:spcBef>
                <a:spcAft>
                  <a:spcPct val="0"/>
                </a:spcAft>
              </a:pPr>
              <a:t>6</a:t>
            </a:fld>
            <a:endParaRPr lang="pl-PL"/>
          </a:p>
        </p:txBody>
      </p:sp>
    </p:spTree>
    <p:extLst>
      <p:ext uri="{BB962C8B-B14F-4D97-AF65-F5344CB8AC3E}">
        <p14:creationId xmlns:p14="http://schemas.microsoft.com/office/powerpoint/2010/main" val="1939068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7</a:t>
            </a:fld>
            <a:endParaRPr lang="pl-PL">
              <a:solidFill>
                <a:prstClr val="black"/>
              </a:solidFill>
            </a:endParaRPr>
          </a:p>
        </p:txBody>
      </p:sp>
    </p:spTree>
    <p:extLst>
      <p:ext uri="{BB962C8B-B14F-4D97-AF65-F5344CB8AC3E}">
        <p14:creationId xmlns:p14="http://schemas.microsoft.com/office/powerpoint/2010/main" val="4040160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8</a:t>
            </a:fld>
            <a:endParaRPr lang="pl-PL">
              <a:solidFill>
                <a:prstClr val="black"/>
              </a:solidFill>
            </a:endParaRPr>
          </a:p>
        </p:txBody>
      </p:sp>
    </p:spTree>
    <p:extLst>
      <p:ext uri="{BB962C8B-B14F-4D97-AF65-F5344CB8AC3E}">
        <p14:creationId xmlns:p14="http://schemas.microsoft.com/office/powerpoint/2010/main" val="2597887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dirty="0"/>
              <a:t>To Change the image</a:t>
            </a:r>
          </a:p>
          <a:p>
            <a:pPr>
              <a:spcBef>
                <a:spcPct val="0"/>
              </a:spcBef>
            </a:pPr>
            <a:r>
              <a:rPr lang="pl-PL" dirty="0"/>
              <a:t>1. Inside the gruop select the shape – Rignt Click &gt; Format Picture &gt; Fill &gt; Select option „Picture or Texture Fill” &gt; Select Your Photo and Close.</a:t>
            </a:r>
          </a:p>
          <a:p>
            <a:pPr>
              <a:spcBef>
                <a:spcPct val="0"/>
              </a:spcBef>
            </a:pPr>
            <a:endParaRPr lang="pl-PL" dirty="0"/>
          </a:p>
        </p:txBody>
      </p:sp>
      <p:sp>
        <p:nvSpPr>
          <p:cNvPr id="2048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6502" indent="-294808">
              <a:defRPr>
                <a:solidFill>
                  <a:schemeClr val="tx1"/>
                </a:solidFill>
                <a:latin typeface="Calibri" pitchFamily="34" charset="0"/>
              </a:defRPr>
            </a:lvl2pPr>
            <a:lvl3pPr marL="1179233" indent="-235847">
              <a:defRPr>
                <a:solidFill>
                  <a:schemeClr val="tx1"/>
                </a:solidFill>
                <a:latin typeface="Calibri" pitchFamily="34" charset="0"/>
              </a:defRPr>
            </a:lvl3pPr>
            <a:lvl4pPr marL="1650926" indent="-235847">
              <a:defRPr>
                <a:solidFill>
                  <a:schemeClr val="tx1"/>
                </a:solidFill>
                <a:latin typeface="Calibri" pitchFamily="34" charset="0"/>
              </a:defRPr>
            </a:lvl4pPr>
            <a:lvl5pPr marL="2122620" indent="-235847">
              <a:defRPr>
                <a:solidFill>
                  <a:schemeClr val="tx1"/>
                </a:solidFill>
                <a:latin typeface="Calibri" pitchFamily="34" charset="0"/>
              </a:defRPr>
            </a:lvl5pPr>
            <a:lvl6pPr marL="2594313" indent="-235847" fontAlgn="base">
              <a:spcBef>
                <a:spcPct val="0"/>
              </a:spcBef>
              <a:spcAft>
                <a:spcPct val="0"/>
              </a:spcAft>
              <a:defRPr>
                <a:solidFill>
                  <a:schemeClr val="tx1"/>
                </a:solidFill>
                <a:latin typeface="Calibri" pitchFamily="34" charset="0"/>
              </a:defRPr>
            </a:lvl6pPr>
            <a:lvl7pPr marL="3066006" indent="-235847" fontAlgn="base">
              <a:spcBef>
                <a:spcPct val="0"/>
              </a:spcBef>
              <a:spcAft>
                <a:spcPct val="0"/>
              </a:spcAft>
              <a:defRPr>
                <a:solidFill>
                  <a:schemeClr val="tx1"/>
                </a:solidFill>
                <a:latin typeface="Calibri" pitchFamily="34" charset="0"/>
              </a:defRPr>
            </a:lvl7pPr>
            <a:lvl8pPr marL="3537699" indent="-235847" fontAlgn="base">
              <a:spcBef>
                <a:spcPct val="0"/>
              </a:spcBef>
              <a:spcAft>
                <a:spcPct val="0"/>
              </a:spcAft>
              <a:defRPr>
                <a:solidFill>
                  <a:schemeClr val="tx1"/>
                </a:solidFill>
                <a:latin typeface="Calibri" pitchFamily="34" charset="0"/>
              </a:defRPr>
            </a:lvl8pPr>
            <a:lvl9pPr marL="4009393" indent="-235847" fontAlgn="base">
              <a:spcBef>
                <a:spcPct val="0"/>
              </a:spcBef>
              <a:spcAft>
                <a:spcPct val="0"/>
              </a:spcAft>
              <a:defRPr>
                <a:solidFill>
                  <a:schemeClr val="tx1"/>
                </a:solidFill>
                <a:latin typeface="Calibri" pitchFamily="34" charset="0"/>
              </a:defRPr>
            </a:lvl9pPr>
          </a:lstStyle>
          <a:p>
            <a:pPr defTabSz="943386" fontAlgn="base">
              <a:spcBef>
                <a:spcPct val="0"/>
              </a:spcBef>
              <a:spcAft>
                <a:spcPct val="0"/>
              </a:spcAft>
              <a:defRPr/>
            </a:pPr>
            <a:fld id="{4236A6DD-0A55-41B4-9737-EF858B8C9E62}" type="slidenum">
              <a:rPr lang="pl-PL">
                <a:solidFill>
                  <a:prstClr val="black"/>
                </a:solidFill>
              </a:rPr>
              <a:pPr defTabSz="943386" fontAlgn="base">
                <a:spcBef>
                  <a:spcPct val="0"/>
                </a:spcBef>
                <a:spcAft>
                  <a:spcPct val="0"/>
                </a:spcAft>
                <a:defRPr/>
              </a:pPr>
              <a:t>9</a:t>
            </a:fld>
            <a:endParaRPr lang="pl-PL">
              <a:solidFill>
                <a:prstClr val="black"/>
              </a:solidFill>
            </a:endParaRPr>
          </a:p>
        </p:txBody>
      </p:sp>
    </p:spTree>
    <p:extLst>
      <p:ext uri="{BB962C8B-B14F-4D97-AF65-F5344CB8AC3E}">
        <p14:creationId xmlns:p14="http://schemas.microsoft.com/office/powerpoint/2010/main" val="1707101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147E7664-696C-4CB0-B322-E9661D5250ED}" type="datetimeFigureOut">
              <a:rPr lang="es-ES" smtClean="0"/>
              <a:pPr>
                <a:defRPr/>
              </a:pPr>
              <a:t>14/07/2023</a:t>
            </a:fld>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023FC7C4-D700-4D7C-8D06-B2B64D308C16}" type="slidenum">
              <a:rPr lang="es-ES" smtClean="0"/>
              <a:pPr>
                <a:defRPr/>
              </a:pPr>
              <a:t>‹#›</a:t>
            </a:fld>
            <a:endParaRPr lang="es-ES"/>
          </a:p>
        </p:txBody>
      </p:sp>
    </p:spTree>
    <p:extLst>
      <p:ext uri="{BB962C8B-B14F-4D97-AF65-F5344CB8AC3E}">
        <p14:creationId xmlns:p14="http://schemas.microsoft.com/office/powerpoint/2010/main" val="2482527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47E7664-696C-4CB0-B322-E9661D5250ED}" type="datetimeFigureOut">
              <a:rPr lang="es-ES" smtClean="0"/>
              <a:pPr>
                <a:defRPr/>
              </a:pPr>
              <a:t>14/07/2023</a:t>
            </a:fld>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023FC7C4-D700-4D7C-8D06-B2B64D308C16}" type="slidenum">
              <a:rPr lang="es-ES" smtClean="0"/>
              <a:pPr>
                <a:defRPr/>
              </a:pPr>
              <a:t>‹#›</a:t>
            </a:fld>
            <a:endParaRPr lang="es-ES"/>
          </a:p>
        </p:txBody>
      </p:sp>
    </p:spTree>
    <p:extLst>
      <p:ext uri="{BB962C8B-B14F-4D97-AF65-F5344CB8AC3E}">
        <p14:creationId xmlns:p14="http://schemas.microsoft.com/office/powerpoint/2010/main" val="3118208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47E7664-696C-4CB0-B322-E9661D5250ED}" type="datetimeFigureOut">
              <a:rPr lang="es-ES" smtClean="0"/>
              <a:pPr>
                <a:defRPr/>
              </a:pPr>
              <a:t>14/07/2023</a:t>
            </a:fld>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023FC7C4-D700-4D7C-8D06-B2B64D308C16}" type="slidenum">
              <a:rPr lang="es-ES" smtClean="0"/>
              <a:pPr>
                <a:defRPr/>
              </a:pPr>
              <a:t>‹#›</a:t>
            </a:fld>
            <a:endParaRPr lang="es-ES"/>
          </a:p>
        </p:txBody>
      </p:sp>
    </p:spTree>
    <p:extLst>
      <p:ext uri="{BB962C8B-B14F-4D97-AF65-F5344CB8AC3E}">
        <p14:creationId xmlns:p14="http://schemas.microsoft.com/office/powerpoint/2010/main" val="3546521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47E7664-696C-4CB0-B322-E9661D5250ED}" type="datetimeFigureOut">
              <a:rPr lang="es-ES" smtClean="0"/>
              <a:pPr>
                <a:defRPr/>
              </a:pPr>
              <a:t>14/07/2023</a:t>
            </a:fld>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023FC7C4-D700-4D7C-8D06-B2B64D308C16}" type="slidenum">
              <a:rPr lang="es-ES" smtClean="0"/>
              <a:pPr>
                <a:defRPr/>
              </a:pPr>
              <a:t>‹#›</a:t>
            </a:fld>
            <a:endParaRPr lang="es-ES"/>
          </a:p>
        </p:txBody>
      </p:sp>
    </p:spTree>
    <p:extLst>
      <p:ext uri="{BB962C8B-B14F-4D97-AF65-F5344CB8AC3E}">
        <p14:creationId xmlns:p14="http://schemas.microsoft.com/office/powerpoint/2010/main" val="563434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47E7664-696C-4CB0-B322-E9661D5250ED}" type="datetimeFigureOut">
              <a:rPr lang="es-ES" smtClean="0"/>
              <a:pPr>
                <a:defRPr/>
              </a:pPr>
              <a:t>14/07/2023</a:t>
            </a:fld>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023FC7C4-D700-4D7C-8D06-B2B64D308C16}" type="slidenum">
              <a:rPr lang="es-ES" smtClean="0"/>
              <a:pPr>
                <a:defRPr/>
              </a:pPr>
              <a:t>‹#›</a:t>
            </a:fld>
            <a:endParaRPr lang="es-ES"/>
          </a:p>
        </p:txBody>
      </p:sp>
    </p:spTree>
    <p:extLst>
      <p:ext uri="{BB962C8B-B14F-4D97-AF65-F5344CB8AC3E}">
        <p14:creationId xmlns:p14="http://schemas.microsoft.com/office/powerpoint/2010/main" val="195152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147E7664-696C-4CB0-B322-E9661D5250ED}" type="datetimeFigureOut">
              <a:rPr lang="es-ES" smtClean="0"/>
              <a:pPr>
                <a:defRPr/>
              </a:pPr>
              <a:t>14/07/2023</a:t>
            </a:fld>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023FC7C4-D700-4D7C-8D06-B2B64D308C16}" type="slidenum">
              <a:rPr lang="es-ES" smtClean="0"/>
              <a:pPr>
                <a:defRPr/>
              </a:pPr>
              <a:t>‹#›</a:t>
            </a:fld>
            <a:endParaRPr lang="es-ES"/>
          </a:p>
        </p:txBody>
      </p:sp>
    </p:spTree>
    <p:extLst>
      <p:ext uri="{BB962C8B-B14F-4D97-AF65-F5344CB8AC3E}">
        <p14:creationId xmlns:p14="http://schemas.microsoft.com/office/powerpoint/2010/main" val="360892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147E7664-696C-4CB0-B322-E9661D5250ED}" type="datetimeFigureOut">
              <a:rPr lang="es-ES" smtClean="0"/>
              <a:pPr>
                <a:defRPr/>
              </a:pPr>
              <a:t>14/07/2023</a:t>
            </a:fld>
            <a:endParaRPr lang="es-ES"/>
          </a:p>
        </p:txBody>
      </p:sp>
      <p:sp>
        <p:nvSpPr>
          <p:cNvPr id="8" name="Footer Placeholder 7"/>
          <p:cNvSpPr>
            <a:spLocks noGrp="1"/>
          </p:cNvSpPr>
          <p:nvPr>
            <p:ph type="ftr" sz="quarter" idx="11"/>
          </p:nvPr>
        </p:nvSpPr>
        <p:spPr/>
        <p:txBody>
          <a:bodyPr/>
          <a:lstStyle/>
          <a:p>
            <a:pPr>
              <a:defRPr/>
            </a:pPr>
            <a:endParaRPr lang="es-ES"/>
          </a:p>
        </p:txBody>
      </p:sp>
      <p:sp>
        <p:nvSpPr>
          <p:cNvPr id="9" name="Slide Number Placeholder 8"/>
          <p:cNvSpPr>
            <a:spLocks noGrp="1"/>
          </p:cNvSpPr>
          <p:nvPr>
            <p:ph type="sldNum" sz="quarter" idx="12"/>
          </p:nvPr>
        </p:nvSpPr>
        <p:spPr/>
        <p:txBody>
          <a:bodyPr/>
          <a:lstStyle/>
          <a:p>
            <a:pPr>
              <a:defRPr/>
            </a:pPr>
            <a:fld id="{023FC7C4-D700-4D7C-8D06-B2B64D308C16}" type="slidenum">
              <a:rPr lang="es-ES" smtClean="0"/>
              <a:pPr>
                <a:defRPr/>
              </a:pPr>
              <a:t>‹#›</a:t>
            </a:fld>
            <a:endParaRPr lang="es-ES"/>
          </a:p>
        </p:txBody>
      </p:sp>
    </p:spTree>
    <p:extLst>
      <p:ext uri="{BB962C8B-B14F-4D97-AF65-F5344CB8AC3E}">
        <p14:creationId xmlns:p14="http://schemas.microsoft.com/office/powerpoint/2010/main" val="2924740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147E7664-696C-4CB0-B322-E9661D5250ED}" type="datetimeFigureOut">
              <a:rPr lang="es-ES" smtClean="0"/>
              <a:pPr>
                <a:defRPr/>
              </a:pPr>
              <a:t>14/07/2023</a:t>
            </a:fld>
            <a:endParaRPr lang="es-ES"/>
          </a:p>
        </p:txBody>
      </p:sp>
      <p:sp>
        <p:nvSpPr>
          <p:cNvPr id="4" name="Footer Placeholder 3"/>
          <p:cNvSpPr>
            <a:spLocks noGrp="1"/>
          </p:cNvSpPr>
          <p:nvPr>
            <p:ph type="ftr" sz="quarter" idx="11"/>
          </p:nvPr>
        </p:nvSpPr>
        <p:spPr/>
        <p:txBody>
          <a:bodyPr/>
          <a:lstStyle/>
          <a:p>
            <a:pPr>
              <a:defRPr/>
            </a:pPr>
            <a:endParaRPr lang="es-ES"/>
          </a:p>
        </p:txBody>
      </p:sp>
      <p:sp>
        <p:nvSpPr>
          <p:cNvPr id="5" name="Slide Number Placeholder 4"/>
          <p:cNvSpPr>
            <a:spLocks noGrp="1"/>
          </p:cNvSpPr>
          <p:nvPr>
            <p:ph type="sldNum" sz="quarter" idx="12"/>
          </p:nvPr>
        </p:nvSpPr>
        <p:spPr/>
        <p:txBody>
          <a:bodyPr/>
          <a:lstStyle/>
          <a:p>
            <a:pPr>
              <a:defRPr/>
            </a:pPr>
            <a:fld id="{023FC7C4-D700-4D7C-8D06-B2B64D308C16}" type="slidenum">
              <a:rPr lang="es-ES" smtClean="0"/>
              <a:pPr>
                <a:defRPr/>
              </a:pPr>
              <a:t>‹#›</a:t>
            </a:fld>
            <a:endParaRPr lang="es-ES"/>
          </a:p>
        </p:txBody>
      </p:sp>
    </p:spTree>
    <p:extLst>
      <p:ext uri="{BB962C8B-B14F-4D97-AF65-F5344CB8AC3E}">
        <p14:creationId xmlns:p14="http://schemas.microsoft.com/office/powerpoint/2010/main" val="2667011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47E7664-696C-4CB0-B322-E9661D5250ED}" type="datetimeFigureOut">
              <a:rPr lang="es-ES" smtClean="0"/>
              <a:pPr>
                <a:defRPr/>
              </a:pPr>
              <a:t>14/07/2023</a:t>
            </a:fld>
            <a:endParaRPr lang="es-ES"/>
          </a:p>
        </p:txBody>
      </p:sp>
      <p:sp>
        <p:nvSpPr>
          <p:cNvPr id="3" name="Footer Placeholder 2"/>
          <p:cNvSpPr>
            <a:spLocks noGrp="1"/>
          </p:cNvSpPr>
          <p:nvPr>
            <p:ph type="ftr" sz="quarter" idx="11"/>
          </p:nvPr>
        </p:nvSpPr>
        <p:spPr/>
        <p:txBody>
          <a:bodyPr/>
          <a:lstStyle/>
          <a:p>
            <a:pPr>
              <a:defRPr/>
            </a:pPr>
            <a:endParaRPr lang="es-ES"/>
          </a:p>
        </p:txBody>
      </p:sp>
      <p:sp>
        <p:nvSpPr>
          <p:cNvPr id="4" name="Slide Number Placeholder 3"/>
          <p:cNvSpPr>
            <a:spLocks noGrp="1"/>
          </p:cNvSpPr>
          <p:nvPr>
            <p:ph type="sldNum" sz="quarter" idx="12"/>
          </p:nvPr>
        </p:nvSpPr>
        <p:spPr/>
        <p:txBody>
          <a:bodyPr/>
          <a:lstStyle/>
          <a:p>
            <a:pPr>
              <a:defRPr/>
            </a:pPr>
            <a:fld id="{023FC7C4-D700-4D7C-8D06-B2B64D308C16}" type="slidenum">
              <a:rPr lang="es-ES" smtClean="0"/>
              <a:pPr>
                <a:defRPr/>
              </a:pPr>
              <a:t>‹#›</a:t>
            </a:fld>
            <a:endParaRPr lang="es-ES"/>
          </a:p>
        </p:txBody>
      </p:sp>
    </p:spTree>
    <p:extLst>
      <p:ext uri="{BB962C8B-B14F-4D97-AF65-F5344CB8AC3E}">
        <p14:creationId xmlns:p14="http://schemas.microsoft.com/office/powerpoint/2010/main" val="3597203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47E7664-696C-4CB0-B322-E9661D5250ED}" type="datetimeFigureOut">
              <a:rPr lang="es-ES" smtClean="0"/>
              <a:pPr>
                <a:defRPr/>
              </a:pPr>
              <a:t>14/07/2023</a:t>
            </a:fld>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023FC7C4-D700-4D7C-8D06-B2B64D308C16}" type="slidenum">
              <a:rPr lang="es-ES" smtClean="0"/>
              <a:pPr>
                <a:defRPr/>
              </a:pPr>
              <a:t>‹#›</a:t>
            </a:fld>
            <a:endParaRPr lang="es-ES"/>
          </a:p>
        </p:txBody>
      </p:sp>
    </p:spTree>
    <p:extLst>
      <p:ext uri="{BB962C8B-B14F-4D97-AF65-F5344CB8AC3E}">
        <p14:creationId xmlns:p14="http://schemas.microsoft.com/office/powerpoint/2010/main" val="1321714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47E7664-696C-4CB0-B322-E9661D5250ED}" type="datetimeFigureOut">
              <a:rPr lang="es-ES" smtClean="0"/>
              <a:pPr>
                <a:defRPr/>
              </a:pPr>
              <a:t>14/07/2023</a:t>
            </a:fld>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023FC7C4-D700-4D7C-8D06-B2B64D308C16}" type="slidenum">
              <a:rPr lang="es-ES" smtClean="0"/>
              <a:pPr>
                <a:defRPr/>
              </a:pPr>
              <a:t>‹#›</a:t>
            </a:fld>
            <a:endParaRPr lang="es-ES"/>
          </a:p>
        </p:txBody>
      </p:sp>
    </p:spTree>
    <p:extLst>
      <p:ext uri="{BB962C8B-B14F-4D97-AF65-F5344CB8AC3E}">
        <p14:creationId xmlns:p14="http://schemas.microsoft.com/office/powerpoint/2010/main" val="43508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147E7664-696C-4CB0-B322-E9661D5250ED}" type="datetimeFigureOut">
              <a:rPr lang="es-ES" smtClean="0"/>
              <a:pPr>
                <a:defRPr/>
              </a:pPr>
              <a:t>14/07/2023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23FC7C4-D700-4D7C-8D06-B2B64D308C16}" type="slidenum">
              <a:rPr lang="es-ES" smtClean="0"/>
              <a:pPr>
                <a:defRPr/>
              </a:pPr>
              <a:t>‹#›</a:t>
            </a:fld>
            <a:endParaRPr lang="es-ES"/>
          </a:p>
        </p:txBody>
      </p:sp>
    </p:spTree>
    <p:extLst>
      <p:ext uri="{BB962C8B-B14F-4D97-AF65-F5344CB8AC3E}">
        <p14:creationId xmlns:p14="http://schemas.microsoft.com/office/powerpoint/2010/main" val="55382897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3.png"/><Relationship Id="rId7"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7.xml"/><Relationship Id="rId7" Type="http://schemas.openxmlformats.org/officeDocument/2006/relationships/image" Target="../media/image16.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 Target="slide7.xml"/><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hyperlink" Target="http://www.ship-suppliers.gr/members.asp?pid=15" TargetMode="External"/><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hyperlink" Target="http://www.ship-suppliers.gr/news.asp?pid=2&amp;subid=13"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hyperlink" Target="mailto:info@ship-suppliers.gr" TargetMode="External"/><Relationship Id="rId7" Type="http://schemas.openxmlformats.org/officeDocument/2006/relationships/image" Target="../media/image7.jpe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hyperlink" Target="https://www.linkedin.com/in/hellenic-association-of-ship-suppliers-and-exporters-091803167?lipi=urn%3Ali%3Apage%3Ad_flagship3_profile_view_base_contact_details%3BvmfyHrB1TUSdtCwbzelpYQ%3D%3D" TargetMode="External"/><Relationship Id="rId11" Type="http://schemas.openxmlformats.org/officeDocument/2006/relationships/image" Target="../media/image11.png"/><Relationship Id="rId5" Type="http://schemas.openxmlformats.org/officeDocument/2006/relationships/hyperlink" Target="https://www.facebook.com/psepe1975" TargetMode="External"/><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hyperlink" Target="http://www.ship-suppliers.gr/" TargetMode="External"/><Relationship Id="rId9" Type="http://schemas.openxmlformats.org/officeDocument/2006/relationships/image" Target="../media/image9.jpe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7.xml"/><Relationship Id="rId7" Type="http://schemas.openxmlformats.org/officeDocument/2006/relationships/image" Target="../media/image16.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sv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2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 Target="slide7.xml"/><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7.png"/><Relationship Id="rId4" Type="http://schemas.openxmlformats.org/officeDocument/2006/relationships/image" Target="../media/image16.sv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17.png"/><Relationship Id="rId4" Type="http://schemas.openxmlformats.org/officeDocument/2006/relationships/image" Target="../media/image16.svg"/></Relationships>
</file>

<file path=ppt/slides/_rels/slide34.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7.xml"/><Relationship Id="rId7" Type="http://schemas.openxmlformats.org/officeDocument/2006/relationships/image" Target="../media/image16.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5.jpeg"/><Relationship Id="rId4" Type="http://schemas.openxmlformats.org/officeDocument/2006/relationships/image" Target="../media/image64.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7.xml"/><Relationship Id="rId7"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10" Type="http://schemas.openxmlformats.org/officeDocument/2006/relationships/image" Target="../media/image17.png"/><Relationship Id="rId4" Type="http://schemas.openxmlformats.org/officeDocument/2006/relationships/image" Target="../media/image68.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7.xml"/><Relationship Id="rId7"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png"/><Relationship Id="rId10" Type="http://schemas.openxmlformats.org/officeDocument/2006/relationships/image" Target="../media/image17.png"/><Relationship Id="rId4" Type="http://schemas.openxmlformats.org/officeDocument/2006/relationships/image" Target="../media/image72.png"/><Relationship Id="rId9" Type="http://schemas.openxmlformats.org/officeDocument/2006/relationships/image" Target="../media/image16.svg"/></Relationships>
</file>

<file path=ppt/slides/_rels/slide4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7.xml"/><Relationship Id="rId7"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png"/><Relationship Id="rId10" Type="http://schemas.openxmlformats.org/officeDocument/2006/relationships/image" Target="../media/image17.png"/><Relationship Id="rId4" Type="http://schemas.openxmlformats.org/officeDocument/2006/relationships/image" Target="../media/image76.png"/><Relationship Id="rId9" Type="http://schemas.openxmlformats.org/officeDocument/2006/relationships/image" Target="../media/image16.svg"/></Relationships>
</file>

<file path=ppt/slides/_rels/slide42.xml.rels><?xml version="1.0" encoding="UTF-8" standalone="yes"?>
<Relationships xmlns="http://schemas.openxmlformats.org/package/2006/relationships"><Relationship Id="rId3" Type="http://schemas.openxmlformats.org/officeDocument/2006/relationships/hyperlink" Target="http://www.ship-suppliers.gr/pages.asp?pid=2&amp;subid=8" TargetMode="External"/><Relationship Id="rId7"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4.jp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www.ship-suppliers.gr/members.asp?pid=9"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7.xml"/><Relationship Id="rId7"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g"/><Relationship Id="rId11" Type="http://schemas.openxmlformats.org/officeDocument/2006/relationships/image" Target="../media/image17.png"/><Relationship Id="rId5" Type="http://schemas.openxmlformats.org/officeDocument/2006/relationships/image" Target="../media/image23.jpg"/><Relationship Id="rId10" Type="http://schemas.openxmlformats.org/officeDocument/2006/relationships/image" Target="../media/image16.svg"/><Relationship Id="rId4" Type="http://schemas.openxmlformats.org/officeDocument/2006/relationships/image" Target="../media/image22.jp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7.xml"/><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17.png"/><Relationship Id="rId4" Type="http://schemas.openxmlformats.org/officeDocument/2006/relationships/image" Target="../media/image27.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17.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
        <p:cNvGrpSpPr/>
        <p:nvPr/>
      </p:nvGrpSpPr>
      <p:grpSpPr>
        <a:xfrm>
          <a:off x="0" y="0"/>
          <a:ext cx="0" cy="0"/>
          <a:chOff x="0" y="0"/>
          <a:chExt cx="0" cy="0"/>
        </a:xfrm>
      </p:grpSpPr>
      <p:sp>
        <p:nvSpPr>
          <p:cNvPr id="33" name="Title 12"/>
          <p:cNvSpPr txBox="1">
            <a:spLocks/>
          </p:cNvSpPr>
          <p:nvPr/>
        </p:nvSpPr>
        <p:spPr>
          <a:xfrm>
            <a:off x="180681" y="415902"/>
            <a:ext cx="8574817" cy="832931"/>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5400" b="1" kern="1200">
                <a:solidFill>
                  <a:schemeClr val="accent1"/>
                </a:solidFill>
                <a:latin typeface="+mj-lt"/>
                <a:ea typeface="+mj-ea"/>
                <a:cs typeface="+mj-cs"/>
              </a:defRPr>
            </a:lvl1pPr>
          </a:lstStyle>
          <a:p>
            <a:pPr algn="ctr"/>
            <a:endParaRPr lang="en-US" sz="2800" dirty="0">
              <a:solidFill>
                <a:schemeClr val="tx1"/>
              </a:solidFill>
            </a:endParaRPr>
          </a:p>
        </p:txBody>
      </p:sp>
      <p:sp>
        <p:nvSpPr>
          <p:cNvPr id="34" name="Title 12"/>
          <p:cNvSpPr txBox="1">
            <a:spLocks/>
          </p:cNvSpPr>
          <p:nvPr/>
        </p:nvSpPr>
        <p:spPr>
          <a:xfrm>
            <a:off x="2705100" y="3091218"/>
            <a:ext cx="3525982" cy="803449"/>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5400" b="1" kern="1200">
                <a:solidFill>
                  <a:schemeClr val="accent1"/>
                </a:solidFill>
                <a:latin typeface="+mj-lt"/>
                <a:ea typeface="+mj-ea"/>
                <a:cs typeface="+mj-cs"/>
              </a:defRPr>
            </a:lvl1pPr>
          </a:lstStyle>
          <a:p>
            <a:pPr algn="ctr"/>
            <a:endParaRPr lang="en-US" sz="1800" dirty="0">
              <a:solidFill>
                <a:schemeClr val="bg1"/>
              </a:solidFill>
            </a:endParaRPr>
          </a:p>
          <a:p>
            <a:pPr algn="ctr"/>
            <a:endParaRPr lang="en-US" sz="1800" dirty="0">
              <a:solidFill>
                <a:schemeClr val="bg1"/>
              </a:solidFill>
            </a:endParaRPr>
          </a:p>
          <a:p>
            <a:pPr algn="ctr"/>
            <a:endParaRPr lang="en-US" sz="1800" dirty="0">
              <a:solidFill>
                <a:schemeClr val="bg1"/>
              </a:solidFill>
            </a:endParaRPr>
          </a:p>
          <a:p>
            <a:pPr algn="ctr"/>
            <a:endParaRPr lang="en-US" sz="1800" dirty="0">
              <a:solidFill>
                <a:schemeClr val="bg1"/>
              </a:solidFill>
            </a:endParaRPr>
          </a:p>
          <a:p>
            <a:pPr algn="ctr"/>
            <a:endParaRPr lang="en-US" sz="1800" dirty="0">
              <a:solidFill>
                <a:schemeClr val="bg1"/>
              </a:solidFill>
            </a:endParaRPr>
          </a:p>
          <a:p>
            <a:pPr algn="ctr"/>
            <a:r>
              <a:rPr lang="el-GR" sz="1800" dirty="0">
                <a:solidFill>
                  <a:schemeClr val="bg1"/>
                </a:solidFill>
              </a:rPr>
              <a:t>Πρόεδρος</a:t>
            </a:r>
            <a:endParaRPr lang="en-US" sz="1800" dirty="0">
              <a:solidFill>
                <a:schemeClr val="bg1"/>
              </a:solidFill>
            </a:endParaRPr>
          </a:p>
          <a:p>
            <a:pPr algn="ctr"/>
            <a:r>
              <a:rPr lang="el-GR" sz="1800" dirty="0">
                <a:solidFill>
                  <a:schemeClr val="bg1"/>
                </a:solidFill>
              </a:rPr>
              <a:t>κ. Μαυρίκος Νικόλαος</a:t>
            </a:r>
          </a:p>
        </p:txBody>
      </p:sp>
      <p:sp>
        <p:nvSpPr>
          <p:cNvPr id="3" name="Rectangle 2"/>
          <p:cNvSpPr/>
          <p:nvPr/>
        </p:nvSpPr>
        <p:spPr>
          <a:xfrm>
            <a:off x="3308317" y="4540213"/>
            <a:ext cx="2319546" cy="369332"/>
          </a:xfrm>
          <a:prstGeom prst="rect">
            <a:avLst/>
          </a:prstGeom>
        </p:spPr>
        <p:txBody>
          <a:bodyPr wrap="none">
            <a:spAutoFit/>
          </a:bodyPr>
          <a:lstStyle/>
          <a:p>
            <a:pPr marL="45720" indent="0" algn="ctr">
              <a:buNone/>
            </a:pPr>
            <a:r>
              <a:rPr lang="en-US" dirty="0">
                <a:solidFill>
                  <a:schemeClr val="bg1"/>
                </a:solidFill>
                <a:latin typeface="+mn-lt"/>
              </a:rPr>
              <a:t>www.ship-suppliers.gr</a:t>
            </a:r>
          </a:p>
        </p:txBody>
      </p:sp>
      <p:pic>
        <p:nvPicPr>
          <p:cNvPr id="8" name="Εικόνα 1" descr="C:\Users\psepe\AppData\Local\Microsoft\Windows\INetCache\Content.Word\MARITIME CLUSTER LOGO.JPG">
            <a:extLst>
              <a:ext uri="{FF2B5EF4-FFF2-40B4-BE49-F238E27FC236}">
                <a16:creationId xmlns:a16="http://schemas.microsoft.com/office/drawing/2014/main" id="{E2635AA0-AF86-4A5A-AAD1-8E6B07B46C9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2000" y="4409534"/>
            <a:ext cx="580788" cy="625725"/>
          </a:xfrm>
          <a:prstGeom prst="rect">
            <a:avLst/>
          </a:prstGeom>
          <a:noFill/>
          <a:ln>
            <a:noFill/>
          </a:ln>
        </p:spPr>
      </p:pic>
      <p:pic>
        <p:nvPicPr>
          <p:cNvPr id="9" name="Picture 8">
            <a:extLst>
              <a:ext uri="{FF2B5EF4-FFF2-40B4-BE49-F238E27FC236}">
                <a16:creationId xmlns:a16="http://schemas.microsoft.com/office/drawing/2014/main" id="{FBE14249-BD34-4100-A0DF-FE4B6C668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62" y="4412017"/>
            <a:ext cx="582287" cy="625725"/>
          </a:xfrm>
          <a:prstGeom prst="rect">
            <a:avLst/>
          </a:prstGeom>
        </p:spPr>
      </p:pic>
      <p:pic>
        <p:nvPicPr>
          <p:cNvPr id="11" name="Picture 10">
            <a:extLst>
              <a:ext uri="{FF2B5EF4-FFF2-40B4-BE49-F238E27FC236}">
                <a16:creationId xmlns:a16="http://schemas.microsoft.com/office/drawing/2014/main" id="{481B97D3-E37F-41DE-953F-E426ADB823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345" y="4407853"/>
            <a:ext cx="582287" cy="625725"/>
          </a:xfrm>
          <a:prstGeom prst="rect">
            <a:avLst/>
          </a:prstGeom>
        </p:spPr>
      </p:pic>
      <p:pic>
        <p:nvPicPr>
          <p:cNvPr id="5" name="Picture 4">
            <a:extLst>
              <a:ext uri="{FF2B5EF4-FFF2-40B4-BE49-F238E27FC236}">
                <a16:creationId xmlns:a16="http://schemas.microsoft.com/office/drawing/2014/main" id="{1A5927CA-CB60-47BD-B898-CBDC59251E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0088" y="4399130"/>
            <a:ext cx="640663" cy="625726"/>
          </a:xfrm>
          <a:prstGeom prst="rect">
            <a:avLst/>
          </a:prstGeom>
        </p:spPr>
      </p:pic>
      <p:sp>
        <p:nvSpPr>
          <p:cNvPr id="4" name="TextBox 3">
            <a:extLst>
              <a:ext uri="{FF2B5EF4-FFF2-40B4-BE49-F238E27FC236}">
                <a16:creationId xmlns:a16="http://schemas.microsoft.com/office/drawing/2014/main" id="{4AFD61A6-E843-40B0-BEFB-22840079B733}"/>
              </a:ext>
            </a:extLst>
          </p:cNvPr>
          <p:cNvSpPr txBox="1"/>
          <p:nvPr/>
        </p:nvSpPr>
        <p:spPr>
          <a:xfrm>
            <a:off x="399627" y="4091093"/>
            <a:ext cx="1483360" cy="369332"/>
          </a:xfrm>
          <a:prstGeom prst="rect">
            <a:avLst/>
          </a:prstGeom>
          <a:noFill/>
        </p:spPr>
        <p:txBody>
          <a:bodyPr wrap="square" rtlCol="0">
            <a:spAutoFit/>
          </a:bodyPr>
          <a:lstStyle/>
          <a:p>
            <a:r>
              <a:rPr lang="el-GR" dirty="0">
                <a:solidFill>
                  <a:schemeClr val="bg1"/>
                </a:solidFill>
              </a:rPr>
              <a:t>Μέλος των:</a:t>
            </a:r>
            <a:endParaRPr lang="en-US" dirty="0">
              <a:solidFill>
                <a:schemeClr val="bg1"/>
              </a:solidFill>
            </a:endParaRPr>
          </a:p>
        </p:txBody>
      </p:sp>
      <p:sp>
        <p:nvSpPr>
          <p:cNvPr id="12" name="Ορθογώνιο 3">
            <a:extLst>
              <a:ext uri="{FF2B5EF4-FFF2-40B4-BE49-F238E27FC236}">
                <a16:creationId xmlns:a16="http://schemas.microsoft.com/office/drawing/2014/main" id="{7F11B5B7-A28C-4A88-8473-ACCFE8E91966}"/>
              </a:ext>
            </a:extLst>
          </p:cNvPr>
          <p:cNvSpPr/>
          <p:nvPr/>
        </p:nvSpPr>
        <p:spPr>
          <a:xfrm>
            <a:off x="6161159" y="4009546"/>
            <a:ext cx="3098522" cy="600164"/>
          </a:xfrm>
          <a:prstGeom prst="rect">
            <a:avLst/>
          </a:prstGeom>
        </p:spPr>
        <p:txBody>
          <a:bodyPr wrap="square">
            <a:spAutoFit/>
          </a:bodyPr>
          <a:lstStyle/>
          <a:p>
            <a:r>
              <a:rPr lang="el-GR" sz="1100" dirty="0">
                <a:solidFill>
                  <a:schemeClr val="bg1"/>
                </a:solidFill>
              </a:rPr>
              <a:t>Πιστοποίηση ΔΙΑΧΕΙΡΙΣΤΙΚΗΣ ΕΠΑΡΚΕΙΑΣ ΕΠΙΠΕΔΟΥ 1, σύμφωνα με το  πρότυπο ΕΛΟΤ 1429/2008</a:t>
            </a:r>
          </a:p>
        </p:txBody>
      </p:sp>
      <p:pic>
        <p:nvPicPr>
          <p:cNvPr id="7" name="Εικόνα 6">
            <a:extLst>
              <a:ext uri="{FF2B5EF4-FFF2-40B4-BE49-F238E27FC236}">
                <a16:creationId xmlns:a16="http://schemas.microsoft.com/office/drawing/2014/main" id="{0899EA57-1AD0-4BC9-A599-8D1524F550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6916" y="893591"/>
            <a:ext cx="6390168" cy="1947442"/>
          </a:xfrm>
          <a:prstGeom prst="rect">
            <a:avLst/>
          </a:prstGeom>
        </p:spPr>
      </p:pic>
      <p:sp>
        <p:nvSpPr>
          <p:cNvPr id="6" name="TextBox 5">
            <a:extLst>
              <a:ext uri="{FF2B5EF4-FFF2-40B4-BE49-F238E27FC236}">
                <a16:creationId xmlns:a16="http://schemas.microsoft.com/office/drawing/2014/main" id="{9E977E4E-4336-6A33-06EC-DBC694AABAC1}"/>
              </a:ext>
            </a:extLst>
          </p:cNvPr>
          <p:cNvSpPr txBox="1"/>
          <p:nvPr/>
        </p:nvSpPr>
        <p:spPr>
          <a:xfrm>
            <a:off x="2315002" y="2387937"/>
            <a:ext cx="4630002" cy="369332"/>
          </a:xfrm>
          <a:prstGeom prst="rect">
            <a:avLst/>
          </a:prstGeom>
          <a:noFill/>
        </p:spPr>
        <p:txBody>
          <a:bodyPr wrap="square">
            <a:spAutoFit/>
          </a:bodyPr>
          <a:lstStyle/>
          <a:p>
            <a:pPr algn="ctr"/>
            <a:r>
              <a:rPr lang="el-GR" sz="1800" dirty="0">
                <a:solidFill>
                  <a:schemeClr val="bg1"/>
                </a:solidFill>
              </a:rPr>
              <a:t>Πρόεδρος</a:t>
            </a:r>
            <a:endParaRPr lang="en-US" sz="1800" dirty="0">
              <a:solidFill>
                <a:schemeClr val="bg1"/>
              </a:solidFill>
            </a:endParaRPr>
          </a:p>
        </p:txBody>
      </p:sp>
      <p:grpSp>
        <p:nvGrpSpPr>
          <p:cNvPr id="2" name="Group 1">
            <a:extLst>
              <a:ext uri="{FF2B5EF4-FFF2-40B4-BE49-F238E27FC236}">
                <a16:creationId xmlns:a16="http://schemas.microsoft.com/office/drawing/2014/main" id="{6756455D-3BB0-12C9-DEB3-CA464756605D}"/>
              </a:ext>
            </a:extLst>
          </p:cNvPr>
          <p:cNvGrpSpPr/>
          <p:nvPr/>
        </p:nvGrpSpPr>
        <p:grpSpPr>
          <a:xfrm>
            <a:off x="2095474" y="4410938"/>
            <a:ext cx="580788" cy="643807"/>
            <a:chOff x="0" y="0"/>
            <a:chExt cx="626491" cy="1119860"/>
          </a:xfrm>
        </p:grpSpPr>
        <p:sp>
          <p:nvSpPr>
            <p:cNvPr id="10" name="Shape 4314">
              <a:extLst>
                <a:ext uri="{FF2B5EF4-FFF2-40B4-BE49-F238E27FC236}">
                  <a16:creationId xmlns:a16="http://schemas.microsoft.com/office/drawing/2014/main" id="{4BBBDB20-4BEB-49FC-9126-D9068B8A3336}"/>
                </a:ext>
              </a:extLst>
            </p:cNvPr>
            <p:cNvSpPr/>
            <p:nvPr/>
          </p:nvSpPr>
          <p:spPr>
            <a:xfrm>
              <a:off x="0" y="0"/>
              <a:ext cx="626491" cy="1119860"/>
            </a:xfrm>
            <a:custGeom>
              <a:avLst/>
              <a:gdLst/>
              <a:ahLst/>
              <a:cxnLst/>
              <a:rect l="0" t="0" r="0" b="0"/>
              <a:pathLst>
                <a:path w="626491" h="1119860">
                  <a:moveTo>
                    <a:pt x="0" y="0"/>
                  </a:moveTo>
                  <a:lnTo>
                    <a:pt x="626491" y="0"/>
                  </a:lnTo>
                  <a:lnTo>
                    <a:pt x="626491" y="1119860"/>
                  </a:lnTo>
                  <a:lnTo>
                    <a:pt x="0" y="111986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l-GR"/>
            </a:p>
          </p:txBody>
        </p:sp>
        <p:sp>
          <p:nvSpPr>
            <p:cNvPr id="13" name="Shape 3944">
              <a:extLst>
                <a:ext uri="{FF2B5EF4-FFF2-40B4-BE49-F238E27FC236}">
                  <a16:creationId xmlns:a16="http://schemas.microsoft.com/office/drawing/2014/main" id="{F5E64DA0-585A-B74E-0253-338A915EB1C4}"/>
                </a:ext>
              </a:extLst>
            </p:cNvPr>
            <p:cNvSpPr/>
            <p:nvPr/>
          </p:nvSpPr>
          <p:spPr>
            <a:xfrm>
              <a:off x="102812" y="122627"/>
              <a:ext cx="98469" cy="534607"/>
            </a:xfrm>
            <a:custGeom>
              <a:avLst/>
              <a:gdLst/>
              <a:ahLst/>
              <a:cxnLst/>
              <a:rect l="0" t="0" r="0" b="0"/>
              <a:pathLst>
                <a:path w="98469" h="534607">
                  <a:moveTo>
                    <a:pt x="0" y="0"/>
                  </a:moveTo>
                  <a:lnTo>
                    <a:pt x="38316" y="0"/>
                  </a:lnTo>
                  <a:lnTo>
                    <a:pt x="38316" y="116573"/>
                  </a:lnTo>
                  <a:lnTo>
                    <a:pt x="98469" y="116573"/>
                  </a:lnTo>
                  <a:lnTo>
                    <a:pt x="98469" y="150724"/>
                  </a:lnTo>
                  <a:lnTo>
                    <a:pt x="38316" y="150724"/>
                  </a:lnTo>
                  <a:lnTo>
                    <a:pt x="38316" y="267310"/>
                  </a:lnTo>
                  <a:lnTo>
                    <a:pt x="98469" y="267310"/>
                  </a:lnTo>
                  <a:lnTo>
                    <a:pt x="98469" y="301447"/>
                  </a:lnTo>
                  <a:lnTo>
                    <a:pt x="38316" y="301447"/>
                  </a:lnTo>
                  <a:lnTo>
                    <a:pt x="38316" y="417614"/>
                  </a:lnTo>
                  <a:lnTo>
                    <a:pt x="98469" y="417614"/>
                  </a:lnTo>
                  <a:lnTo>
                    <a:pt x="98469" y="451752"/>
                  </a:lnTo>
                  <a:lnTo>
                    <a:pt x="38316" y="451752"/>
                  </a:lnTo>
                  <a:lnTo>
                    <a:pt x="38316" y="534607"/>
                  </a:lnTo>
                  <a:lnTo>
                    <a:pt x="0" y="53460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4" name="Shape 3945">
              <a:extLst>
                <a:ext uri="{FF2B5EF4-FFF2-40B4-BE49-F238E27FC236}">
                  <a16:creationId xmlns:a16="http://schemas.microsoft.com/office/drawing/2014/main" id="{38749D73-E582-826F-E5E3-B836B587C63D}"/>
                </a:ext>
              </a:extLst>
            </p:cNvPr>
            <p:cNvSpPr/>
            <p:nvPr/>
          </p:nvSpPr>
          <p:spPr>
            <a:xfrm>
              <a:off x="201281" y="389937"/>
              <a:ext cx="101390" cy="184442"/>
            </a:xfrm>
            <a:custGeom>
              <a:avLst/>
              <a:gdLst/>
              <a:ahLst/>
              <a:cxnLst/>
              <a:rect l="0" t="0" r="0" b="0"/>
              <a:pathLst>
                <a:path w="101390" h="184442">
                  <a:moveTo>
                    <a:pt x="0" y="0"/>
                  </a:moveTo>
                  <a:lnTo>
                    <a:pt x="9379" y="0"/>
                  </a:lnTo>
                  <a:cubicBezTo>
                    <a:pt x="21825" y="0"/>
                    <a:pt x="33737" y="2400"/>
                    <a:pt x="44799" y="7137"/>
                  </a:cubicBezTo>
                  <a:cubicBezTo>
                    <a:pt x="55937" y="11913"/>
                    <a:pt x="65805" y="18555"/>
                    <a:pt x="74124" y="26860"/>
                  </a:cubicBezTo>
                  <a:cubicBezTo>
                    <a:pt x="82442" y="35179"/>
                    <a:pt x="89148" y="45085"/>
                    <a:pt x="94088" y="56286"/>
                  </a:cubicBezTo>
                  <a:cubicBezTo>
                    <a:pt x="98927" y="67310"/>
                    <a:pt x="101390" y="79324"/>
                    <a:pt x="101390" y="92011"/>
                  </a:cubicBezTo>
                  <a:cubicBezTo>
                    <a:pt x="101390" y="104470"/>
                    <a:pt x="98977" y="116472"/>
                    <a:pt x="94228" y="127686"/>
                  </a:cubicBezTo>
                  <a:cubicBezTo>
                    <a:pt x="89452" y="138963"/>
                    <a:pt x="82823" y="148882"/>
                    <a:pt x="74530" y="157175"/>
                  </a:cubicBezTo>
                  <a:cubicBezTo>
                    <a:pt x="66199" y="165506"/>
                    <a:pt x="56305" y="172225"/>
                    <a:pt x="45117" y="177140"/>
                  </a:cubicBezTo>
                  <a:cubicBezTo>
                    <a:pt x="34093" y="181978"/>
                    <a:pt x="22066" y="184442"/>
                    <a:pt x="9379" y="184442"/>
                  </a:cubicBezTo>
                  <a:lnTo>
                    <a:pt x="0" y="184442"/>
                  </a:lnTo>
                  <a:lnTo>
                    <a:pt x="0" y="150304"/>
                  </a:lnTo>
                  <a:lnTo>
                    <a:pt x="2292" y="150304"/>
                  </a:lnTo>
                  <a:cubicBezTo>
                    <a:pt x="10370" y="150304"/>
                    <a:pt x="18066" y="148679"/>
                    <a:pt x="25152" y="145478"/>
                  </a:cubicBezTo>
                  <a:cubicBezTo>
                    <a:pt x="32023" y="142392"/>
                    <a:pt x="38119" y="138201"/>
                    <a:pt x="43301" y="133020"/>
                  </a:cubicBezTo>
                  <a:cubicBezTo>
                    <a:pt x="48558" y="127762"/>
                    <a:pt x="52711" y="121577"/>
                    <a:pt x="55670" y="114643"/>
                  </a:cubicBezTo>
                  <a:cubicBezTo>
                    <a:pt x="58655" y="107607"/>
                    <a:pt x="60154" y="99987"/>
                    <a:pt x="60154" y="92011"/>
                  </a:cubicBezTo>
                  <a:cubicBezTo>
                    <a:pt x="60154" y="84315"/>
                    <a:pt x="58655" y="76860"/>
                    <a:pt x="55670" y="69825"/>
                  </a:cubicBezTo>
                  <a:cubicBezTo>
                    <a:pt x="52699" y="62827"/>
                    <a:pt x="48533" y="56655"/>
                    <a:pt x="43301" y="51422"/>
                  </a:cubicBezTo>
                  <a:cubicBezTo>
                    <a:pt x="38106" y="46215"/>
                    <a:pt x="31998" y="42037"/>
                    <a:pt x="25152" y="38951"/>
                  </a:cubicBezTo>
                  <a:cubicBezTo>
                    <a:pt x="18066" y="35763"/>
                    <a:pt x="10370" y="34138"/>
                    <a:pt x="2292" y="34138"/>
                  </a:cubicBezTo>
                  <a:lnTo>
                    <a:pt x="0" y="341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5" name="Shape 3946">
              <a:extLst>
                <a:ext uri="{FF2B5EF4-FFF2-40B4-BE49-F238E27FC236}">
                  <a16:creationId xmlns:a16="http://schemas.microsoft.com/office/drawing/2014/main" id="{0343F04A-C219-8D63-EE22-5CA53D63CAE6}"/>
                </a:ext>
              </a:extLst>
            </p:cNvPr>
            <p:cNvSpPr/>
            <p:nvPr/>
          </p:nvSpPr>
          <p:spPr>
            <a:xfrm>
              <a:off x="201281" y="122627"/>
              <a:ext cx="182245" cy="534607"/>
            </a:xfrm>
            <a:custGeom>
              <a:avLst/>
              <a:gdLst/>
              <a:ahLst/>
              <a:cxnLst/>
              <a:rect l="0" t="0" r="0" b="0"/>
              <a:pathLst>
                <a:path w="182245" h="534607">
                  <a:moveTo>
                    <a:pt x="78480" y="0"/>
                  </a:moveTo>
                  <a:lnTo>
                    <a:pt x="116796" y="0"/>
                  </a:lnTo>
                  <a:lnTo>
                    <a:pt x="116796" y="45225"/>
                  </a:lnTo>
                  <a:cubicBezTo>
                    <a:pt x="117786" y="44158"/>
                    <a:pt x="118675" y="43015"/>
                    <a:pt x="119691" y="41986"/>
                  </a:cubicBezTo>
                  <a:cubicBezTo>
                    <a:pt x="132328" y="29134"/>
                    <a:pt x="147479" y="18796"/>
                    <a:pt x="164713" y="11278"/>
                  </a:cubicBezTo>
                  <a:lnTo>
                    <a:pt x="182245" y="5738"/>
                  </a:lnTo>
                  <a:lnTo>
                    <a:pt x="182245" y="42600"/>
                  </a:lnTo>
                  <a:lnTo>
                    <a:pt x="179483" y="43218"/>
                  </a:lnTo>
                  <a:cubicBezTo>
                    <a:pt x="167087" y="49111"/>
                    <a:pt x="156077" y="57048"/>
                    <a:pt x="146768" y="66827"/>
                  </a:cubicBezTo>
                  <a:cubicBezTo>
                    <a:pt x="137433" y="76619"/>
                    <a:pt x="130016" y="88202"/>
                    <a:pt x="124746" y="101232"/>
                  </a:cubicBezTo>
                  <a:cubicBezTo>
                    <a:pt x="119488" y="114198"/>
                    <a:pt x="116821" y="127851"/>
                    <a:pt x="116796" y="141796"/>
                  </a:cubicBezTo>
                  <a:lnTo>
                    <a:pt x="116796" y="142151"/>
                  </a:lnTo>
                  <a:cubicBezTo>
                    <a:pt x="116821" y="156096"/>
                    <a:pt x="119488" y="169748"/>
                    <a:pt x="124746" y="182728"/>
                  </a:cubicBezTo>
                  <a:cubicBezTo>
                    <a:pt x="130016" y="195745"/>
                    <a:pt x="137433" y="207328"/>
                    <a:pt x="146768" y="217132"/>
                  </a:cubicBezTo>
                  <a:cubicBezTo>
                    <a:pt x="156102" y="226924"/>
                    <a:pt x="167113" y="234861"/>
                    <a:pt x="179483" y="240729"/>
                  </a:cubicBezTo>
                  <a:lnTo>
                    <a:pt x="182245" y="241347"/>
                  </a:lnTo>
                  <a:lnTo>
                    <a:pt x="182245" y="278182"/>
                  </a:lnTo>
                  <a:lnTo>
                    <a:pt x="165309" y="272872"/>
                  </a:lnTo>
                  <a:cubicBezTo>
                    <a:pt x="148190" y="265468"/>
                    <a:pt x="133026" y="255257"/>
                    <a:pt x="120225" y="242507"/>
                  </a:cubicBezTo>
                  <a:cubicBezTo>
                    <a:pt x="119031" y="241313"/>
                    <a:pt x="117951" y="239979"/>
                    <a:pt x="116796" y="238747"/>
                  </a:cubicBezTo>
                  <a:lnTo>
                    <a:pt x="116796" y="268719"/>
                  </a:lnTo>
                  <a:lnTo>
                    <a:pt x="182245" y="401804"/>
                  </a:lnTo>
                  <a:lnTo>
                    <a:pt x="182245" y="534607"/>
                  </a:lnTo>
                  <a:lnTo>
                    <a:pt x="166084" y="534607"/>
                  </a:lnTo>
                  <a:lnTo>
                    <a:pt x="166084" y="437159"/>
                  </a:lnTo>
                  <a:lnTo>
                    <a:pt x="78480" y="267310"/>
                  </a:lnTo>
                  <a:lnTo>
                    <a:pt x="78480" y="150724"/>
                  </a:lnTo>
                  <a:lnTo>
                    <a:pt x="0" y="150724"/>
                  </a:lnTo>
                  <a:lnTo>
                    <a:pt x="0" y="116573"/>
                  </a:lnTo>
                  <a:lnTo>
                    <a:pt x="78480" y="116573"/>
                  </a:lnTo>
                  <a:lnTo>
                    <a:pt x="7848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6" name="Shape 3947">
              <a:extLst>
                <a:ext uri="{FF2B5EF4-FFF2-40B4-BE49-F238E27FC236}">
                  <a16:creationId xmlns:a16="http://schemas.microsoft.com/office/drawing/2014/main" id="{ECB28583-D181-2ECC-7BE1-699D7E187BB8}"/>
                </a:ext>
              </a:extLst>
            </p:cNvPr>
            <p:cNvSpPr/>
            <p:nvPr/>
          </p:nvSpPr>
          <p:spPr>
            <a:xfrm>
              <a:off x="383526" y="335708"/>
              <a:ext cx="140151" cy="321526"/>
            </a:xfrm>
            <a:custGeom>
              <a:avLst/>
              <a:gdLst/>
              <a:ahLst/>
              <a:cxnLst/>
              <a:rect l="0" t="0" r="0" b="0"/>
              <a:pathLst>
                <a:path w="140151" h="321526">
                  <a:moveTo>
                    <a:pt x="106775" y="0"/>
                  </a:moveTo>
                  <a:lnTo>
                    <a:pt x="140151" y="19736"/>
                  </a:lnTo>
                  <a:cubicBezTo>
                    <a:pt x="132632" y="28638"/>
                    <a:pt x="124250" y="36487"/>
                    <a:pt x="115259" y="43459"/>
                  </a:cubicBezTo>
                  <a:lnTo>
                    <a:pt x="22155" y="224079"/>
                  </a:lnTo>
                  <a:lnTo>
                    <a:pt x="22155" y="321526"/>
                  </a:lnTo>
                  <a:lnTo>
                    <a:pt x="0" y="321526"/>
                  </a:lnTo>
                  <a:lnTo>
                    <a:pt x="0" y="188723"/>
                  </a:lnTo>
                  <a:lnTo>
                    <a:pt x="3004" y="194831"/>
                  </a:lnTo>
                  <a:lnTo>
                    <a:pt x="65449" y="67831"/>
                  </a:lnTo>
                  <a:cubicBezTo>
                    <a:pt x="56572" y="69825"/>
                    <a:pt x="47365" y="70879"/>
                    <a:pt x="37789" y="70879"/>
                  </a:cubicBezTo>
                  <a:cubicBezTo>
                    <a:pt x="28124" y="70879"/>
                    <a:pt x="18685" y="69945"/>
                    <a:pt x="9541" y="68093"/>
                  </a:cubicBezTo>
                  <a:lnTo>
                    <a:pt x="0" y="65101"/>
                  </a:lnTo>
                  <a:lnTo>
                    <a:pt x="0" y="28266"/>
                  </a:lnTo>
                  <a:lnTo>
                    <a:pt x="37789" y="36728"/>
                  </a:lnTo>
                  <a:cubicBezTo>
                    <a:pt x="54680" y="36728"/>
                    <a:pt x="69818" y="32144"/>
                    <a:pt x="82798" y="23114"/>
                  </a:cubicBezTo>
                  <a:cubicBezTo>
                    <a:pt x="91904" y="16764"/>
                    <a:pt x="99943" y="9030"/>
                    <a:pt x="10677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7" name="Shape 3948">
              <a:extLst>
                <a:ext uri="{FF2B5EF4-FFF2-40B4-BE49-F238E27FC236}">
                  <a16:creationId xmlns:a16="http://schemas.microsoft.com/office/drawing/2014/main" id="{0773E36E-8831-E075-A541-C8A3A14DEF78}"/>
                </a:ext>
              </a:extLst>
            </p:cNvPr>
            <p:cNvSpPr/>
            <p:nvPr/>
          </p:nvSpPr>
          <p:spPr>
            <a:xfrm>
              <a:off x="383526" y="122627"/>
              <a:ext cx="137700" cy="69914"/>
            </a:xfrm>
            <a:custGeom>
              <a:avLst/>
              <a:gdLst/>
              <a:ahLst/>
              <a:cxnLst/>
              <a:rect l="0" t="0" r="0" b="0"/>
              <a:pathLst>
                <a:path w="137700" h="69914">
                  <a:moveTo>
                    <a:pt x="37789" y="0"/>
                  </a:moveTo>
                  <a:cubicBezTo>
                    <a:pt x="60242" y="0"/>
                    <a:pt x="80512" y="5067"/>
                    <a:pt x="98012" y="15062"/>
                  </a:cubicBezTo>
                  <a:cubicBezTo>
                    <a:pt x="112579" y="23381"/>
                    <a:pt x="125889" y="34620"/>
                    <a:pt x="137700" y="48514"/>
                  </a:cubicBezTo>
                  <a:lnTo>
                    <a:pt x="106242" y="69914"/>
                  </a:lnTo>
                  <a:cubicBezTo>
                    <a:pt x="104591" y="67742"/>
                    <a:pt x="102864" y="65621"/>
                    <a:pt x="101086" y="63551"/>
                  </a:cubicBezTo>
                  <a:cubicBezTo>
                    <a:pt x="96323" y="57988"/>
                    <a:pt x="90837" y="52984"/>
                    <a:pt x="84779" y="48666"/>
                  </a:cubicBezTo>
                  <a:cubicBezTo>
                    <a:pt x="78543" y="44234"/>
                    <a:pt x="71457" y="40691"/>
                    <a:pt x="63684" y="38087"/>
                  </a:cubicBezTo>
                  <a:cubicBezTo>
                    <a:pt x="55810" y="35471"/>
                    <a:pt x="47098" y="34138"/>
                    <a:pt x="37789" y="34138"/>
                  </a:cubicBezTo>
                  <a:lnTo>
                    <a:pt x="0" y="42600"/>
                  </a:lnTo>
                  <a:lnTo>
                    <a:pt x="0" y="5738"/>
                  </a:lnTo>
                  <a:lnTo>
                    <a:pt x="9209" y="2829"/>
                  </a:lnTo>
                  <a:cubicBezTo>
                    <a:pt x="18450" y="946"/>
                    <a:pt x="27997" y="0"/>
                    <a:pt x="3778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8" name="Shape 3949">
              <a:extLst>
                <a:ext uri="{FF2B5EF4-FFF2-40B4-BE49-F238E27FC236}">
                  <a16:creationId xmlns:a16="http://schemas.microsoft.com/office/drawing/2014/main" id="{6B4D9F0B-5662-3ED8-0D49-E4F1F05EB0BA}"/>
                </a:ext>
              </a:extLst>
            </p:cNvPr>
            <p:cNvSpPr/>
            <p:nvPr/>
          </p:nvSpPr>
          <p:spPr>
            <a:xfrm>
              <a:off x="102405" y="748708"/>
              <a:ext cx="21590" cy="23508"/>
            </a:xfrm>
            <a:custGeom>
              <a:avLst/>
              <a:gdLst/>
              <a:ahLst/>
              <a:cxnLst/>
              <a:rect l="0" t="0" r="0" b="0"/>
              <a:pathLst>
                <a:path w="21590" h="23508">
                  <a:moveTo>
                    <a:pt x="0" y="0"/>
                  </a:moveTo>
                  <a:lnTo>
                    <a:pt x="4610" y="0"/>
                  </a:lnTo>
                  <a:lnTo>
                    <a:pt x="4610" y="9500"/>
                  </a:lnTo>
                  <a:lnTo>
                    <a:pt x="16980" y="9500"/>
                  </a:lnTo>
                  <a:lnTo>
                    <a:pt x="16980" y="0"/>
                  </a:lnTo>
                  <a:lnTo>
                    <a:pt x="21590" y="0"/>
                  </a:lnTo>
                  <a:lnTo>
                    <a:pt x="21590" y="23508"/>
                  </a:lnTo>
                  <a:lnTo>
                    <a:pt x="16980" y="23508"/>
                  </a:lnTo>
                  <a:lnTo>
                    <a:pt x="16980" y="13462"/>
                  </a:lnTo>
                  <a:lnTo>
                    <a:pt x="4610" y="13462"/>
                  </a:lnTo>
                  <a:lnTo>
                    <a:pt x="4610"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9" name="Shape 3950">
              <a:extLst>
                <a:ext uri="{FF2B5EF4-FFF2-40B4-BE49-F238E27FC236}">
                  <a16:creationId xmlns:a16="http://schemas.microsoft.com/office/drawing/2014/main" id="{16720A5C-C8E0-03D3-4CE7-1D24F9FEC745}"/>
                </a:ext>
              </a:extLst>
            </p:cNvPr>
            <p:cNvSpPr/>
            <p:nvPr/>
          </p:nvSpPr>
          <p:spPr>
            <a:xfrm>
              <a:off x="130344" y="748709"/>
              <a:ext cx="18313" cy="23508"/>
            </a:xfrm>
            <a:custGeom>
              <a:avLst/>
              <a:gdLst/>
              <a:ahLst/>
              <a:cxnLst/>
              <a:rect l="0" t="0" r="0" b="0"/>
              <a:pathLst>
                <a:path w="18313" h="23508">
                  <a:moveTo>
                    <a:pt x="0" y="0"/>
                  </a:moveTo>
                  <a:lnTo>
                    <a:pt x="17958" y="0"/>
                  </a:lnTo>
                  <a:lnTo>
                    <a:pt x="17958" y="3861"/>
                  </a:lnTo>
                  <a:lnTo>
                    <a:pt x="4572" y="3861"/>
                  </a:lnTo>
                  <a:lnTo>
                    <a:pt x="4572" y="9741"/>
                  </a:lnTo>
                  <a:lnTo>
                    <a:pt x="17158" y="9741"/>
                  </a:lnTo>
                  <a:lnTo>
                    <a:pt x="17158" y="13576"/>
                  </a:lnTo>
                  <a:lnTo>
                    <a:pt x="4572" y="13576"/>
                  </a:lnTo>
                  <a:lnTo>
                    <a:pt x="4572"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0" name="Shape 3951">
              <a:extLst>
                <a:ext uri="{FF2B5EF4-FFF2-40B4-BE49-F238E27FC236}">
                  <a16:creationId xmlns:a16="http://schemas.microsoft.com/office/drawing/2014/main" id="{730B3A2D-602A-F1F1-E9A5-2FC2FE095F0D}"/>
                </a:ext>
              </a:extLst>
            </p:cNvPr>
            <p:cNvSpPr/>
            <p:nvPr/>
          </p:nvSpPr>
          <p:spPr>
            <a:xfrm>
              <a:off x="154243" y="748712"/>
              <a:ext cx="17234" cy="23508"/>
            </a:xfrm>
            <a:custGeom>
              <a:avLst/>
              <a:gdLst/>
              <a:ahLst/>
              <a:cxnLst/>
              <a:rect l="0" t="0" r="0" b="0"/>
              <a:pathLst>
                <a:path w="17234" h="23508">
                  <a:moveTo>
                    <a:pt x="0" y="0"/>
                  </a:moveTo>
                  <a:lnTo>
                    <a:pt x="4610" y="0"/>
                  </a:lnTo>
                  <a:lnTo>
                    <a:pt x="4610" y="19545"/>
                  </a:lnTo>
                  <a:lnTo>
                    <a:pt x="17234" y="19545"/>
                  </a:lnTo>
                  <a:lnTo>
                    <a:pt x="172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1" name="Shape 3952">
              <a:extLst>
                <a:ext uri="{FF2B5EF4-FFF2-40B4-BE49-F238E27FC236}">
                  <a16:creationId xmlns:a16="http://schemas.microsoft.com/office/drawing/2014/main" id="{A3A4D4B8-8113-73F5-2A3C-889D176805B1}"/>
                </a:ext>
              </a:extLst>
            </p:cNvPr>
            <p:cNvSpPr/>
            <p:nvPr/>
          </p:nvSpPr>
          <p:spPr>
            <a:xfrm>
              <a:off x="175682" y="748712"/>
              <a:ext cx="17234" cy="23508"/>
            </a:xfrm>
            <a:custGeom>
              <a:avLst/>
              <a:gdLst/>
              <a:ahLst/>
              <a:cxnLst/>
              <a:rect l="0" t="0" r="0" b="0"/>
              <a:pathLst>
                <a:path w="17234" h="23508">
                  <a:moveTo>
                    <a:pt x="0" y="0"/>
                  </a:moveTo>
                  <a:lnTo>
                    <a:pt x="4610" y="0"/>
                  </a:lnTo>
                  <a:lnTo>
                    <a:pt x="4610" y="19545"/>
                  </a:lnTo>
                  <a:lnTo>
                    <a:pt x="17234" y="19545"/>
                  </a:lnTo>
                  <a:lnTo>
                    <a:pt x="172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2" name="Shape 3953">
              <a:extLst>
                <a:ext uri="{FF2B5EF4-FFF2-40B4-BE49-F238E27FC236}">
                  <a16:creationId xmlns:a16="http://schemas.microsoft.com/office/drawing/2014/main" id="{53692849-693E-9EFC-4730-1A53DA2B2E77}"/>
                </a:ext>
              </a:extLst>
            </p:cNvPr>
            <p:cNvSpPr/>
            <p:nvPr/>
          </p:nvSpPr>
          <p:spPr>
            <a:xfrm>
              <a:off x="197128" y="748709"/>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76"/>
                  </a:lnTo>
                  <a:lnTo>
                    <a:pt x="4559" y="13576"/>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3" name="Shape 3954">
              <a:extLst>
                <a:ext uri="{FF2B5EF4-FFF2-40B4-BE49-F238E27FC236}">
                  <a16:creationId xmlns:a16="http://schemas.microsoft.com/office/drawing/2014/main" id="{12EC365F-5009-E151-FB6E-AA8859833EDD}"/>
                </a:ext>
              </a:extLst>
            </p:cNvPr>
            <p:cNvSpPr/>
            <p:nvPr/>
          </p:nvSpPr>
          <p:spPr>
            <a:xfrm>
              <a:off x="221033" y="748708"/>
              <a:ext cx="22200" cy="23508"/>
            </a:xfrm>
            <a:custGeom>
              <a:avLst/>
              <a:gdLst/>
              <a:ahLst/>
              <a:cxnLst/>
              <a:rect l="0" t="0" r="0" b="0"/>
              <a:pathLst>
                <a:path w="22200" h="23508">
                  <a:moveTo>
                    <a:pt x="0" y="0"/>
                  </a:moveTo>
                  <a:lnTo>
                    <a:pt x="4318" y="0"/>
                  </a:lnTo>
                  <a:lnTo>
                    <a:pt x="17704" y="16650"/>
                  </a:lnTo>
                  <a:lnTo>
                    <a:pt x="17704" y="0"/>
                  </a:lnTo>
                  <a:lnTo>
                    <a:pt x="22200" y="0"/>
                  </a:lnTo>
                  <a:lnTo>
                    <a:pt x="22200" y="23508"/>
                  </a:lnTo>
                  <a:lnTo>
                    <a:pt x="17882" y="23508"/>
                  </a:lnTo>
                  <a:lnTo>
                    <a:pt x="4534" y="6845"/>
                  </a:lnTo>
                  <a:lnTo>
                    <a:pt x="45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4" name="Shape 4315">
              <a:extLst>
                <a:ext uri="{FF2B5EF4-FFF2-40B4-BE49-F238E27FC236}">
                  <a16:creationId xmlns:a16="http://schemas.microsoft.com/office/drawing/2014/main" id="{766D23CD-B638-9447-24AE-D8F773E7CA64}"/>
                </a:ext>
              </a:extLst>
            </p:cNvPr>
            <p:cNvSpPr/>
            <p:nvPr/>
          </p:nvSpPr>
          <p:spPr>
            <a:xfrm>
              <a:off x="249682" y="748702"/>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5" name="Shape 3956">
              <a:extLst>
                <a:ext uri="{FF2B5EF4-FFF2-40B4-BE49-F238E27FC236}">
                  <a16:creationId xmlns:a16="http://schemas.microsoft.com/office/drawing/2014/main" id="{00D47ECB-6FFE-F751-CB8D-5B15C42F3022}"/>
                </a:ext>
              </a:extLst>
            </p:cNvPr>
            <p:cNvSpPr/>
            <p:nvPr/>
          </p:nvSpPr>
          <p:spPr>
            <a:xfrm>
              <a:off x="259408" y="748238"/>
              <a:ext cx="24308" cy="24448"/>
            </a:xfrm>
            <a:custGeom>
              <a:avLst/>
              <a:gdLst/>
              <a:ahLst/>
              <a:cxnLst/>
              <a:rect l="0" t="0" r="0" b="0"/>
              <a:pathLst>
                <a:path w="24308" h="24448">
                  <a:moveTo>
                    <a:pt x="13030" y="0"/>
                  </a:moveTo>
                  <a:cubicBezTo>
                    <a:pt x="15545" y="0"/>
                    <a:pt x="17793" y="533"/>
                    <a:pt x="19774" y="1613"/>
                  </a:cubicBezTo>
                  <a:cubicBezTo>
                    <a:pt x="21755" y="2680"/>
                    <a:pt x="23266" y="4242"/>
                    <a:pt x="24308" y="6274"/>
                  </a:cubicBezTo>
                  <a:lnTo>
                    <a:pt x="20358" y="8230"/>
                  </a:lnTo>
                  <a:cubicBezTo>
                    <a:pt x="19609" y="6820"/>
                    <a:pt x="18618" y="5753"/>
                    <a:pt x="17386" y="5055"/>
                  </a:cubicBezTo>
                  <a:cubicBezTo>
                    <a:pt x="16142" y="4343"/>
                    <a:pt x="14732" y="4001"/>
                    <a:pt x="13132" y="4001"/>
                  </a:cubicBezTo>
                  <a:cubicBezTo>
                    <a:pt x="11519" y="4001"/>
                    <a:pt x="10071" y="4343"/>
                    <a:pt x="8801" y="5055"/>
                  </a:cubicBezTo>
                  <a:cubicBezTo>
                    <a:pt x="7531" y="5753"/>
                    <a:pt x="6553" y="6731"/>
                    <a:pt x="5867" y="7988"/>
                  </a:cubicBezTo>
                  <a:cubicBezTo>
                    <a:pt x="5169" y="9246"/>
                    <a:pt x="4826" y="10655"/>
                    <a:pt x="4826" y="12217"/>
                  </a:cubicBezTo>
                  <a:cubicBezTo>
                    <a:pt x="4826" y="13792"/>
                    <a:pt x="5169" y="15202"/>
                    <a:pt x="5867" y="16447"/>
                  </a:cubicBezTo>
                  <a:cubicBezTo>
                    <a:pt x="6553" y="17704"/>
                    <a:pt x="7531" y="18694"/>
                    <a:pt x="8801" y="19393"/>
                  </a:cubicBezTo>
                  <a:cubicBezTo>
                    <a:pt x="10071" y="20104"/>
                    <a:pt x="11519" y="20460"/>
                    <a:pt x="13132" y="20460"/>
                  </a:cubicBezTo>
                  <a:cubicBezTo>
                    <a:pt x="14732" y="20460"/>
                    <a:pt x="16154" y="20104"/>
                    <a:pt x="17399" y="19393"/>
                  </a:cubicBezTo>
                  <a:cubicBezTo>
                    <a:pt x="18644" y="18694"/>
                    <a:pt x="19634" y="17628"/>
                    <a:pt x="20396" y="16218"/>
                  </a:cubicBezTo>
                  <a:lnTo>
                    <a:pt x="24308" y="18161"/>
                  </a:lnTo>
                  <a:cubicBezTo>
                    <a:pt x="23266" y="20206"/>
                    <a:pt x="21755" y="21768"/>
                    <a:pt x="19774" y="22835"/>
                  </a:cubicBezTo>
                  <a:cubicBezTo>
                    <a:pt x="17793" y="23914"/>
                    <a:pt x="15545" y="24448"/>
                    <a:pt x="13030" y="24448"/>
                  </a:cubicBezTo>
                  <a:cubicBezTo>
                    <a:pt x="10490" y="24448"/>
                    <a:pt x="8230" y="23927"/>
                    <a:pt x="6261" y="22873"/>
                  </a:cubicBezTo>
                  <a:cubicBezTo>
                    <a:pt x="4293" y="21819"/>
                    <a:pt x="2756" y="20358"/>
                    <a:pt x="1651" y="18504"/>
                  </a:cubicBezTo>
                  <a:cubicBezTo>
                    <a:pt x="559" y="16650"/>
                    <a:pt x="0" y="14554"/>
                    <a:pt x="0" y="12217"/>
                  </a:cubicBezTo>
                  <a:cubicBezTo>
                    <a:pt x="0" y="9919"/>
                    <a:pt x="559" y="7836"/>
                    <a:pt x="1651" y="5982"/>
                  </a:cubicBezTo>
                  <a:cubicBezTo>
                    <a:pt x="2756" y="4115"/>
                    <a:pt x="4293" y="2654"/>
                    <a:pt x="6261" y="1588"/>
                  </a:cubicBezTo>
                  <a:cubicBezTo>
                    <a:pt x="8230" y="521"/>
                    <a:pt x="10490" y="0"/>
                    <a:pt x="1303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6" name="Shape 3957">
              <a:extLst>
                <a:ext uri="{FF2B5EF4-FFF2-40B4-BE49-F238E27FC236}">
                  <a16:creationId xmlns:a16="http://schemas.microsoft.com/office/drawing/2014/main" id="{96A402BC-5F2B-0487-51D0-5F0191774A33}"/>
                </a:ext>
              </a:extLst>
            </p:cNvPr>
            <p:cNvSpPr/>
            <p:nvPr/>
          </p:nvSpPr>
          <p:spPr>
            <a:xfrm>
              <a:off x="294669" y="748238"/>
              <a:ext cx="24308" cy="24448"/>
            </a:xfrm>
            <a:custGeom>
              <a:avLst/>
              <a:gdLst/>
              <a:ahLst/>
              <a:cxnLst/>
              <a:rect l="0" t="0" r="0" b="0"/>
              <a:pathLst>
                <a:path w="24308" h="24448">
                  <a:moveTo>
                    <a:pt x="13030" y="0"/>
                  </a:moveTo>
                  <a:cubicBezTo>
                    <a:pt x="15545" y="0"/>
                    <a:pt x="17793" y="533"/>
                    <a:pt x="19774" y="1613"/>
                  </a:cubicBezTo>
                  <a:cubicBezTo>
                    <a:pt x="21755" y="2680"/>
                    <a:pt x="23266" y="4242"/>
                    <a:pt x="24308" y="6274"/>
                  </a:cubicBezTo>
                  <a:lnTo>
                    <a:pt x="20358" y="8230"/>
                  </a:lnTo>
                  <a:cubicBezTo>
                    <a:pt x="19609" y="6820"/>
                    <a:pt x="18618" y="5753"/>
                    <a:pt x="17386" y="5055"/>
                  </a:cubicBezTo>
                  <a:cubicBezTo>
                    <a:pt x="16142" y="4343"/>
                    <a:pt x="14732" y="4001"/>
                    <a:pt x="13132" y="4001"/>
                  </a:cubicBezTo>
                  <a:cubicBezTo>
                    <a:pt x="11519" y="4001"/>
                    <a:pt x="10071" y="4343"/>
                    <a:pt x="8801" y="5055"/>
                  </a:cubicBezTo>
                  <a:cubicBezTo>
                    <a:pt x="7531" y="5753"/>
                    <a:pt x="6553" y="6731"/>
                    <a:pt x="5867" y="7988"/>
                  </a:cubicBezTo>
                  <a:cubicBezTo>
                    <a:pt x="5169" y="9246"/>
                    <a:pt x="4826" y="10655"/>
                    <a:pt x="4826" y="12217"/>
                  </a:cubicBezTo>
                  <a:cubicBezTo>
                    <a:pt x="4826" y="13792"/>
                    <a:pt x="5169" y="15202"/>
                    <a:pt x="5867" y="16447"/>
                  </a:cubicBezTo>
                  <a:cubicBezTo>
                    <a:pt x="6553" y="17704"/>
                    <a:pt x="7531" y="18694"/>
                    <a:pt x="8801" y="19393"/>
                  </a:cubicBezTo>
                  <a:cubicBezTo>
                    <a:pt x="10071" y="20104"/>
                    <a:pt x="11519" y="20460"/>
                    <a:pt x="13132" y="20460"/>
                  </a:cubicBezTo>
                  <a:cubicBezTo>
                    <a:pt x="14732" y="20460"/>
                    <a:pt x="16154" y="20104"/>
                    <a:pt x="17399" y="19393"/>
                  </a:cubicBezTo>
                  <a:cubicBezTo>
                    <a:pt x="18644" y="18694"/>
                    <a:pt x="19634" y="17628"/>
                    <a:pt x="20396" y="16218"/>
                  </a:cubicBezTo>
                  <a:lnTo>
                    <a:pt x="24308" y="18161"/>
                  </a:lnTo>
                  <a:cubicBezTo>
                    <a:pt x="23266" y="20206"/>
                    <a:pt x="21755" y="21768"/>
                    <a:pt x="19774" y="22835"/>
                  </a:cubicBezTo>
                  <a:cubicBezTo>
                    <a:pt x="17793" y="23914"/>
                    <a:pt x="15545" y="24448"/>
                    <a:pt x="13030" y="24448"/>
                  </a:cubicBezTo>
                  <a:cubicBezTo>
                    <a:pt x="10490" y="24448"/>
                    <a:pt x="8230" y="23927"/>
                    <a:pt x="6261" y="22873"/>
                  </a:cubicBezTo>
                  <a:cubicBezTo>
                    <a:pt x="4293" y="21819"/>
                    <a:pt x="2756" y="20358"/>
                    <a:pt x="1651" y="18504"/>
                  </a:cubicBezTo>
                  <a:cubicBezTo>
                    <a:pt x="559" y="16650"/>
                    <a:pt x="0" y="14554"/>
                    <a:pt x="0" y="12217"/>
                  </a:cubicBezTo>
                  <a:cubicBezTo>
                    <a:pt x="0" y="9919"/>
                    <a:pt x="559" y="7836"/>
                    <a:pt x="1651" y="5982"/>
                  </a:cubicBezTo>
                  <a:cubicBezTo>
                    <a:pt x="2756" y="4115"/>
                    <a:pt x="4293" y="2654"/>
                    <a:pt x="6261" y="1588"/>
                  </a:cubicBezTo>
                  <a:cubicBezTo>
                    <a:pt x="8230" y="521"/>
                    <a:pt x="10490" y="0"/>
                    <a:pt x="1303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7" name="Shape 3958">
              <a:extLst>
                <a:ext uri="{FF2B5EF4-FFF2-40B4-BE49-F238E27FC236}">
                  <a16:creationId xmlns:a16="http://schemas.microsoft.com/office/drawing/2014/main" id="{B1A9D902-9C19-708E-90BC-1902FBB19F39}"/>
                </a:ext>
              </a:extLst>
            </p:cNvPr>
            <p:cNvSpPr/>
            <p:nvPr/>
          </p:nvSpPr>
          <p:spPr>
            <a:xfrm>
              <a:off x="321476" y="748231"/>
              <a:ext cx="13208" cy="24460"/>
            </a:xfrm>
            <a:custGeom>
              <a:avLst/>
              <a:gdLst/>
              <a:ahLst/>
              <a:cxnLst/>
              <a:rect l="0" t="0" r="0" b="0"/>
              <a:pathLst>
                <a:path w="13208" h="24460">
                  <a:moveTo>
                    <a:pt x="13208" y="0"/>
                  </a:moveTo>
                  <a:lnTo>
                    <a:pt x="13208" y="4001"/>
                  </a:lnTo>
                  <a:lnTo>
                    <a:pt x="8839" y="5055"/>
                  </a:lnTo>
                  <a:cubicBezTo>
                    <a:pt x="7569" y="5766"/>
                    <a:pt x="6579" y="6744"/>
                    <a:pt x="5880" y="8001"/>
                  </a:cubicBezTo>
                  <a:cubicBezTo>
                    <a:pt x="5182" y="9246"/>
                    <a:pt x="4826" y="10655"/>
                    <a:pt x="4826" y="12230"/>
                  </a:cubicBezTo>
                  <a:cubicBezTo>
                    <a:pt x="4826" y="13805"/>
                    <a:pt x="5182" y="15215"/>
                    <a:pt x="5880" y="16459"/>
                  </a:cubicBezTo>
                  <a:cubicBezTo>
                    <a:pt x="6579" y="17717"/>
                    <a:pt x="7569" y="18694"/>
                    <a:pt x="8839" y="19406"/>
                  </a:cubicBezTo>
                  <a:lnTo>
                    <a:pt x="13208" y="20460"/>
                  </a:lnTo>
                  <a:lnTo>
                    <a:pt x="13208" y="24460"/>
                  </a:lnTo>
                  <a:lnTo>
                    <a:pt x="6388" y="22847"/>
                  </a:lnTo>
                  <a:cubicBezTo>
                    <a:pt x="4382" y="21768"/>
                    <a:pt x="2819" y="20307"/>
                    <a:pt x="1689" y="18440"/>
                  </a:cubicBezTo>
                  <a:cubicBezTo>
                    <a:pt x="571" y="16586"/>
                    <a:pt x="0" y="14516"/>
                    <a:pt x="0" y="12230"/>
                  </a:cubicBezTo>
                  <a:cubicBezTo>
                    <a:pt x="0" y="9970"/>
                    <a:pt x="571" y="7912"/>
                    <a:pt x="1689" y="6033"/>
                  </a:cubicBezTo>
                  <a:cubicBezTo>
                    <a:pt x="2819" y="4166"/>
                    <a:pt x="4382" y="2692"/>
                    <a:pt x="6388" y="1613"/>
                  </a:cubicBezTo>
                  <a:lnTo>
                    <a:pt x="1320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8" name="Shape 3959">
              <a:extLst>
                <a:ext uri="{FF2B5EF4-FFF2-40B4-BE49-F238E27FC236}">
                  <a16:creationId xmlns:a16="http://schemas.microsoft.com/office/drawing/2014/main" id="{C2B76042-57CC-1A39-32C9-43FFA2B46EE2}"/>
                </a:ext>
              </a:extLst>
            </p:cNvPr>
            <p:cNvSpPr/>
            <p:nvPr/>
          </p:nvSpPr>
          <p:spPr>
            <a:xfrm>
              <a:off x="334684" y="748231"/>
              <a:ext cx="13208" cy="24460"/>
            </a:xfrm>
            <a:custGeom>
              <a:avLst/>
              <a:gdLst/>
              <a:ahLst/>
              <a:cxnLst/>
              <a:rect l="0" t="0" r="0" b="0"/>
              <a:pathLst>
                <a:path w="13208" h="24460">
                  <a:moveTo>
                    <a:pt x="0" y="0"/>
                  </a:moveTo>
                  <a:cubicBezTo>
                    <a:pt x="2540" y="0"/>
                    <a:pt x="4813" y="546"/>
                    <a:pt x="6820" y="1613"/>
                  </a:cubicBezTo>
                  <a:cubicBezTo>
                    <a:pt x="8827" y="2692"/>
                    <a:pt x="10389" y="4166"/>
                    <a:pt x="11519" y="6033"/>
                  </a:cubicBezTo>
                  <a:cubicBezTo>
                    <a:pt x="12649" y="7912"/>
                    <a:pt x="13208" y="9970"/>
                    <a:pt x="13208" y="12230"/>
                  </a:cubicBezTo>
                  <a:cubicBezTo>
                    <a:pt x="13208" y="14516"/>
                    <a:pt x="12649" y="16586"/>
                    <a:pt x="11519" y="18440"/>
                  </a:cubicBezTo>
                  <a:cubicBezTo>
                    <a:pt x="10389" y="20307"/>
                    <a:pt x="8827" y="21768"/>
                    <a:pt x="6820" y="22847"/>
                  </a:cubicBezTo>
                  <a:cubicBezTo>
                    <a:pt x="4813" y="23927"/>
                    <a:pt x="2540" y="24460"/>
                    <a:pt x="0" y="24460"/>
                  </a:cubicBezTo>
                  <a:lnTo>
                    <a:pt x="0" y="24460"/>
                  </a:lnTo>
                  <a:lnTo>
                    <a:pt x="0" y="20460"/>
                  </a:lnTo>
                  <a:lnTo>
                    <a:pt x="0" y="20460"/>
                  </a:lnTo>
                  <a:cubicBezTo>
                    <a:pt x="1651" y="20460"/>
                    <a:pt x="3099" y="20104"/>
                    <a:pt x="4369" y="19406"/>
                  </a:cubicBezTo>
                  <a:cubicBezTo>
                    <a:pt x="5639" y="18694"/>
                    <a:pt x="6629" y="17717"/>
                    <a:pt x="7328" y="16459"/>
                  </a:cubicBezTo>
                  <a:cubicBezTo>
                    <a:pt x="8026" y="15215"/>
                    <a:pt x="8382" y="13805"/>
                    <a:pt x="8382" y="12230"/>
                  </a:cubicBezTo>
                  <a:cubicBezTo>
                    <a:pt x="8382" y="10655"/>
                    <a:pt x="8026" y="9246"/>
                    <a:pt x="7328" y="8001"/>
                  </a:cubicBezTo>
                  <a:cubicBezTo>
                    <a:pt x="6629" y="6744"/>
                    <a:pt x="5639" y="5766"/>
                    <a:pt x="4369" y="5055"/>
                  </a:cubicBezTo>
                  <a:cubicBezTo>
                    <a:pt x="3099" y="4356"/>
                    <a:pt x="1651" y="4001"/>
                    <a:pt x="0" y="4001"/>
                  </a:cubicBezTo>
                  <a:lnTo>
                    <a:pt x="0" y="4001"/>
                  </a:lnTo>
                  <a:lnTo>
                    <a:pt x="0" y="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9" name="Shape 3960">
              <a:extLst>
                <a:ext uri="{FF2B5EF4-FFF2-40B4-BE49-F238E27FC236}">
                  <a16:creationId xmlns:a16="http://schemas.microsoft.com/office/drawing/2014/main" id="{520B5700-F47D-EFD1-4E32-1619E661BF28}"/>
                </a:ext>
              </a:extLst>
            </p:cNvPr>
            <p:cNvSpPr/>
            <p:nvPr/>
          </p:nvSpPr>
          <p:spPr>
            <a:xfrm>
              <a:off x="352970" y="748708"/>
              <a:ext cx="27534" cy="23508"/>
            </a:xfrm>
            <a:custGeom>
              <a:avLst/>
              <a:gdLst/>
              <a:ahLst/>
              <a:cxnLst/>
              <a:rect l="0" t="0" r="0" b="0"/>
              <a:pathLst>
                <a:path w="27534" h="23508">
                  <a:moveTo>
                    <a:pt x="0" y="0"/>
                  </a:moveTo>
                  <a:lnTo>
                    <a:pt x="5296" y="0"/>
                  </a:lnTo>
                  <a:lnTo>
                    <a:pt x="13779" y="13068"/>
                  </a:lnTo>
                  <a:lnTo>
                    <a:pt x="22276" y="0"/>
                  </a:lnTo>
                  <a:lnTo>
                    <a:pt x="27534" y="0"/>
                  </a:lnTo>
                  <a:lnTo>
                    <a:pt x="27534" y="23508"/>
                  </a:lnTo>
                  <a:lnTo>
                    <a:pt x="23038" y="23508"/>
                  </a:lnTo>
                  <a:lnTo>
                    <a:pt x="23038" y="6248"/>
                  </a:lnTo>
                  <a:lnTo>
                    <a:pt x="15557" y="17691"/>
                  </a:lnTo>
                  <a:lnTo>
                    <a:pt x="11963" y="17691"/>
                  </a:lnTo>
                  <a:lnTo>
                    <a:pt x="4496" y="6248"/>
                  </a:lnTo>
                  <a:lnTo>
                    <a:pt x="4496"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0" name="Shape 3961">
              <a:extLst>
                <a:ext uri="{FF2B5EF4-FFF2-40B4-BE49-F238E27FC236}">
                  <a16:creationId xmlns:a16="http://schemas.microsoft.com/office/drawing/2014/main" id="{7ABDBC74-4D16-1C87-6DA7-5E09E0D8C173}"/>
                </a:ext>
              </a:extLst>
            </p:cNvPr>
            <p:cNvSpPr/>
            <p:nvPr/>
          </p:nvSpPr>
          <p:spPr>
            <a:xfrm>
              <a:off x="386885" y="748708"/>
              <a:ext cx="27534" cy="23508"/>
            </a:xfrm>
            <a:custGeom>
              <a:avLst/>
              <a:gdLst/>
              <a:ahLst/>
              <a:cxnLst/>
              <a:rect l="0" t="0" r="0" b="0"/>
              <a:pathLst>
                <a:path w="27534" h="23508">
                  <a:moveTo>
                    <a:pt x="0" y="0"/>
                  </a:moveTo>
                  <a:lnTo>
                    <a:pt x="5296" y="0"/>
                  </a:lnTo>
                  <a:lnTo>
                    <a:pt x="13792" y="13068"/>
                  </a:lnTo>
                  <a:lnTo>
                    <a:pt x="22276" y="0"/>
                  </a:lnTo>
                  <a:lnTo>
                    <a:pt x="27534" y="0"/>
                  </a:lnTo>
                  <a:lnTo>
                    <a:pt x="27534" y="23508"/>
                  </a:lnTo>
                  <a:lnTo>
                    <a:pt x="23038" y="23508"/>
                  </a:lnTo>
                  <a:lnTo>
                    <a:pt x="23038" y="6248"/>
                  </a:lnTo>
                  <a:lnTo>
                    <a:pt x="15557" y="17691"/>
                  </a:lnTo>
                  <a:lnTo>
                    <a:pt x="11976" y="17691"/>
                  </a:lnTo>
                  <a:lnTo>
                    <a:pt x="4496" y="6248"/>
                  </a:lnTo>
                  <a:lnTo>
                    <a:pt x="4496"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1" name="Shape 4316">
              <a:extLst>
                <a:ext uri="{FF2B5EF4-FFF2-40B4-BE49-F238E27FC236}">
                  <a16:creationId xmlns:a16="http://schemas.microsoft.com/office/drawing/2014/main" id="{CE5846A8-A725-713C-CBAB-CEF144CA1323}"/>
                </a:ext>
              </a:extLst>
            </p:cNvPr>
            <p:cNvSpPr/>
            <p:nvPr/>
          </p:nvSpPr>
          <p:spPr>
            <a:xfrm>
              <a:off x="420878" y="748702"/>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2" name="Shape 3963">
              <a:extLst>
                <a:ext uri="{FF2B5EF4-FFF2-40B4-BE49-F238E27FC236}">
                  <a16:creationId xmlns:a16="http://schemas.microsoft.com/office/drawing/2014/main" id="{782E5408-7098-4B41-AF22-B02AD0907A68}"/>
                </a:ext>
              </a:extLst>
            </p:cNvPr>
            <p:cNvSpPr/>
            <p:nvPr/>
          </p:nvSpPr>
          <p:spPr>
            <a:xfrm>
              <a:off x="429514" y="748705"/>
              <a:ext cx="20422" cy="23508"/>
            </a:xfrm>
            <a:custGeom>
              <a:avLst/>
              <a:gdLst/>
              <a:ahLst/>
              <a:cxnLst/>
              <a:rect l="0" t="0" r="0" b="0"/>
              <a:pathLst>
                <a:path w="20422" h="23508">
                  <a:moveTo>
                    <a:pt x="0" y="0"/>
                  </a:moveTo>
                  <a:lnTo>
                    <a:pt x="20422" y="0"/>
                  </a:lnTo>
                  <a:lnTo>
                    <a:pt x="20422" y="3962"/>
                  </a:lnTo>
                  <a:lnTo>
                    <a:pt x="12510" y="3962"/>
                  </a:lnTo>
                  <a:lnTo>
                    <a:pt x="12510" y="23508"/>
                  </a:lnTo>
                  <a:lnTo>
                    <a:pt x="7899" y="23508"/>
                  </a:lnTo>
                  <a:lnTo>
                    <a:pt x="7899" y="3962"/>
                  </a:lnTo>
                  <a:lnTo>
                    <a:pt x="0" y="396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5" name="Shape 3964">
              <a:extLst>
                <a:ext uri="{FF2B5EF4-FFF2-40B4-BE49-F238E27FC236}">
                  <a16:creationId xmlns:a16="http://schemas.microsoft.com/office/drawing/2014/main" id="{554BF433-DF42-995D-5251-D60E51472AD9}"/>
                </a:ext>
              </a:extLst>
            </p:cNvPr>
            <p:cNvSpPr/>
            <p:nvPr/>
          </p:nvSpPr>
          <p:spPr>
            <a:xfrm>
              <a:off x="451966" y="748705"/>
              <a:ext cx="20422" cy="23508"/>
            </a:xfrm>
            <a:custGeom>
              <a:avLst/>
              <a:gdLst/>
              <a:ahLst/>
              <a:cxnLst/>
              <a:rect l="0" t="0" r="0" b="0"/>
              <a:pathLst>
                <a:path w="20422" h="23508">
                  <a:moveTo>
                    <a:pt x="0" y="0"/>
                  </a:moveTo>
                  <a:lnTo>
                    <a:pt x="20422" y="0"/>
                  </a:lnTo>
                  <a:lnTo>
                    <a:pt x="20422" y="3962"/>
                  </a:lnTo>
                  <a:lnTo>
                    <a:pt x="12510" y="3962"/>
                  </a:lnTo>
                  <a:lnTo>
                    <a:pt x="12510" y="23508"/>
                  </a:lnTo>
                  <a:lnTo>
                    <a:pt x="7899" y="23508"/>
                  </a:lnTo>
                  <a:lnTo>
                    <a:pt x="7899" y="3962"/>
                  </a:lnTo>
                  <a:lnTo>
                    <a:pt x="0" y="396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6" name="Shape 3965">
              <a:extLst>
                <a:ext uri="{FF2B5EF4-FFF2-40B4-BE49-F238E27FC236}">
                  <a16:creationId xmlns:a16="http://schemas.microsoft.com/office/drawing/2014/main" id="{FD47C26E-8B78-CDE4-FAD7-8CB0D48A0A8B}"/>
                </a:ext>
              </a:extLst>
            </p:cNvPr>
            <p:cNvSpPr/>
            <p:nvPr/>
          </p:nvSpPr>
          <p:spPr>
            <a:xfrm>
              <a:off x="476376" y="748709"/>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76"/>
                  </a:lnTo>
                  <a:lnTo>
                    <a:pt x="4559" y="13576"/>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7" name="Shape 3966">
              <a:extLst>
                <a:ext uri="{FF2B5EF4-FFF2-40B4-BE49-F238E27FC236}">
                  <a16:creationId xmlns:a16="http://schemas.microsoft.com/office/drawing/2014/main" id="{DBB7A4B2-5458-1F8A-B747-9698297C63B4}"/>
                </a:ext>
              </a:extLst>
            </p:cNvPr>
            <p:cNvSpPr/>
            <p:nvPr/>
          </p:nvSpPr>
          <p:spPr>
            <a:xfrm>
              <a:off x="500280" y="748709"/>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76"/>
                  </a:lnTo>
                  <a:lnTo>
                    <a:pt x="4559" y="13576"/>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8" name="Shape 3967">
              <a:extLst>
                <a:ext uri="{FF2B5EF4-FFF2-40B4-BE49-F238E27FC236}">
                  <a16:creationId xmlns:a16="http://schemas.microsoft.com/office/drawing/2014/main" id="{56EEB115-E155-5AAA-F95D-1F1006E372B7}"/>
                </a:ext>
              </a:extLst>
            </p:cNvPr>
            <p:cNvSpPr/>
            <p:nvPr/>
          </p:nvSpPr>
          <p:spPr>
            <a:xfrm>
              <a:off x="103285" y="789011"/>
              <a:ext cx="16828" cy="23508"/>
            </a:xfrm>
            <a:custGeom>
              <a:avLst/>
              <a:gdLst/>
              <a:ahLst/>
              <a:cxnLst/>
              <a:rect l="0" t="0" r="0" b="0"/>
              <a:pathLst>
                <a:path w="16828" h="23508">
                  <a:moveTo>
                    <a:pt x="0" y="0"/>
                  </a:moveTo>
                  <a:lnTo>
                    <a:pt x="16828" y="0"/>
                  </a:lnTo>
                  <a:lnTo>
                    <a:pt x="16828" y="1880"/>
                  </a:lnTo>
                  <a:lnTo>
                    <a:pt x="2210" y="1880"/>
                  </a:lnTo>
                  <a:lnTo>
                    <a:pt x="2210" y="10846"/>
                  </a:lnTo>
                  <a:lnTo>
                    <a:pt x="16218" y="10846"/>
                  </a:lnTo>
                  <a:lnTo>
                    <a:pt x="16218" y="12764"/>
                  </a:lnTo>
                  <a:lnTo>
                    <a:pt x="2210" y="12764"/>
                  </a:lnTo>
                  <a:lnTo>
                    <a:pt x="2210"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9" name="Shape 3968">
              <a:extLst>
                <a:ext uri="{FF2B5EF4-FFF2-40B4-BE49-F238E27FC236}">
                  <a16:creationId xmlns:a16="http://schemas.microsoft.com/office/drawing/2014/main" id="{F3F32791-F759-80CE-DC6B-D8E3D52748C1}"/>
                </a:ext>
              </a:extLst>
            </p:cNvPr>
            <p:cNvSpPr/>
            <p:nvPr/>
          </p:nvSpPr>
          <p:spPr>
            <a:xfrm>
              <a:off x="127584" y="788579"/>
              <a:ext cx="12897" cy="24384"/>
            </a:xfrm>
            <a:custGeom>
              <a:avLst/>
              <a:gdLst/>
              <a:ahLst/>
              <a:cxnLst/>
              <a:rect l="0" t="0" r="0" b="0"/>
              <a:pathLst>
                <a:path w="12897" h="24384">
                  <a:moveTo>
                    <a:pt x="12878" y="0"/>
                  </a:moveTo>
                  <a:lnTo>
                    <a:pt x="12897" y="5"/>
                  </a:lnTo>
                  <a:lnTo>
                    <a:pt x="12897" y="1910"/>
                  </a:lnTo>
                  <a:lnTo>
                    <a:pt x="12878" y="1905"/>
                  </a:lnTo>
                  <a:cubicBezTo>
                    <a:pt x="10871" y="1905"/>
                    <a:pt x="9055" y="2349"/>
                    <a:pt x="7455" y="3238"/>
                  </a:cubicBezTo>
                  <a:cubicBezTo>
                    <a:pt x="5842" y="4127"/>
                    <a:pt x="4585" y="5347"/>
                    <a:pt x="3683" y="6909"/>
                  </a:cubicBezTo>
                  <a:cubicBezTo>
                    <a:pt x="2769" y="8471"/>
                    <a:pt x="2324" y="10236"/>
                    <a:pt x="2324" y="12179"/>
                  </a:cubicBezTo>
                  <a:cubicBezTo>
                    <a:pt x="2324" y="14135"/>
                    <a:pt x="2769" y="15888"/>
                    <a:pt x="3683" y="17463"/>
                  </a:cubicBezTo>
                  <a:cubicBezTo>
                    <a:pt x="4585" y="19037"/>
                    <a:pt x="5842" y="20257"/>
                    <a:pt x="7455" y="21146"/>
                  </a:cubicBezTo>
                  <a:cubicBezTo>
                    <a:pt x="9055" y="22022"/>
                    <a:pt x="10871" y="22466"/>
                    <a:pt x="12878" y="22466"/>
                  </a:cubicBezTo>
                  <a:lnTo>
                    <a:pt x="12897" y="22462"/>
                  </a:lnTo>
                  <a:lnTo>
                    <a:pt x="12897" y="24379"/>
                  </a:lnTo>
                  <a:lnTo>
                    <a:pt x="12878" y="24384"/>
                  </a:lnTo>
                  <a:cubicBezTo>
                    <a:pt x="10414" y="24384"/>
                    <a:pt x="8191" y="23851"/>
                    <a:pt x="6236" y="22771"/>
                  </a:cubicBezTo>
                  <a:cubicBezTo>
                    <a:pt x="4280" y="21692"/>
                    <a:pt x="2743" y="20231"/>
                    <a:pt x="1651" y="18364"/>
                  </a:cubicBezTo>
                  <a:cubicBezTo>
                    <a:pt x="546" y="16510"/>
                    <a:pt x="0" y="14453"/>
                    <a:pt x="0" y="12179"/>
                  </a:cubicBezTo>
                  <a:cubicBezTo>
                    <a:pt x="0" y="9931"/>
                    <a:pt x="546" y="7861"/>
                    <a:pt x="1651" y="6007"/>
                  </a:cubicBezTo>
                  <a:cubicBezTo>
                    <a:pt x="2743" y="4153"/>
                    <a:pt x="4280" y="2680"/>
                    <a:pt x="6236" y="1600"/>
                  </a:cubicBezTo>
                  <a:cubicBezTo>
                    <a:pt x="8191" y="533"/>
                    <a:pt x="10414" y="0"/>
                    <a:pt x="12878"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0" name="Shape 3969">
              <a:extLst>
                <a:ext uri="{FF2B5EF4-FFF2-40B4-BE49-F238E27FC236}">
                  <a16:creationId xmlns:a16="http://schemas.microsoft.com/office/drawing/2014/main" id="{F7D91395-21F2-836B-8E11-CF943C4E27D1}"/>
                </a:ext>
              </a:extLst>
            </p:cNvPr>
            <p:cNvSpPr/>
            <p:nvPr/>
          </p:nvSpPr>
          <p:spPr>
            <a:xfrm>
              <a:off x="140481" y="788584"/>
              <a:ext cx="12859" cy="24375"/>
            </a:xfrm>
            <a:custGeom>
              <a:avLst/>
              <a:gdLst/>
              <a:ahLst/>
              <a:cxnLst/>
              <a:rect l="0" t="0" r="0" b="0"/>
              <a:pathLst>
                <a:path w="12859" h="24375">
                  <a:moveTo>
                    <a:pt x="0" y="0"/>
                  </a:moveTo>
                  <a:lnTo>
                    <a:pt x="6610" y="1596"/>
                  </a:lnTo>
                  <a:cubicBezTo>
                    <a:pt x="8579" y="2675"/>
                    <a:pt x="10103" y="4148"/>
                    <a:pt x="11208" y="6003"/>
                  </a:cubicBezTo>
                  <a:cubicBezTo>
                    <a:pt x="12313" y="7857"/>
                    <a:pt x="12859" y="9927"/>
                    <a:pt x="12859" y="12175"/>
                  </a:cubicBezTo>
                  <a:cubicBezTo>
                    <a:pt x="12859" y="14448"/>
                    <a:pt x="12313" y="16505"/>
                    <a:pt x="11208" y="18360"/>
                  </a:cubicBezTo>
                  <a:cubicBezTo>
                    <a:pt x="10103" y="20227"/>
                    <a:pt x="8579" y="21687"/>
                    <a:pt x="6610" y="22767"/>
                  </a:cubicBezTo>
                  <a:lnTo>
                    <a:pt x="0" y="24375"/>
                  </a:lnTo>
                  <a:lnTo>
                    <a:pt x="0" y="22457"/>
                  </a:lnTo>
                  <a:lnTo>
                    <a:pt x="5442" y="21141"/>
                  </a:lnTo>
                  <a:cubicBezTo>
                    <a:pt x="7042" y="20252"/>
                    <a:pt x="8299" y="19033"/>
                    <a:pt x="9214" y="17458"/>
                  </a:cubicBezTo>
                  <a:cubicBezTo>
                    <a:pt x="10116" y="15883"/>
                    <a:pt x="10573" y="14131"/>
                    <a:pt x="10573" y="12175"/>
                  </a:cubicBezTo>
                  <a:cubicBezTo>
                    <a:pt x="10573" y="10232"/>
                    <a:pt x="10116" y="8466"/>
                    <a:pt x="9214" y="6904"/>
                  </a:cubicBezTo>
                  <a:cubicBezTo>
                    <a:pt x="8299" y="5342"/>
                    <a:pt x="7042" y="4123"/>
                    <a:pt x="5442" y="3234"/>
                  </a:cubicBezTo>
                  <a:lnTo>
                    <a:pt x="0" y="1905"/>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1" name="Shape 3970">
              <a:extLst>
                <a:ext uri="{FF2B5EF4-FFF2-40B4-BE49-F238E27FC236}">
                  <a16:creationId xmlns:a16="http://schemas.microsoft.com/office/drawing/2014/main" id="{FAB0FB4F-1E2A-935E-7C81-BB940D78987C}"/>
                </a:ext>
              </a:extLst>
            </p:cNvPr>
            <p:cNvSpPr/>
            <p:nvPr/>
          </p:nvSpPr>
          <p:spPr>
            <a:xfrm>
              <a:off x="162986" y="789009"/>
              <a:ext cx="9258" cy="23508"/>
            </a:xfrm>
            <a:custGeom>
              <a:avLst/>
              <a:gdLst/>
              <a:ahLst/>
              <a:cxnLst/>
              <a:rect l="0" t="0" r="0" b="0"/>
              <a:pathLst>
                <a:path w="9258" h="23508">
                  <a:moveTo>
                    <a:pt x="0" y="0"/>
                  </a:moveTo>
                  <a:lnTo>
                    <a:pt x="9258" y="0"/>
                  </a:lnTo>
                  <a:lnTo>
                    <a:pt x="9258" y="1880"/>
                  </a:lnTo>
                  <a:lnTo>
                    <a:pt x="2222" y="1880"/>
                  </a:lnTo>
                  <a:lnTo>
                    <a:pt x="2222" y="11963"/>
                  </a:lnTo>
                  <a:lnTo>
                    <a:pt x="9258" y="11963"/>
                  </a:lnTo>
                  <a:lnTo>
                    <a:pt x="9258" y="15582"/>
                  </a:lnTo>
                  <a:lnTo>
                    <a:pt x="7658" y="13805"/>
                  </a:lnTo>
                  <a:lnTo>
                    <a:pt x="2222" y="13805"/>
                  </a:lnTo>
                  <a:lnTo>
                    <a:pt x="2222"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2" name="Shape 3971">
              <a:extLst>
                <a:ext uri="{FF2B5EF4-FFF2-40B4-BE49-F238E27FC236}">
                  <a16:creationId xmlns:a16="http://schemas.microsoft.com/office/drawing/2014/main" id="{7CC24F91-7982-13AF-5C54-F8008260A76F}"/>
                </a:ext>
              </a:extLst>
            </p:cNvPr>
            <p:cNvSpPr/>
            <p:nvPr/>
          </p:nvSpPr>
          <p:spPr>
            <a:xfrm>
              <a:off x="172244" y="789009"/>
              <a:ext cx="9830" cy="23508"/>
            </a:xfrm>
            <a:custGeom>
              <a:avLst/>
              <a:gdLst/>
              <a:ahLst/>
              <a:cxnLst/>
              <a:rect l="0" t="0" r="0" b="0"/>
              <a:pathLst>
                <a:path w="9830" h="23508">
                  <a:moveTo>
                    <a:pt x="0" y="0"/>
                  </a:moveTo>
                  <a:lnTo>
                    <a:pt x="864" y="0"/>
                  </a:lnTo>
                  <a:cubicBezTo>
                    <a:pt x="3531" y="0"/>
                    <a:pt x="5601" y="622"/>
                    <a:pt x="7099" y="1867"/>
                  </a:cubicBezTo>
                  <a:cubicBezTo>
                    <a:pt x="8611" y="3111"/>
                    <a:pt x="9360" y="4813"/>
                    <a:pt x="9360" y="6960"/>
                  </a:cubicBezTo>
                  <a:cubicBezTo>
                    <a:pt x="9360" y="9080"/>
                    <a:pt x="8623" y="10757"/>
                    <a:pt x="7163" y="11963"/>
                  </a:cubicBezTo>
                  <a:cubicBezTo>
                    <a:pt x="5690" y="13170"/>
                    <a:pt x="3658" y="13792"/>
                    <a:pt x="1054" y="13805"/>
                  </a:cubicBezTo>
                  <a:lnTo>
                    <a:pt x="9830" y="23508"/>
                  </a:lnTo>
                  <a:lnTo>
                    <a:pt x="7137" y="23508"/>
                  </a:lnTo>
                  <a:lnTo>
                    <a:pt x="0" y="15582"/>
                  </a:lnTo>
                  <a:lnTo>
                    <a:pt x="0" y="11963"/>
                  </a:lnTo>
                  <a:lnTo>
                    <a:pt x="724" y="11963"/>
                  </a:lnTo>
                  <a:cubicBezTo>
                    <a:pt x="2819" y="11963"/>
                    <a:pt x="4407" y="11544"/>
                    <a:pt x="5461" y="10693"/>
                  </a:cubicBezTo>
                  <a:cubicBezTo>
                    <a:pt x="6502" y="9855"/>
                    <a:pt x="7036" y="8611"/>
                    <a:pt x="7036" y="6960"/>
                  </a:cubicBezTo>
                  <a:cubicBezTo>
                    <a:pt x="7036" y="5271"/>
                    <a:pt x="6502" y="4013"/>
                    <a:pt x="5461" y="3162"/>
                  </a:cubicBezTo>
                  <a:cubicBezTo>
                    <a:pt x="4407" y="2311"/>
                    <a:pt x="2819" y="1880"/>
                    <a:pt x="724" y="1880"/>
                  </a:cubicBezTo>
                  <a:lnTo>
                    <a:pt x="0" y="188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3" name="Shape 3972">
              <a:extLst>
                <a:ext uri="{FF2B5EF4-FFF2-40B4-BE49-F238E27FC236}">
                  <a16:creationId xmlns:a16="http://schemas.microsoft.com/office/drawing/2014/main" id="{8D813A60-5C2B-FAA3-AEB0-C3F12689EF12}"/>
                </a:ext>
              </a:extLst>
            </p:cNvPr>
            <p:cNvSpPr/>
            <p:nvPr/>
          </p:nvSpPr>
          <p:spPr>
            <a:xfrm>
              <a:off x="201665" y="789007"/>
              <a:ext cx="9735" cy="23520"/>
            </a:xfrm>
            <a:custGeom>
              <a:avLst/>
              <a:gdLst/>
              <a:ahLst/>
              <a:cxnLst/>
              <a:rect l="0" t="0" r="0" b="0"/>
              <a:pathLst>
                <a:path w="9735" h="23520">
                  <a:moveTo>
                    <a:pt x="0" y="0"/>
                  </a:moveTo>
                  <a:lnTo>
                    <a:pt x="9735" y="0"/>
                  </a:lnTo>
                  <a:lnTo>
                    <a:pt x="9735" y="3937"/>
                  </a:lnTo>
                  <a:lnTo>
                    <a:pt x="4597" y="3937"/>
                  </a:lnTo>
                  <a:lnTo>
                    <a:pt x="4597" y="11392"/>
                  </a:lnTo>
                  <a:lnTo>
                    <a:pt x="9735" y="11392"/>
                  </a:lnTo>
                  <a:lnTo>
                    <a:pt x="9735" y="15253"/>
                  </a:lnTo>
                  <a:lnTo>
                    <a:pt x="4597" y="15253"/>
                  </a:lnTo>
                  <a:lnTo>
                    <a:pt x="4597" y="23520"/>
                  </a:lnTo>
                  <a:lnTo>
                    <a:pt x="0" y="2352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4" name="Shape 3973">
              <a:extLst>
                <a:ext uri="{FF2B5EF4-FFF2-40B4-BE49-F238E27FC236}">
                  <a16:creationId xmlns:a16="http://schemas.microsoft.com/office/drawing/2014/main" id="{B1F0CCF4-4574-C0C0-D65C-328509C639A6}"/>
                </a:ext>
              </a:extLst>
            </p:cNvPr>
            <p:cNvSpPr/>
            <p:nvPr/>
          </p:nvSpPr>
          <p:spPr>
            <a:xfrm>
              <a:off x="211399" y="789007"/>
              <a:ext cx="9963" cy="15253"/>
            </a:xfrm>
            <a:custGeom>
              <a:avLst/>
              <a:gdLst/>
              <a:ahLst/>
              <a:cxnLst/>
              <a:rect l="0" t="0" r="0" b="0"/>
              <a:pathLst>
                <a:path w="9963" h="15253">
                  <a:moveTo>
                    <a:pt x="0" y="0"/>
                  </a:moveTo>
                  <a:lnTo>
                    <a:pt x="819" y="0"/>
                  </a:lnTo>
                  <a:cubicBezTo>
                    <a:pt x="3765" y="0"/>
                    <a:pt x="6026" y="660"/>
                    <a:pt x="7601" y="1981"/>
                  </a:cubicBezTo>
                  <a:cubicBezTo>
                    <a:pt x="9176" y="3315"/>
                    <a:pt x="9963" y="5194"/>
                    <a:pt x="9963" y="7633"/>
                  </a:cubicBezTo>
                  <a:cubicBezTo>
                    <a:pt x="9963" y="10096"/>
                    <a:pt x="9176" y="11976"/>
                    <a:pt x="7614" y="13284"/>
                  </a:cubicBezTo>
                  <a:cubicBezTo>
                    <a:pt x="6064" y="14605"/>
                    <a:pt x="3791" y="15253"/>
                    <a:pt x="819" y="15253"/>
                  </a:cubicBezTo>
                  <a:lnTo>
                    <a:pt x="0" y="15253"/>
                  </a:lnTo>
                  <a:lnTo>
                    <a:pt x="0" y="11392"/>
                  </a:lnTo>
                  <a:lnTo>
                    <a:pt x="527" y="11392"/>
                  </a:lnTo>
                  <a:cubicBezTo>
                    <a:pt x="2165" y="11392"/>
                    <a:pt x="3346" y="11087"/>
                    <a:pt x="4058" y="10490"/>
                  </a:cubicBezTo>
                  <a:cubicBezTo>
                    <a:pt x="4781" y="9881"/>
                    <a:pt x="5137" y="8928"/>
                    <a:pt x="5137" y="7633"/>
                  </a:cubicBezTo>
                  <a:cubicBezTo>
                    <a:pt x="5137" y="6325"/>
                    <a:pt x="4781" y="5397"/>
                    <a:pt x="4058" y="4813"/>
                  </a:cubicBezTo>
                  <a:cubicBezTo>
                    <a:pt x="3346" y="4229"/>
                    <a:pt x="2165" y="3937"/>
                    <a:pt x="527" y="3937"/>
                  </a:cubicBezTo>
                  <a:lnTo>
                    <a:pt x="0" y="393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5" name="Shape 3974">
              <a:extLst>
                <a:ext uri="{FF2B5EF4-FFF2-40B4-BE49-F238E27FC236}">
                  <a16:creationId xmlns:a16="http://schemas.microsoft.com/office/drawing/2014/main" id="{18AB32E2-F401-0880-7E93-1EE667C2A5E4}"/>
                </a:ext>
              </a:extLst>
            </p:cNvPr>
            <p:cNvSpPr/>
            <p:nvPr/>
          </p:nvSpPr>
          <p:spPr>
            <a:xfrm>
              <a:off x="229014" y="789015"/>
              <a:ext cx="9792" cy="23508"/>
            </a:xfrm>
            <a:custGeom>
              <a:avLst/>
              <a:gdLst/>
              <a:ahLst/>
              <a:cxnLst/>
              <a:rect l="0" t="0" r="0" b="0"/>
              <a:pathLst>
                <a:path w="9792" h="23508">
                  <a:moveTo>
                    <a:pt x="0" y="0"/>
                  </a:moveTo>
                  <a:lnTo>
                    <a:pt x="9792" y="0"/>
                  </a:lnTo>
                  <a:lnTo>
                    <a:pt x="9792" y="3899"/>
                  </a:lnTo>
                  <a:lnTo>
                    <a:pt x="4572" y="3899"/>
                  </a:lnTo>
                  <a:lnTo>
                    <a:pt x="4572" y="11036"/>
                  </a:lnTo>
                  <a:lnTo>
                    <a:pt x="9792" y="11036"/>
                  </a:lnTo>
                  <a:lnTo>
                    <a:pt x="9792" y="17449"/>
                  </a:lnTo>
                  <a:lnTo>
                    <a:pt x="7544" y="14808"/>
                  </a:lnTo>
                  <a:lnTo>
                    <a:pt x="4572" y="14808"/>
                  </a:lnTo>
                  <a:lnTo>
                    <a:pt x="4572"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6" name="Shape 3975">
              <a:extLst>
                <a:ext uri="{FF2B5EF4-FFF2-40B4-BE49-F238E27FC236}">
                  <a16:creationId xmlns:a16="http://schemas.microsoft.com/office/drawing/2014/main" id="{1E6EDC87-D0FF-25FE-648E-3EB43DBC5F41}"/>
                </a:ext>
              </a:extLst>
            </p:cNvPr>
            <p:cNvSpPr/>
            <p:nvPr/>
          </p:nvSpPr>
          <p:spPr>
            <a:xfrm>
              <a:off x="238806" y="789015"/>
              <a:ext cx="10668" cy="23508"/>
            </a:xfrm>
            <a:custGeom>
              <a:avLst/>
              <a:gdLst/>
              <a:ahLst/>
              <a:cxnLst/>
              <a:rect l="0" t="0" r="0" b="0"/>
              <a:pathLst>
                <a:path w="10668" h="23508">
                  <a:moveTo>
                    <a:pt x="0" y="0"/>
                  </a:moveTo>
                  <a:lnTo>
                    <a:pt x="978" y="0"/>
                  </a:lnTo>
                  <a:cubicBezTo>
                    <a:pt x="3886" y="0"/>
                    <a:pt x="6109" y="648"/>
                    <a:pt x="7671" y="1956"/>
                  </a:cubicBezTo>
                  <a:cubicBezTo>
                    <a:pt x="9233" y="3264"/>
                    <a:pt x="10008" y="5118"/>
                    <a:pt x="10008" y="7480"/>
                  </a:cubicBezTo>
                  <a:cubicBezTo>
                    <a:pt x="10008" y="9563"/>
                    <a:pt x="9411" y="11227"/>
                    <a:pt x="8204" y="12459"/>
                  </a:cubicBezTo>
                  <a:cubicBezTo>
                    <a:pt x="6985" y="13691"/>
                    <a:pt x="5232" y="14440"/>
                    <a:pt x="2934" y="14707"/>
                  </a:cubicBezTo>
                  <a:lnTo>
                    <a:pt x="10668" y="23508"/>
                  </a:lnTo>
                  <a:lnTo>
                    <a:pt x="5156" y="23508"/>
                  </a:lnTo>
                  <a:lnTo>
                    <a:pt x="0" y="17449"/>
                  </a:lnTo>
                  <a:lnTo>
                    <a:pt x="0" y="11036"/>
                  </a:lnTo>
                  <a:lnTo>
                    <a:pt x="660" y="11036"/>
                  </a:lnTo>
                  <a:cubicBezTo>
                    <a:pt x="2248" y="11036"/>
                    <a:pt x="3404" y="10770"/>
                    <a:pt x="4140" y="10185"/>
                  </a:cubicBezTo>
                  <a:cubicBezTo>
                    <a:pt x="4864" y="9614"/>
                    <a:pt x="5220" y="8712"/>
                    <a:pt x="5220" y="7480"/>
                  </a:cubicBezTo>
                  <a:cubicBezTo>
                    <a:pt x="5220" y="6236"/>
                    <a:pt x="4864" y="5321"/>
                    <a:pt x="4140" y="4750"/>
                  </a:cubicBezTo>
                  <a:cubicBezTo>
                    <a:pt x="3404" y="4178"/>
                    <a:pt x="2248" y="3899"/>
                    <a:pt x="660" y="3899"/>
                  </a:cubicBezTo>
                  <a:lnTo>
                    <a:pt x="0" y="3899"/>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7" name="Shape 3976">
              <a:extLst>
                <a:ext uri="{FF2B5EF4-FFF2-40B4-BE49-F238E27FC236}">
                  <a16:creationId xmlns:a16="http://schemas.microsoft.com/office/drawing/2014/main" id="{E06AE5DC-C17E-DBD6-BCB1-43D1EDBD7B9C}"/>
                </a:ext>
              </a:extLst>
            </p:cNvPr>
            <p:cNvSpPr/>
            <p:nvPr/>
          </p:nvSpPr>
          <p:spPr>
            <a:xfrm>
              <a:off x="255742" y="788536"/>
              <a:ext cx="13208" cy="24460"/>
            </a:xfrm>
            <a:custGeom>
              <a:avLst/>
              <a:gdLst/>
              <a:ahLst/>
              <a:cxnLst/>
              <a:rect l="0" t="0" r="0" b="0"/>
              <a:pathLst>
                <a:path w="13208" h="24460">
                  <a:moveTo>
                    <a:pt x="13208" y="0"/>
                  </a:moveTo>
                  <a:lnTo>
                    <a:pt x="13208" y="4001"/>
                  </a:lnTo>
                  <a:lnTo>
                    <a:pt x="8839" y="5055"/>
                  </a:lnTo>
                  <a:cubicBezTo>
                    <a:pt x="7569" y="5766"/>
                    <a:pt x="6579" y="6744"/>
                    <a:pt x="5880" y="8001"/>
                  </a:cubicBezTo>
                  <a:cubicBezTo>
                    <a:pt x="5182" y="9246"/>
                    <a:pt x="4826" y="10655"/>
                    <a:pt x="4826" y="12230"/>
                  </a:cubicBezTo>
                  <a:cubicBezTo>
                    <a:pt x="4826" y="13805"/>
                    <a:pt x="5182" y="15215"/>
                    <a:pt x="5880" y="16459"/>
                  </a:cubicBezTo>
                  <a:cubicBezTo>
                    <a:pt x="6579" y="17717"/>
                    <a:pt x="7569" y="18694"/>
                    <a:pt x="8839" y="19406"/>
                  </a:cubicBezTo>
                  <a:lnTo>
                    <a:pt x="13208" y="20460"/>
                  </a:lnTo>
                  <a:lnTo>
                    <a:pt x="13208" y="24460"/>
                  </a:lnTo>
                  <a:lnTo>
                    <a:pt x="6388" y="22847"/>
                  </a:lnTo>
                  <a:cubicBezTo>
                    <a:pt x="4382" y="21768"/>
                    <a:pt x="2819" y="20307"/>
                    <a:pt x="1689" y="18440"/>
                  </a:cubicBezTo>
                  <a:cubicBezTo>
                    <a:pt x="571" y="16586"/>
                    <a:pt x="0" y="14516"/>
                    <a:pt x="0" y="12230"/>
                  </a:cubicBezTo>
                  <a:cubicBezTo>
                    <a:pt x="0" y="9970"/>
                    <a:pt x="571" y="7912"/>
                    <a:pt x="1689" y="6033"/>
                  </a:cubicBezTo>
                  <a:cubicBezTo>
                    <a:pt x="2819" y="4166"/>
                    <a:pt x="4382" y="2692"/>
                    <a:pt x="6388" y="1613"/>
                  </a:cubicBezTo>
                  <a:lnTo>
                    <a:pt x="1320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8" name="Shape 3977">
              <a:extLst>
                <a:ext uri="{FF2B5EF4-FFF2-40B4-BE49-F238E27FC236}">
                  <a16:creationId xmlns:a16="http://schemas.microsoft.com/office/drawing/2014/main" id="{C8B282E2-B8D9-CFB6-9FDA-C194FF2FE0F1}"/>
                </a:ext>
              </a:extLst>
            </p:cNvPr>
            <p:cNvSpPr/>
            <p:nvPr/>
          </p:nvSpPr>
          <p:spPr>
            <a:xfrm>
              <a:off x="268950" y="788536"/>
              <a:ext cx="13208" cy="24460"/>
            </a:xfrm>
            <a:custGeom>
              <a:avLst/>
              <a:gdLst/>
              <a:ahLst/>
              <a:cxnLst/>
              <a:rect l="0" t="0" r="0" b="0"/>
              <a:pathLst>
                <a:path w="13208" h="24460">
                  <a:moveTo>
                    <a:pt x="0" y="0"/>
                  </a:moveTo>
                  <a:cubicBezTo>
                    <a:pt x="2540" y="0"/>
                    <a:pt x="4813" y="546"/>
                    <a:pt x="6820" y="1613"/>
                  </a:cubicBezTo>
                  <a:cubicBezTo>
                    <a:pt x="8827" y="2692"/>
                    <a:pt x="10389" y="4166"/>
                    <a:pt x="11519" y="6033"/>
                  </a:cubicBezTo>
                  <a:cubicBezTo>
                    <a:pt x="12649" y="7912"/>
                    <a:pt x="13208" y="9970"/>
                    <a:pt x="13208" y="12230"/>
                  </a:cubicBezTo>
                  <a:cubicBezTo>
                    <a:pt x="13208" y="14516"/>
                    <a:pt x="12649" y="16586"/>
                    <a:pt x="11519" y="18440"/>
                  </a:cubicBezTo>
                  <a:cubicBezTo>
                    <a:pt x="10389" y="20307"/>
                    <a:pt x="8827" y="21768"/>
                    <a:pt x="6820" y="22847"/>
                  </a:cubicBezTo>
                  <a:cubicBezTo>
                    <a:pt x="4813" y="23927"/>
                    <a:pt x="2540" y="24460"/>
                    <a:pt x="0" y="24460"/>
                  </a:cubicBezTo>
                  <a:lnTo>
                    <a:pt x="0" y="24460"/>
                  </a:lnTo>
                  <a:lnTo>
                    <a:pt x="0" y="20460"/>
                  </a:lnTo>
                  <a:lnTo>
                    <a:pt x="0" y="20460"/>
                  </a:lnTo>
                  <a:cubicBezTo>
                    <a:pt x="1651" y="20460"/>
                    <a:pt x="3099" y="20104"/>
                    <a:pt x="4369" y="19406"/>
                  </a:cubicBezTo>
                  <a:cubicBezTo>
                    <a:pt x="5639" y="18694"/>
                    <a:pt x="6629" y="17717"/>
                    <a:pt x="7328" y="16459"/>
                  </a:cubicBezTo>
                  <a:cubicBezTo>
                    <a:pt x="8026" y="15215"/>
                    <a:pt x="8382" y="13805"/>
                    <a:pt x="8382" y="12230"/>
                  </a:cubicBezTo>
                  <a:cubicBezTo>
                    <a:pt x="8382" y="10655"/>
                    <a:pt x="8026" y="9246"/>
                    <a:pt x="7328" y="8001"/>
                  </a:cubicBezTo>
                  <a:cubicBezTo>
                    <a:pt x="6629" y="6744"/>
                    <a:pt x="5639" y="5766"/>
                    <a:pt x="4369" y="5055"/>
                  </a:cubicBezTo>
                  <a:cubicBezTo>
                    <a:pt x="3099" y="4356"/>
                    <a:pt x="1651" y="4001"/>
                    <a:pt x="0" y="4001"/>
                  </a:cubicBezTo>
                  <a:lnTo>
                    <a:pt x="0" y="4001"/>
                  </a:lnTo>
                  <a:lnTo>
                    <a:pt x="0" y="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9" name="Shape 3978">
              <a:extLst>
                <a:ext uri="{FF2B5EF4-FFF2-40B4-BE49-F238E27FC236}">
                  <a16:creationId xmlns:a16="http://schemas.microsoft.com/office/drawing/2014/main" id="{7D6D4479-07BD-A077-C651-043CD3F95EC8}"/>
                </a:ext>
              </a:extLst>
            </p:cNvPr>
            <p:cNvSpPr/>
            <p:nvPr/>
          </p:nvSpPr>
          <p:spPr>
            <a:xfrm>
              <a:off x="290278" y="789013"/>
              <a:ext cx="17843" cy="23508"/>
            </a:xfrm>
            <a:custGeom>
              <a:avLst/>
              <a:gdLst/>
              <a:ahLst/>
              <a:cxnLst/>
              <a:rect l="0" t="0" r="0" b="0"/>
              <a:pathLst>
                <a:path w="17843" h="23508">
                  <a:moveTo>
                    <a:pt x="0" y="0"/>
                  </a:moveTo>
                  <a:lnTo>
                    <a:pt x="17843" y="0"/>
                  </a:lnTo>
                  <a:lnTo>
                    <a:pt x="17843" y="3861"/>
                  </a:lnTo>
                  <a:lnTo>
                    <a:pt x="4610" y="3861"/>
                  </a:lnTo>
                  <a:lnTo>
                    <a:pt x="4610" y="10046"/>
                  </a:lnTo>
                  <a:lnTo>
                    <a:pt x="17132" y="10046"/>
                  </a:lnTo>
                  <a:lnTo>
                    <a:pt x="17132" y="13970"/>
                  </a:lnTo>
                  <a:lnTo>
                    <a:pt x="4610" y="13970"/>
                  </a:lnTo>
                  <a:lnTo>
                    <a:pt x="4610"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0" name="Shape 3979">
              <a:extLst>
                <a:ext uri="{FF2B5EF4-FFF2-40B4-BE49-F238E27FC236}">
                  <a16:creationId xmlns:a16="http://schemas.microsoft.com/office/drawing/2014/main" id="{7CFE7646-767E-A5DF-0655-A72E05E185ED}"/>
                </a:ext>
              </a:extLst>
            </p:cNvPr>
            <p:cNvSpPr/>
            <p:nvPr/>
          </p:nvSpPr>
          <p:spPr>
            <a:xfrm>
              <a:off x="316147" y="789014"/>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64"/>
                  </a:lnTo>
                  <a:lnTo>
                    <a:pt x="4559" y="13564"/>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1" name="Shape 3980">
              <a:extLst>
                <a:ext uri="{FF2B5EF4-FFF2-40B4-BE49-F238E27FC236}">
                  <a16:creationId xmlns:a16="http://schemas.microsoft.com/office/drawing/2014/main" id="{F44CAC4B-57C8-5D51-BE80-EB2E05712848}"/>
                </a:ext>
              </a:extLst>
            </p:cNvPr>
            <p:cNvSpPr/>
            <p:nvPr/>
          </p:nvSpPr>
          <p:spPr>
            <a:xfrm>
              <a:off x="341029" y="788541"/>
              <a:ext cx="20498" cy="24448"/>
            </a:xfrm>
            <a:custGeom>
              <a:avLst/>
              <a:gdLst/>
              <a:ahLst/>
              <a:cxnLst/>
              <a:rect l="0" t="0" r="0" b="0"/>
              <a:pathLst>
                <a:path w="20498" h="24448">
                  <a:moveTo>
                    <a:pt x="10236" y="0"/>
                  </a:moveTo>
                  <a:cubicBezTo>
                    <a:pt x="12497" y="0"/>
                    <a:pt x="14491" y="394"/>
                    <a:pt x="16193" y="1156"/>
                  </a:cubicBezTo>
                  <a:cubicBezTo>
                    <a:pt x="17907" y="1930"/>
                    <a:pt x="19126" y="2985"/>
                    <a:pt x="19876" y="4305"/>
                  </a:cubicBezTo>
                  <a:lnTo>
                    <a:pt x="16574" y="6553"/>
                  </a:lnTo>
                  <a:cubicBezTo>
                    <a:pt x="15875" y="5651"/>
                    <a:pt x="14986" y="4978"/>
                    <a:pt x="13894" y="4509"/>
                  </a:cubicBezTo>
                  <a:cubicBezTo>
                    <a:pt x="12802" y="4051"/>
                    <a:pt x="11557" y="3823"/>
                    <a:pt x="10160" y="3823"/>
                  </a:cubicBezTo>
                  <a:cubicBezTo>
                    <a:pt x="8636" y="3823"/>
                    <a:pt x="7455" y="4089"/>
                    <a:pt x="6642" y="4623"/>
                  </a:cubicBezTo>
                  <a:cubicBezTo>
                    <a:pt x="5817" y="5144"/>
                    <a:pt x="5410" y="5867"/>
                    <a:pt x="5410" y="6782"/>
                  </a:cubicBezTo>
                  <a:cubicBezTo>
                    <a:pt x="5410" y="7480"/>
                    <a:pt x="5702" y="8052"/>
                    <a:pt x="6299" y="8534"/>
                  </a:cubicBezTo>
                  <a:cubicBezTo>
                    <a:pt x="6883" y="9004"/>
                    <a:pt x="7912" y="9398"/>
                    <a:pt x="9360" y="9703"/>
                  </a:cubicBezTo>
                  <a:lnTo>
                    <a:pt x="13526" y="10617"/>
                  </a:lnTo>
                  <a:cubicBezTo>
                    <a:pt x="15926" y="11151"/>
                    <a:pt x="17678" y="11963"/>
                    <a:pt x="18809" y="13056"/>
                  </a:cubicBezTo>
                  <a:cubicBezTo>
                    <a:pt x="19926" y="14135"/>
                    <a:pt x="20498" y="15519"/>
                    <a:pt x="20498" y="17196"/>
                  </a:cubicBezTo>
                  <a:cubicBezTo>
                    <a:pt x="20498" y="18631"/>
                    <a:pt x="20104" y="19901"/>
                    <a:pt x="19329" y="20993"/>
                  </a:cubicBezTo>
                  <a:cubicBezTo>
                    <a:pt x="18555" y="22085"/>
                    <a:pt x="17437" y="22936"/>
                    <a:pt x="15964" y="23546"/>
                  </a:cubicBezTo>
                  <a:cubicBezTo>
                    <a:pt x="14491" y="24143"/>
                    <a:pt x="12725" y="24448"/>
                    <a:pt x="10668" y="24448"/>
                  </a:cubicBezTo>
                  <a:cubicBezTo>
                    <a:pt x="8128" y="24448"/>
                    <a:pt x="5931" y="23978"/>
                    <a:pt x="4064" y="23038"/>
                  </a:cubicBezTo>
                  <a:cubicBezTo>
                    <a:pt x="2197" y="22098"/>
                    <a:pt x="851" y="20803"/>
                    <a:pt x="0" y="19139"/>
                  </a:cubicBezTo>
                  <a:lnTo>
                    <a:pt x="3340" y="16929"/>
                  </a:lnTo>
                  <a:cubicBezTo>
                    <a:pt x="4089" y="18123"/>
                    <a:pt x="5105" y="19025"/>
                    <a:pt x="6401" y="19672"/>
                  </a:cubicBezTo>
                  <a:cubicBezTo>
                    <a:pt x="7696" y="20295"/>
                    <a:pt x="9169" y="20625"/>
                    <a:pt x="10808" y="20625"/>
                  </a:cubicBezTo>
                  <a:cubicBezTo>
                    <a:pt x="12408" y="20625"/>
                    <a:pt x="13640" y="20333"/>
                    <a:pt x="14516" y="19749"/>
                  </a:cubicBezTo>
                  <a:cubicBezTo>
                    <a:pt x="15380" y="19164"/>
                    <a:pt x="15812" y="18377"/>
                    <a:pt x="15812" y="17399"/>
                  </a:cubicBezTo>
                  <a:cubicBezTo>
                    <a:pt x="15812" y="16637"/>
                    <a:pt x="15519" y="16015"/>
                    <a:pt x="14923" y="15532"/>
                  </a:cubicBezTo>
                  <a:cubicBezTo>
                    <a:pt x="14338" y="15050"/>
                    <a:pt x="13348" y="14656"/>
                    <a:pt x="11963" y="14338"/>
                  </a:cubicBezTo>
                  <a:lnTo>
                    <a:pt x="7874" y="13437"/>
                  </a:lnTo>
                  <a:cubicBezTo>
                    <a:pt x="5499" y="12916"/>
                    <a:pt x="3721" y="12103"/>
                    <a:pt x="2527" y="10998"/>
                  </a:cubicBezTo>
                  <a:cubicBezTo>
                    <a:pt x="1321" y="9893"/>
                    <a:pt x="724" y="8509"/>
                    <a:pt x="724" y="6845"/>
                  </a:cubicBezTo>
                  <a:cubicBezTo>
                    <a:pt x="724" y="5512"/>
                    <a:pt x="1105" y="4318"/>
                    <a:pt x="1867" y="3289"/>
                  </a:cubicBezTo>
                  <a:cubicBezTo>
                    <a:pt x="2629" y="2261"/>
                    <a:pt x="3734" y="1461"/>
                    <a:pt x="5169" y="876"/>
                  </a:cubicBezTo>
                  <a:cubicBezTo>
                    <a:pt x="6604" y="292"/>
                    <a:pt x="8293" y="0"/>
                    <a:pt x="10236"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2" name="Shape 3981">
              <a:extLst>
                <a:ext uri="{FF2B5EF4-FFF2-40B4-BE49-F238E27FC236}">
                  <a16:creationId xmlns:a16="http://schemas.microsoft.com/office/drawing/2014/main" id="{29C3BA99-91FE-42D6-D420-A275569ABD68}"/>
                </a:ext>
              </a:extLst>
            </p:cNvPr>
            <p:cNvSpPr/>
            <p:nvPr/>
          </p:nvSpPr>
          <p:spPr>
            <a:xfrm>
              <a:off x="367180" y="788541"/>
              <a:ext cx="20498" cy="24448"/>
            </a:xfrm>
            <a:custGeom>
              <a:avLst/>
              <a:gdLst/>
              <a:ahLst/>
              <a:cxnLst/>
              <a:rect l="0" t="0" r="0" b="0"/>
              <a:pathLst>
                <a:path w="20498" h="24448">
                  <a:moveTo>
                    <a:pt x="10236" y="0"/>
                  </a:moveTo>
                  <a:cubicBezTo>
                    <a:pt x="12497" y="0"/>
                    <a:pt x="14491" y="394"/>
                    <a:pt x="16193" y="1156"/>
                  </a:cubicBezTo>
                  <a:cubicBezTo>
                    <a:pt x="17907" y="1930"/>
                    <a:pt x="19126" y="2985"/>
                    <a:pt x="19876" y="4305"/>
                  </a:cubicBezTo>
                  <a:lnTo>
                    <a:pt x="16574" y="6553"/>
                  </a:lnTo>
                  <a:cubicBezTo>
                    <a:pt x="15875" y="5651"/>
                    <a:pt x="14986" y="4978"/>
                    <a:pt x="13894" y="4509"/>
                  </a:cubicBezTo>
                  <a:cubicBezTo>
                    <a:pt x="12802" y="4051"/>
                    <a:pt x="11557" y="3823"/>
                    <a:pt x="10160" y="3823"/>
                  </a:cubicBezTo>
                  <a:cubicBezTo>
                    <a:pt x="8636" y="3823"/>
                    <a:pt x="7455" y="4089"/>
                    <a:pt x="6642" y="4623"/>
                  </a:cubicBezTo>
                  <a:cubicBezTo>
                    <a:pt x="5817" y="5144"/>
                    <a:pt x="5410" y="5867"/>
                    <a:pt x="5410" y="6782"/>
                  </a:cubicBezTo>
                  <a:cubicBezTo>
                    <a:pt x="5410" y="7480"/>
                    <a:pt x="5702" y="8052"/>
                    <a:pt x="6299" y="8534"/>
                  </a:cubicBezTo>
                  <a:cubicBezTo>
                    <a:pt x="6883" y="9004"/>
                    <a:pt x="7912" y="9398"/>
                    <a:pt x="9360" y="9703"/>
                  </a:cubicBezTo>
                  <a:lnTo>
                    <a:pt x="13526" y="10617"/>
                  </a:lnTo>
                  <a:cubicBezTo>
                    <a:pt x="15926" y="11151"/>
                    <a:pt x="17678" y="11963"/>
                    <a:pt x="18809" y="13056"/>
                  </a:cubicBezTo>
                  <a:cubicBezTo>
                    <a:pt x="19926" y="14135"/>
                    <a:pt x="20498" y="15519"/>
                    <a:pt x="20498" y="17196"/>
                  </a:cubicBezTo>
                  <a:cubicBezTo>
                    <a:pt x="20498" y="18631"/>
                    <a:pt x="20104" y="19901"/>
                    <a:pt x="19329" y="20993"/>
                  </a:cubicBezTo>
                  <a:cubicBezTo>
                    <a:pt x="18555" y="22085"/>
                    <a:pt x="17437" y="22936"/>
                    <a:pt x="15964" y="23546"/>
                  </a:cubicBezTo>
                  <a:cubicBezTo>
                    <a:pt x="14491" y="24143"/>
                    <a:pt x="12725" y="24448"/>
                    <a:pt x="10668" y="24448"/>
                  </a:cubicBezTo>
                  <a:cubicBezTo>
                    <a:pt x="8128" y="24448"/>
                    <a:pt x="5931" y="23978"/>
                    <a:pt x="4064" y="23038"/>
                  </a:cubicBezTo>
                  <a:cubicBezTo>
                    <a:pt x="2197" y="22098"/>
                    <a:pt x="851" y="20803"/>
                    <a:pt x="0" y="19139"/>
                  </a:cubicBezTo>
                  <a:lnTo>
                    <a:pt x="3340" y="16929"/>
                  </a:lnTo>
                  <a:cubicBezTo>
                    <a:pt x="4089" y="18123"/>
                    <a:pt x="5105" y="19025"/>
                    <a:pt x="6401" y="19672"/>
                  </a:cubicBezTo>
                  <a:cubicBezTo>
                    <a:pt x="7696" y="20295"/>
                    <a:pt x="9169" y="20625"/>
                    <a:pt x="10808" y="20625"/>
                  </a:cubicBezTo>
                  <a:cubicBezTo>
                    <a:pt x="12408" y="20625"/>
                    <a:pt x="13640" y="20333"/>
                    <a:pt x="14516" y="19749"/>
                  </a:cubicBezTo>
                  <a:cubicBezTo>
                    <a:pt x="15380" y="19164"/>
                    <a:pt x="15812" y="18377"/>
                    <a:pt x="15812" y="17399"/>
                  </a:cubicBezTo>
                  <a:cubicBezTo>
                    <a:pt x="15812" y="16637"/>
                    <a:pt x="15519" y="16015"/>
                    <a:pt x="14923" y="15532"/>
                  </a:cubicBezTo>
                  <a:cubicBezTo>
                    <a:pt x="14338" y="15050"/>
                    <a:pt x="13348" y="14656"/>
                    <a:pt x="11963" y="14338"/>
                  </a:cubicBezTo>
                  <a:lnTo>
                    <a:pt x="7874" y="13437"/>
                  </a:lnTo>
                  <a:cubicBezTo>
                    <a:pt x="5499" y="12916"/>
                    <a:pt x="3721" y="12103"/>
                    <a:pt x="2527" y="10998"/>
                  </a:cubicBezTo>
                  <a:cubicBezTo>
                    <a:pt x="1321" y="9893"/>
                    <a:pt x="724" y="8509"/>
                    <a:pt x="724" y="6845"/>
                  </a:cubicBezTo>
                  <a:cubicBezTo>
                    <a:pt x="724" y="5512"/>
                    <a:pt x="1105" y="4318"/>
                    <a:pt x="1867" y="3289"/>
                  </a:cubicBezTo>
                  <a:cubicBezTo>
                    <a:pt x="2629" y="2261"/>
                    <a:pt x="3734" y="1461"/>
                    <a:pt x="5169" y="876"/>
                  </a:cubicBezTo>
                  <a:cubicBezTo>
                    <a:pt x="6604" y="292"/>
                    <a:pt x="8293" y="0"/>
                    <a:pt x="10236"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3" name="Shape 4317">
              <a:extLst>
                <a:ext uri="{FF2B5EF4-FFF2-40B4-BE49-F238E27FC236}">
                  <a16:creationId xmlns:a16="http://schemas.microsoft.com/office/drawing/2014/main" id="{2B455B88-1308-6E90-0082-10C164EAA125}"/>
                </a:ext>
              </a:extLst>
            </p:cNvPr>
            <p:cNvSpPr/>
            <p:nvPr/>
          </p:nvSpPr>
          <p:spPr>
            <a:xfrm>
              <a:off x="395364" y="789025"/>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4" name="Shape 3983">
              <a:extLst>
                <a:ext uri="{FF2B5EF4-FFF2-40B4-BE49-F238E27FC236}">
                  <a16:creationId xmlns:a16="http://schemas.microsoft.com/office/drawing/2014/main" id="{11CA5870-A08B-4E4E-FD1D-0B218E538BBA}"/>
                </a:ext>
              </a:extLst>
            </p:cNvPr>
            <p:cNvSpPr/>
            <p:nvPr/>
          </p:nvSpPr>
          <p:spPr>
            <a:xfrm>
              <a:off x="408130" y="788536"/>
              <a:ext cx="13208" cy="24460"/>
            </a:xfrm>
            <a:custGeom>
              <a:avLst/>
              <a:gdLst/>
              <a:ahLst/>
              <a:cxnLst/>
              <a:rect l="0" t="0" r="0" b="0"/>
              <a:pathLst>
                <a:path w="13208" h="24460">
                  <a:moveTo>
                    <a:pt x="13208" y="0"/>
                  </a:moveTo>
                  <a:lnTo>
                    <a:pt x="13208" y="4001"/>
                  </a:lnTo>
                  <a:cubicBezTo>
                    <a:pt x="11570" y="4001"/>
                    <a:pt x="10109" y="4356"/>
                    <a:pt x="8839" y="5055"/>
                  </a:cubicBezTo>
                  <a:cubicBezTo>
                    <a:pt x="7569" y="5766"/>
                    <a:pt x="6579" y="6744"/>
                    <a:pt x="5880" y="8001"/>
                  </a:cubicBezTo>
                  <a:cubicBezTo>
                    <a:pt x="5182" y="9246"/>
                    <a:pt x="4826" y="10655"/>
                    <a:pt x="4826" y="12230"/>
                  </a:cubicBezTo>
                  <a:cubicBezTo>
                    <a:pt x="4826" y="13805"/>
                    <a:pt x="5182" y="15215"/>
                    <a:pt x="5880" y="16459"/>
                  </a:cubicBezTo>
                  <a:cubicBezTo>
                    <a:pt x="6579" y="17717"/>
                    <a:pt x="7569" y="18694"/>
                    <a:pt x="8839" y="19406"/>
                  </a:cubicBezTo>
                  <a:cubicBezTo>
                    <a:pt x="10109" y="20104"/>
                    <a:pt x="11570" y="20460"/>
                    <a:pt x="13208" y="20460"/>
                  </a:cubicBezTo>
                  <a:lnTo>
                    <a:pt x="13208" y="24460"/>
                  </a:lnTo>
                  <a:cubicBezTo>
                    <a:pt x="10668" y="24460"/>
                    <a:pt x="8395" y="23927"/>
                    <a:pt x="6388" y="22847"/>
                  </a:cubicBezTo>
                  <a:cubicBezTo>
                    <a:pt x="4382" y="21768"/>
                    <a:pt x="2819" y="20307"/>
                    <a:pt x="1689" y="18440"/>
                  </a:cubicBezTo>
                  <a:cubicBezTo>
                    <a:pt x="571" y="16586"/>
                    <a:pt x="0" y="14516"/>
                    <a:pt x="0" y="12230"/>
                  </a:cubicBezTo>
                  <a:cubicBezTo>
                    <a:pt x="0" y="9970"/>
                    <a:pt x="571" y="7912"/>
                    <a:pt x="1689" y="6033"/>
                  </a:cubicBezTo>
                  <a:cubicBezTo>
                    <a:pt x="2819" y="4166"/>
                    <a:pt x="4382" y="2692"/>
                    <a:pt x="6388" y="1613"/>
                  </a:cubicBezTo>
                  <a:cubicBezTo>
                    <a:pt x="8395" y="546"/>
                    <a:pt x="10668" y="0"/>
                    <a:pt x="13208"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5" name="Shape 3984">
              <a:extLst>
                <a:ext uri="{FF2B5EF4-FFF2-40B4-BE49-F238E27FC236}">
                  <a16:creationId xmlns:a16="http://schemas.microsoft.com/office/drawing/2014/main" id="{D3F121DA-18D6-8C64-81CC-1A37C6AA92EC}"/>
                </a:ext>
              </a:extLst>
            </p:cNvPr>
            <p:cNvSpPr/>
            <p:nvPr/>
          </p:nvSpPr>
          <p:spPr>
            <a:xfrm>
              <a:off x="421338" y="788536"/>
              <a:ext cx="13208" cy="24460"/>
            </a:xfrm>
            <a:custGeom>
              <a:avLst/>
              <a:gdLst/>
              <a:ahLst/>
              <a:cxnLst/>
              <a:rect l="0" t="0" r="0" b="0"/>
              <a:pathLst>
                <a:path w="13208" h="24460">
                  <a:moveTo>
                    <a:pt x="0" y="0"/>
                  </a:moveTo>
                  <a:cubicBezTo>
                    <a:pt x="2540" y="0"/>
                    <a:pt x="4813" y="546"/>
                    <a:pt x="6820" y="1613"/>
                  </a:cubicBezTo>
                  <a:cubicBezTo>
                    <a:pt x="8826" y="2692"/>
                    <a:pt x="10389" y="4166"/>
                    <a:pt x="11519" y="6033"/>
                  </a:cubicBezTo>
                  <a:cubicBezTo>
                    <a:pt x="12649" y="7912"/>
                    <a:pt x="13208" y="9970"/>
                    <a:pt x="13208" y="12230"/>
                  </a:cubicBezTo>
                  <a:cubicBezTo>
                    <a:pt x="13208" y="14516"/>
                    <a:pt x="12649" y="16586"/>
                    <a:pt x="11519" y="18440"/>
                  </a:cubicBezTo>
                  <a:cubicBezTo>
                    <a:pt x="10389" y="20307"/>
                    <a:pt x="8826" y="21768"/>
                    <a:pt x="6820" y="22847"/>
                  </a:cubicBezTo>
                  <a:cubicBezTo>
                    <a:pt x="4813" y="23927"/>
                    <a:pt x="2540" y="24460"/>
                    <a:pt x="0" y="24460"/>
                  </a:cubicBezTo>
                  <a:lnTo>
                    <a:pt x="0" y="20460"/>
                  </a:lnTo>
                  <a:cubicBezTo>
                    <a:pt x="1651" y="20460"/>
                    <a:pt x="3099" y="20104"/>
                    <a:pt x="4369" y="19406"/>
                  </a:cubicBezTo>
                  <a:cubicBezTo>
                    <a:pt x="5639" y="18694"/>
                    <a:pt x="6629" y="17717"/>
                    <a:pt x="7328" y="16459"/>
                  </a:cubicBezTo>
                  <a:cubicBezTo>
                    <a:pt x="8026" y="15215"/>
                    <a:pt x="8382" y="13805"/>
                    <a:pt x="8382" y="12230"/>
                  </a:cubicBezTo>
                  <a:cubicBezTo>
                    <a:pt x="8382" y="10655"/>
                    <a:pt x="8026" y="9246"/>
                    <a:pt x="7328" y="8001"/>
                  </a:cubicBezTo>
                  <a:cubicBezTo>
                    <a:pt x="6629" y="6744"/>
                    <a:pt x="5639" y="5766"/>
                    <a:pt x="4369" y="5055"/>
                  </a:cubicBezTo>
                  <a:cubicBezTo>
                    <a:pt x="3099" y="4356"/>
                    <a:pt x="1651" y="4001"/>
                    <a:pt x="0" y="4001"/>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6" name="Shape 3985">
              <a:extLst>
                <a:ext uri="{FF2B5EF4-FFF2-40B4-BE49-F238E27FC236}">
                  <a16:creationId xmlns:a16="http://schemas.microsoft.com/office/drawing/2014/main" id="{60342D90-7FD7-93BC-D1C1-EB006285F930}"/>
                </a:ext>
              </a:extLst>
            </p:cNvPr>
            <p:cNvSpPr/>
            <p:nvPr/>
          </p:nvSpPr>
          <p:spPr>
            <a:xfrm>
              <a:off x="442667" y="789012"/>
              <a:ext cx="22200" cy="23508"/>
            </a:xfrm>
            <a:custGeom>
              <a:avLst/>
              <a:gdLst/>
              <a:ahLst/>
              <a:cxnLst/>
              <a:rect l="0" t="0" r="0" b="0"/>
              <a:pathLst>
                <a:path w="22200" h="23508">
                  <a:moveTo>
                    <a:pt x="0" y="0"/>
                  </a:moveTo>
                  <a:lnTo>
                    <a:pt x="4318" y="0"/>
                  </a:lnTo>
                  <a:lnTo>
                    <a:pt x="17704" y="16650"/>
                  </a:lnTo>
                  <a:lnTo>
                    <a:pt x="17704" y="0"/>
                  </a:lnTo>
                  <a:lnTo>
                    <a:pt x="22200" y="0"/>
                  </a:lnTo>
                  <a:lnTo>
                    <a:pt x="22200" y="23508"/>
                  </a:lnTo>
                  <a:lnTo>
                    <a:pt x="17882" y="23508"/>
                  </a:lnTo>
                  <a:lnTo>
                    <a:pt x="4534" y="6845"/>
                  </a:lnTo>
                  <a:lnTo>
                    <a:pt x="45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7" name="Shape 3986">
              <a:extLst>
                <a:ext uri="{FF2B5EF4-FFF2-40B4-BE49-F238E27FC236}">
                  <a16:creationId xmlns:a16="http://schemas.microsoft.com/office/drawing/2014/main" id="{18369337-3583-4E3D-8AD5-2D7C52E7600D}"/>
                </a:ext>
              </a:extLst>
            </p:cNvPr>
            <p:cNvSpPr/>
            <p:nvPr/>
          </p:nvSpPr>
          <p:spPr>
            <a:xfrm>
              <a:off x="471651" y="789014"/>
              <a:ext cx="12624" cy="23508"/>
            </a:xfrm>
            <a:custGeom>
              <a:avLst/>
              <a:gdLst/>
              <a:ahLst/>
              <a:cxnLst/>
              <a:rect l="0" t="0" r="0" b="0"/>
              <a:pathLst>
                <a:path w="12624" h="23508">
                  <a:moveTo>
                    <a:pt x="9982" y="0"/>
                  </a:moveTo>
                  <a:lnTo>
                    <a:pt x="12624" y="0"/>
                  </a:lnTo>
                  <a:lnTo>
                    <a:pt x="12624" y="4191"/>
                  </a:lnTo>
                  <a:lnTo>
                    <a:pt x="8560" y="14275"/>
                  </a:lnTo>
                  <a:lnTo>
                    <a:pt x="12624" y="14275"/>
                  </a:lnTo>
                  <a:lnTo>
                    <a:pt x="12624" y="17932"/>
                  </a:lnTo>
                  <a:lnTo>
                    <a:pt x="7074" y="17932"/>
                  </a:lnTo>
                  <a:lnTo>
                    <a:pt x="4826" y="23508"/>
                  </a:lnTo>
                  <a:lnTo>
                    <a:pt x="0" y="23508"/>
                  </a:lnTo>
                  <a:lnTo>
                    <a:pt x="998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8" name="Shape 3987">
              <a:extLst>
                <a:ext uri="{FF2B5EF4-FFF2-40B4-BE49-F238E27FC236}">
                  <a16:creationId xmlns:a16="http://schemas.microsoft.com/office/drawing/2014/main" id="{39E45D4D-2020-9803-A7DF-F31C98D774A5}"/>
                </a:ext>
              </a:extLst>
            </p:cNvPr>
            <p:cNvSpPr/>
            <p:nvPr/>
          </p:nvSpPr>
          <p:spPr>
            <a:xfrm>
              <a:off x="484275" y="789014"/>
              <a:ext cx="12624" cy="23508"/>
            </a:xfrm>
            <a:custGeom>
              <a:avLst/>
              <a:gdLst/>
              <a:ahLst/>
              <a:cxnLst/>
              <a:rect l="0" t="0" r="0" b="0"/>
              <a:pathLst>
                <a:path w="12624" h="23508">
                  <a:moveTo>
                    <a:pt x="0" y="0"/>
                  </a:moveTo>
                  <a:lnTo>
                    <a:pt x="2616" y="0"/>
                  </a:lnTo>
                  <a:lnTo>
                    <a:pt x="12624" y="23508"/>
                  </a:lnTo>
                  <a:lnTo>
                    <a:pt x="7798" y="23508"/>
                  </a:lnTo>
                  <a:lnTo>
                    <a:pt x="5550" y="17932"/>
                  </a:lnTo>
                  <a:lnTo>
                    <a:pt x="0" y="17932"/>
                  </a:lnTo>
                  <a:lnTo>
                    <a:pt x="0" y="14275"/>
                  </a:lnTo>
                  <a:lnTo>
                    <a:pt x="4064" y="14275"/>
                  </a:lnTo>
                  <a:lnTo>
                    <a:pt x="0" y="419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9" name="Shape 3988">
              <a:extLst>
                <a:ext uri="{FF2B5EF4-FFF2-40B4-BE49-F238E27FC236}">
                  <a16:creationId xmlns:a16="http://schemas.microsoft.com/office/drawing/2014/main" id="{C7B5E1DA-3E6F-A308-6458-23E404F4AFCE}"/>
                </a:ext>
              </a:extLst>
            </p:cNvPr>
            <p:cNvSpPr/>
            <p:nvPr/>
          </p:nvSpPr>
          <p:spPr>
            <a:xfrm>
              <a:off x="503679" y="789018"/>
              <a:ext cx="17234" cy="23508"/>
            </a:xfrm>
            <a:custGeom>
              <a:avLst/>
              <a:gdLst/>
              <a:ahLst/>
              <a:cxnLst/>
              <a:rect l="0" t="0" r="0" b="0"/>
              <a:pathLst>
                <a:path w="17234" h="23508">
                  <a:moveTo>
                    <a:pt x="0" y="0"/>
                  </a:moveTo>
                  <a:lnTo>
                    <a:pt x="4610" y="0"/>
                  </a:lnTo>
                  <a:lnTo>
                    <a:pt x="4610" y="19545"/>
                  </a:lnTo>
                  <a:lnTo>
                    <a:pt x="17234" y="19545"/>
                  </a:lnTo>
                  <a:lnTo>
                    <a:pt x="172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0" name="Shape 3989">
              <a:extLst>
                <a:ext uri="{FF2B5EF4-FFF2-40B4-BE49-F238E27FC236}">
                  <a16:creationId xmlns:a16="http://schemas.microsoft.com/office/drawing/2014/main" id="{AC91FC4E-DE01-E6D7-C2E7-2F37D582ACA1}"/>
                </a:ext>
              </a:extLst>
            </p:cNvPr>
            <p:cNvSpPr/>
            <p:nvPr/>
          </p:nvSpPr>
          <p:spPr>
            <a:xfrm>
              <a:off x="99258" y="829326"/>
              <a:ext cx="23647" cy="23508"/>
            </a:xfrm>
            <a:custGeom>
              <a:avLst/>
              <a:gdLst/>
              <a:ahLst/>
              <a:cxnLst/>
              <a:rect l="0" t="0" r="0" b="0"/>
              <a:pathLst>
                <a:path w="23647" h="23508">
                  <a:moveTo>
                    <a:pt x="0" y="0"/>
                  </a:moveTo>
                  <a:lnTo>
                    <a:pt x="5220" y="0"/>
                  </a:lnTo>
                  <a:lnTo>
                    <a:pt x="11824" y="10236"/>
                  </a:lnTo>
                  <a:lnTo>
                    <a:pt x="18428" y="0"/>
                  </a:lnTo>
                  <a:lnTo>
                    <a:pt x="23647" y="0"/>
                  </a:lnTo>
                  <a:lnTo>
                    <a:pt x="14148" y="14072"/>
                  </a:lnTo>
                  <a:lnTo>
                    <a:pt x="14148" y="23508"/>
                  </a:lnTo>
                  <a:lnTo>
                    <a:pt x="9500" y="23508"/>
                  </a:lnTo>
                  <a:lnTo>
                    <a:pt x="9500" y="1407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1" name="Shape 3990">
              <a:extLst>
                <a:ext uri="{FF2B5EF4-FFF2-40B4-BE49-F238E27FC236}">
                  <a16:creationId xmlns:a16="http://schemas.microsoft.com/office/drawing/2014/main" id="{F2603BAC-8990-437C-5B5E-F229963F75A0}"/>
                </a:ext>
              </a:extLst>
            </p:cNvPr>
            <p:cNvSpPr/>
            <p:nvPr/>
          </p:nvSpPr>
          <p:spPr>
            <a:xfrm>
              <a:off x="121091" y="829328"/>
              <a:ext cx="12624" cy="23508"/>
            </a:xfrm>
            <a:custGeom>
              <a:avLst/>
              <a:gdLst/>
              <a:ahLst/>
              <a:cxnLst/>
              <a:rect l="0" t="0" r="0" b="0"/>
              <a:pathLst>
                <a:path w="12624" h="23508">
                  <a:moveTo>
                    <a:pt x="9982" y="0"/>
                  </a:moveTo>
                  <a:lnTo>
                    <a:pt x="12624" y="0"/>
                  </a:lnTo>
                  <a:lnTo>
                    <a:pt x="12624" y="4191"/>
                  </a:lnTo>
                  <a:lnTo>
                    <a:pt x="8560" y="14275"/>
                  </a:lnTo>
                  <a:lnTo>
                    <a:pt x="12624" y="14275"/>
                  </a:lnTo>
                  <a:lnTo>
                    <a:pt x="12624" y="17932"/>
                  </a:lnTo>
                  <a:lnTo>
                    <a:pt x="7074" y="17932"/>
                  </a:lnTo>
                  <a:lnTo>
                    <a:pt x="4826" y="23508"/>
                  </a:lnTo>
                  <a:lnTo>
                    <a:pt x="0" y="23508"/>
                  </a:lnTo>
                  <a:lnTo>
                    <a:pt x="998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2" name="Shape 3991">
              <a:extLst>
                <a:ext uri="{FF2B5EF4-FFF2-40B4-BE49-F238E27FC236}">
                  <a16:creationId xmlns:a16="http://schemas.microsoft.com/office/drawing/2014/main" id="{153A5347-5319-7267-2B0E-A3FACFB2C8E6}"/>
                </a:ext>
              </a:extLst>
            </p:cNvPr>
            <p:cNvSpPr/>
            <p:nvPr/>
          </p:nvSpPr>
          <p:spPr>
            <a:xfrm>
              <a:off x="133714" y="829328"/>
              <a:ext cx="12624" cy="23508"/>
            </a:xfrm>
            <a:custGeom>
              <a:avLst/>
              <a:gdLst/>
              <a:ahLst/>
              <a:cxnLst/>
              <a:rect l="0" t="0" r="0" b="0"/>
              <a:pathLst>
                <a:path w="12624" h="23508">
                  <a:moveTo>
                    <a:pt x="0" y="0"/>
                  </a:moveTo>
                  <a:lnTo>
                    <a:pt x="2616" y="0"/>
                  </a:lnTo>
                  <a:lnTo>
                    <a:pt x="12624" y="23508"/>
                  </a:lnTo>
                  <a:lnTo>
                    <a:pt x="7798" y="23508"/>
                  </a:lnTo>
                  <a:lnTo>
                    <a:pt x="5550" y="17932"/>
                  </a:lnTo>
                  <a:lnTo>
                    <a:pt x="0" y="17932"/>
                  </a:lnTo>
                  <a:lnTo>
                    <a:pt x="0" y="14275"/>
                  </a:lnTo>
                  <a:lnTo>
                    <a:pt x="4064" y="14275"/>
                  </a:lnTo>
                  <a:lnTo>
                    <a:pt x="0" y="4191"/>
                  </a:lnTo>
                  <a:lnTo>
                    <a:pt x="0" y="419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3" name="Shape 3992">
              <a:extLst>
                <a:ext uri="{FF2B5EF4-FFF2-40B4-BE49-F238E27FC236}">
                  <a16:creationId xmlns:a16="http://schemas.microsoft.com/office/drawing/2014/main" id="{CA83DA5F-DD59-305A-2C6D-EF5AC6D8DA9D}"/>
                </a:ext>
              </a:extLst>
            </p:cNvPr>
            <p:cNvSpPr/>
            <p:nvPr/>
          </p:nvSpPr>
          <p:spPr>
            <a:xfrm>
              <a:off x="149490" y="828843"/>
              <a:ext cx="24308" cy="24460"/>
            </a:xfrm>
            <a:custGeom>
              <a:avLst/>
              <a:gdLst/>
              <a:ahLst/>
              <a:cxnLst/>
              <a:rect l="0" t="0" r="0" b="0"/>
              <a:pathLst>
                <a:path w="24308" h="24460">
                  <a:moveTo>
                    <a:pt x="13030" y="0"/>
                  </a:moveTo>
                  <a:cubicBezTo>
                    <a:pt x="15545" y="0"/>
                    <a:pt x="17793" y="546"/>
                    <a:pt x="19774" y="1626"/>
                  </a:cubicBezTo>
                  <a:cubicBezTo>
                    <a:pt x="21755" y="2692"/>
                    <a:pt x="23266" y="4254"/>
                    <a:pt x="24308" y="6287"/>
                  </a:cubicBezTo>
                  <a:lnTo>
                    <a:pt x="20358" y="8242"/>
                  </a:lnTo>
                  <a:cubicBezTo>
                    <a:pt x="19609" y="6833"/>
                    <a:pt x="18618" y="5766"/>
                    <a:pt x="17386" y="5067"/>
                  </a:cubicBezTo>
                  <a:cubicBezTo>
                    <a:pt x="16142" y="4356"/>
                    <a:pt x="14732" y="4013"/>
                    <a:pt x="13132" y="4013"/>
                  </a:cubicBezTo>
                  <a:cubicBezTo>
                    <a:pt x="11519" y="4013"/>
                    <a:pt x="10071" y="4356"/>
                    <a:pt x="8801" y="5067"/>
                  </a:cubicBezTo>
                  <a:cubicBezTo>
                    <a:pt x="7531" y="5766"/>
                    <a:pt x="6553" y="6744"/>
                    <a:pt x="5867" y="8001"/>
                  </a:cubicBezTo>
                  <a:cubicBezTo>
                    <a:pt x="5169" y="9258"/>
                    <a:pt x="4826" y="10668"/>
                    <a:pt x="4826" y="12230"/>
                  </a:cubicBezTo>
                  <a:cubicBezTo>
                    <a:pt x="4826" y="13805"/>
                    <a:pt x="5169" y="15215"/>
                    <a:pt x="5867" y="16459"/>
                  </a:cubicBezTo>
                  <a:cubicBezTo>
                    <a:pt x="6553" y="17717"/>
                    <a:pt x="7531" y="18707"/>
                    <a:pt x="8801" y="19406"/>
                  </a:cubicBezTo>
                  <a:cubicBezTo>
                    <a:pt x="10071" y="20117"/>
                    <a:pt x="11519" y="20472"/>
                    <a:pt x="13132" y="20472"/>
                  </a:cubicBezTo>
                  <a:cubicBezTo>
                    <a:pt x="14732" y="20472"/>
                    <a:pt x="16154" y="20117"/>
                    <a:pt x="17399" y="19406"/>
                  </a:cubicBezTo>
                  <a:cubicBezTo>
                    <a:pt x="18644" y="18707"/>
                    <a:pt x="19647" y="17640"/>
                    <a:pt x="20396" y="16231"/>
                  </a:cubicBezTo>
                  <a:lnTo>
                    <a:pt x="24308" y="18174"/>
                  </a:lnTo>
                  <a:cubicBezTo>
                    <a:pt x="23266" y="20218"/>
                    <a:pt x="21755" y="21781"/>
                    <a:pt x="19774" y="22847"/>
                  </a:cubicBezTo>
                  <a:cubicBezTo>
                    <a:pt x="17793" y="23927"/>
                    <a:pt x="15545" y="24460"/>
                    <a:pt x="13030" y="24460"/>
                  </a:cubicBezTo>
                  <a:cubicBezTo>
                    <a:pt x="10490" y="24460"/>
                    <a:pt x="8230" y="23940"/>
                    <a:pt x="6261" y="22885"/>
                  </a:cubicBezTo>
                  <a:cubicBezTo>
                    <a:pt x="4293" y="21831"/>
                    <a:pt x="2756" y="20371"/>
                    <a:pt x="1651" y="18517"/>
                  </a:cubicBezTo>
                  <a:cubicBezTo>
                    <a:pt x="559" y="16662"/>
                    <a:pt x="0" y="14567"/>
                    <a:pt x="0" y="12230"/>
                  </a:cubicBezTo>
                  <a:cubicBezTo>
                    <a:pt x="0" y="9931"/>
                    <a:pt x="559" y="7849"/>
                    <a:pt x="1651" y="5994"/>
                  </a:cubicBezTo>
                  <a:cubicBezTo>
                    <a:pt x="2756" y="4128"/>
                    <a:pt x="4293" y="2667"/>
                    <a:pt x="6261" y="1600"/>
                  </a:cubicBezTo>
                  <a:cubicBezTo>
                    <a:pt x="8230" y="533"/>
                    <a:pt x="10490" y="0"/>
                    <a:pt x="1303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4" name="Shape 3993">
              <a:extLst>
                <a:ext uri="{FF2B5EF4-FFF2-40B4-BE49-F238E27FC236}">
                  <a16:creationId xmlns:a16="http://schemas.microsoft.com/office/drawing/2014/main" id="{855AFC75-BA7A-65CA-7D14-C3CD8BF566A0}"/>
                </a:ext>
              </a:extLst>
            </p:cNvPr>
            <p:cNvSpPr/>
            <p:nvPr/>
          </p:nvSpPr>
          <p:spPr>
            <a:xfrm>
              <a:off x="179830" y="829326"/>
              <a:ext cx="21577" cy="23508"/>
            </a:xfrm>
            <a:custGeom>
              <a:avLst/>
              <a:gdLst/>
              <a:ahLst/>
              <a:cxnLst/>
              <a:rect l="0" t="0" r="0" b="0"/>
              <a:pathLst>
                <a:path w="21577" h="23508">
                  <a:moveTo>
                    <a:pt x="0" y="0"/>
                  </a:moveTo>
                  <a:lnTo>
                    <a:pt x="4597" y="0"/>
                  </a:lnTo>
                  <a:lnTo>
                    <a:pt x="4597" y="9500"/>
                  </a:lnTo>
                  <a:lnTo>
                    <a:pt x="16967" y="9500"/>
                  </a:lnTo>
                  <a:lnTo>
                    <a:pt x="16967" y="0"/>
                  </a:lnTo>
                  <a:lnTo>
                    <a:pt x="21577" y="0"/>
                  </a:lnTo>
                  <a:lnTo>
                    <a:pt x="21577" y="23508"/>
                  </a:lnTo>
                  <a:lnTo>
                    <a:pt x="16967" y="23508"/>
                  </a:lnTo>
                  <a:lnTo>
                    <a:pt x="16967" y="13462"/>
                  </a:lnTo>
                  <a:lnTo>
                    <a:pt x="4597" y="13462"/>
                  </a:lnTo>
                  <a:lnTo>
                    <a:pt x="4597"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5" name="Shape 3994">
              <a:extLst>
                <a:ext uri="{FF2B5EF4-FFF2-40B4-BE49-F238E27FC236}">
                  <a16:creationId xmlns:a16="http://schemas.microsoft.com/office/drawing/2014/main" id="{763D91D4-39D9-7297-F9F8-B849DD812600}"/>
                </a:ext>
              </a:extLst>
            </p:cNvPr>
            <p:cNvSpPr/>
            <p:nvPr/>
          </p:nvSpPr>
          <p:spPr>
            <a:xfrm>
              <a:off x="207288" y="829323"/>
              <a:ext cx="20422" cy="23508"/>
            </a:xfrm>
            <a:custGeom>
              <a:avLst/>
              <a:gdLst/>
              <a:ahLst/>
              <a:cxnLst/>
              <a:rect l="0" t="0" r="0" b="0"/>
              <a:pathLst>
                <a:path w="20422" h="23508">
                  <a:moveTo>
                    <a:pt x="0" y="0"/>
                  </a:moveTo>
                  <a:lnTo>
                    <a:pt x="20422" y="0"/>
                  </a:lnTo>
                  <a:lnTo>
                    <a:pt x="20422" y="3962"/>
                  </a:lnTo>
                  <a:lnTo>
                    <a:pt x="12510" y="3962"/>
                  </a:lnTo>
                  <a:lnTo>
                    <a:pt x="12510" y="23508"/>
                  </a:lnTo>
                  <a:lnTo>
                    <a:pt x="7899" y="23508"/>
                  </a:lnTo>
                  <a:lnTo>
                    <a:pt x="7899" y="3962"/>
                  </a:lnTo>
                  <a:lnTo>
                    <a:pt x="0" y="396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6" name="Shape 4318">
              <a:extLst>
                <a:ext uri="{FF2B5EF4-FFF2-40B4-BE49-F238E27FC236}">
                  <a16:creationId xmlns:a16="http://schemas.microsoft.com/office/drawing/2014/main" id="{EE8BDAC0-213E-E761-97D9-D14C7BE73005}"/>
                </a:ext>
              </a:extLst>
            </p:cNvPr>
            <p:cNvSpPr/>
            <p:nvPr/>
          </p:nvSpPr>
          <p:spPr>
            <a:xfrm>
              <a:off x="233693" y="829335"/>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7" name="Shape 3996">
              <a:extLst>
                <a:ext uri="{FF2B5EF4-FFF2-40B4-BE49-F238E27FC236}">
                  <a16:creationId xmlns:a16="http://schemas.microsoft.com/office/drawing/2014/main" id="{4829B7EF-698E-56EC-E570-381B0ECAD4A5}"/>
                </a:ext>
              </a:extLst>
            </p:cNvPr>
            <p:cNvSpPr/>
            <p:nvPr/>
          </p:nvSpPr>
          <p:spPr>
            <a:xfrm>
              <a:off x="246635" y="829326"/>
              <a:ext cx="22200" cy="23508"/>
            </a:xfrm>
            <a:custGeom>
              <a:avLst/>
              <a:gdLst/>
              <a:ahLst/>
              <a:cxnLst/>
              <a:rect l="0" t="0" r="0" b="0"/>
              <a:pathLst>
                <a:path w="22200" h="23508">
                  <a:moveTo>
                    <a:pt x="0" y="0"/>
                  </a:moveTo>
                  <a:lnTo>
                    <a:pt x="4318" y="0"/>
                  </a:lnTo>
                  <a:lnTo>
                    <a:pt x="17704" y="16650"/>
                  </a:lnTo>
                  <a:lnTo>
                    <a:pt x="17704" y="0"/>
                  </a:lnTo>
                  <a:lnTo>
                    <a:pt x="22200" y="0"/>
                  </a:lnTo>
                  <a:lnTo>
                    <a:pt x="22200" y="23508"/>
                  </a:lnTo>
                  <a:lnTo>
                    <a:pt x="17882" y="23508"/>
                  </a:lnTo>
                  <a:lnTo>
                    <a:pt x="4534" y="6845"/>
                  </a:lnTo>
                  <a:lnTo>
                    <a:pt x="45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8" name="Shape 3997">
              <a:extLst>
                <a:ext uri="{FF2B5EF4-FFF2-40B4-BE49-F238E27FC236}">
                  <a16:creationId xmlns:a16="http://schemas.microsoft.com/office/drawing/2014/main" id="{FF5C680F-FF38-5C24-406F-5E20254EF6F6}"/>
                </a:ext>
              </a:extLst>
            </p:cNvPr>
            <p:cNvSpPr/>
            <p:nvPr/>
          </p:nvSpPr>
          <p:spPr>
            <a:xfrm>
              <a:off x="275838" y="828853"/>
              <a:ext cx="23978" cy="24447"/>
            </a:xfrm>
            <a:custGeom>
              <a:avLst/>
              <a:gdLst/>
              <a:ahLst/>
              <a:cxnLst/>
              <a:rect l="0" t="0" r="0" b="0"/>
              <a:pathLst>
                <a:path w="23978" h="24447">
                  <a:moveTo>
                    <a:pt x="13170" y="0"/>
                  </a:moveTo>
                  <a:cubicBezTo>
                    <a:pt x="15392" y="0"/>
                    <a:pt x="17386" y="406"/>
                    <a:pt x="19152" y="1206"/>
                  </a:cubicBezTo>
                  <a:cubicBezTo>
                    <a:pt x="20917" y="2019"/>
                    <a:pt x="22314" y="3137"/>
                    <a:pt x="23330" y="4572"/>
                  </a:cubicBezTo>
                  <a:lnTo>
                    <a:pt x="19736" y="6947"/>
                  </a:lnTo>
                  <a:cubicBezTo>
                    <a:pt x="18987" y="5994"/>
                    <a:pt x="18047" y="5258"/>
                    <a:pt x="16942" y="4750"/>
                  </a:cubicBezTo>
                  <a:cubicBezTo>
                    <a:pt x="15824" y="4254"/>
                    <a:pt x="14567" y="4000"/>
                    <a:pt x="13170" y="4000"/>
                  </a:cubicBezTo>
                  <a:cubicBezTo>
                    <a:pt x="11506" y="4000"/>
                    <a:pt x="10033" y="4343"/>
                    <a:pt x="8776" y="5042"/>
                  </a:cubicBezTo>
                  <a:cubicBezTo>
                    <a:pt x="7518" y="5740"/>
                    <a:pt x="6553" y="6706"/>
                    <a:pt x="5855" y="7963"/>
                  </a:cubicBezTo>
                  <a:cubicBezTo>
                    <a:pt x="5169" y="9220"/>
                    <a:pt x="4826" y="10668"/>
                    <a:pt x="4826" y="12332"/>
                  </a:cubicBezTo>
                  <a:cubicBezTo>
                    <a:pt x="4826" y="14884"/>
                    <a:pt x="5626" y="16878"/>
                    <a:pt x="7226" y="18339"/>
                  </a:cubicBezTo>
                  <a:cubicBezTo>
                    <a:pt x="8814" y="19787"/>
                    <a:pt x="10985" y="20523"/>
                    <a:pt x="13741" y="20523"/>
                  </a:cubicBezTo>
                  <a:cubicBezTo>
                    <a:pt x="14986" y="20523"/>
                    <a:pt x="16104" y="20371"/>
                    <a:pt x="17120" y="20091"/>
                  </a:cubicBezTo>
                  <a:cubicBezTo>
                    <a:pt x="18136" y="19787"/>
                    <a:pt x="18987" y="19406"/>
                    <a:pt x="19660" y="18910"/>
                  </a:cubicBezTo>
                  <a:lnTo>
                    <a:pt x="19660" y="14516"/>
                  </a:lnTo>
                  <a:lnTo>
                    <a:pt x="13741" y="14516"/>
                  </a:lnTo>
                  <a:lnTo>
                    <a:pt x="13741" y="10846"/>
                  </a:lnTo>
                  <a:lnTo>
                    <a:pt x="23978" y="10846"/>
                  </a:lnTo>
                  <a:lnTo>
                    <a:pt x="23978" y="20561"/>
                  </a:lnTo>
                  <a:cubicBezTo>
                    <a:pt x="22962" y="21768"/>
                    <a:pt x="21539" y="22720"/>
                    <a:pt x="19698" y="23406"/>
                  </a:cubicBezTo>
                  <a:cubicBezTo>
                    <a:pt x="17856" y="24105"/>
                    <a:pt x="15824" y="24447"/>
                    <a:pt x="13564" y="24447"/>
                  </a:cubicBezTo>
                  <a:cubicBezTo>
                    <a:pt x="10833" y="24447"/>
                    <a:pt x="8433" y="23939"/>
                    <a:pt x="6388" y="22898"/>
                  </a:cubicBezTo>
                  <a:cubicBezTo>
                    <a:pt x="4331" y="21857"/>
                    <a:pt x="2756" y="20409"/>
                    <a:pt x="1651" y="18580"/>
                  </a:cubicBezTo>
                  <a:cubicBezTo>
                    <a:pt x="546" y="16739"/>
                    <a:pt x="0" y="14643"/>
                    <a:pt x="0" y="12294"/>
                  </a:cubicBezTo>
                  <a:cubicBezTo>
                    <a:pt x="0" y="9919"/>
                    <a:pt x="559" y="7798"/>
                    <a:pt x="1664" y="5944"/>
                  </a:cubicBezTo>
                  <a:cubicBezTo>
                    <a:pt x="2781" y="4089"/>
                    <a:pt x="4331" y="2629"/>
                    <a:pt x="6325" y="1575"/>
                  </a:cubicBezTo>
                  <a:cubicBezTo>
                    <a:pt x="8331" y="533"/>
                    <a:pt x="10604" y="0"/>
                    <a:pt x="1317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277467" y="158406"/>
            <a:ext cx="4370732" cy="490433"/>
          </a:xfrm>
          <a:prstGeom prst="rect">
            <a:avLst/>
          </a:prstGeom>
        </p:spPr>
        <p:txBody>
          <a:bodyPr vert="horz" lIns="91440" tIns="45720" rIns="91440" bIns="45720" rtlCol="0" anchor="b">
            <a:normAutofit fontScale="77500" lnSpcReduction="20000"/>
          </a:bodyPr>
          <a:lstStyle/>
          <a:p>
            <a:pPr lvl="0">
              <a:lnSpc>
                <a:spcPct val="90000"/>
              </a:lnSpc>
              <a:spcBef>
                <a:spcPct val="0"/>
              </a:spcBef>
              <a:spcAft>
                <a:spcPts val="1000"/>
              </a:spcAft>
            </a:pPr>
            <a:r>
              <a:rPr lang="en-US" sz="26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ΔΡΑΣΤΗΡΙΟΤΗΤΕΣ</a:t>
            </a:r>
            <a:r>
              <a:rPr lang="en-US" sz="4400" b="1" dirty="0">
                <a:latin typeface="+mj-lt"/>
                <a:ea typeface="+mj-ea"/>
                <a:cs typeface="+mj-cs"/>
              </a:rPr>
              <a:t> </a:t>
            </a:r>
            <a:endParaRPr kumimoji="0" lang="en-US" sz="4400" b="0" i="0" u="none" strike="noStrike" cap="none" spc="0" normalizeH="0" baseline="0" noProof="0" dirty="0">
              <a:ln>
                <a:noFill/>
              </a:ln>
              <a:effectLst/>
              <a:uLnTx/>
              <a:uFillTx/>
              <a:latin typeface="+mj-lt"/>
              <a:ea typeface="+mj-ea"/>
              <a:cs typeface="+mj-cs"/>
            </a:endParaRPr>
          </a:p>
        </p:txBody>
      </p:sp>
      <p:pic>
        <p:nvPicPr>
          <p:cNvPr id="6" name="Εικόνα 5">
            <a:extLst>
              <a:ext uri="{FF2B5EF4-FFF2-40B4-BE49-F238E27FC236}">
                <a16:creationId xmlns:a16="http://schemas.microsoft.com/office/drawing/2014/main" id="{2A99B009-3E99-4A95-8EF9-72025C90D563}"/>
              </a:ext>
            </a:extLst>
          </p:cNvPr>
          <p:cNvPicPr>
            <a:picLocks noChangeAspect="1"/>
          </p:cNvPicPr>
          <p:nvPr/>
        </p:nvPicPr>
        <p:blipFill>
          <a:blip r:embed="rId3"/>
          <a:stretch>
            <a:fillRect/>
          </a:stretch>
        </p:blipFill>
        <p:spPr>
          <a:xfrm>
            <a:off x="739628" y="1296781"/>
            <a:ext cx="1942559" cy="722004"/>
          </a:xfrm>
          <a:prstGeom prst="rect">
            <a:avLst/>
          </a:prstGeom>
        </p:spPr>
      </p:pic>
      <p:pic>
        <p:nvPicPr>
          <p:cNvPr id="7" name="Εικόνα 6">
            <a:extLst>
              <a:ext uri="{FF2B5EF4-FFF2-40B4-BE49-F238E27FC236}">
                <a16:creationId xmlns:a16="http://schemas.microsoft.com/office/drawing/2014/main" id="{3DBB65DD-5F67-47C2-8A78-9076605FB7DD}"/>
              </a:ext>
            </a:extLst>
          </p:cNvPr>
          <p:cNvPicPr>
            <a:picLocks noChangeAspect="1"/>
          </p:cNvPicPr>
          <p:nvPr/>
        </p:nvPicPr>
        <p:blipFill>
          <a:blip r:embed="rId4"/>
          <a:stretch>
            <a:fillRect/>
          </a:stretch>
        </p:blipFill>
        <p:spPr>
          <a:xfrm>
            <a:off x="739628" y="2249280"/>
            <a:ext cx="1942559" cy="753754"/>
          </a:xfrm>
          <a:prstGeom prst="rect">
            <a:avLst/>
          </a:prstGeom>
        </p:spPr>
      </p:pic>
      <p:pic>
        <p:nvPicPr>
          <p:cNvPr id="5" name="Εικόνα 4">
            <a:extLst>
              <a:ext uri="{FF2B5EF4-FFF2-40B4-BE49-F238E27FC236}">
                <a16:creationId xmlns:a16="http://schemas.microsoft.com/office/drawing/2014/main" id="{ADFF5A07-4297-420E-B2F4-DD99968A4697}"/>
              </a:ext>
            </a:extLst>
          </p:cNvPr>
          <p:cNvPicPr>
            <a:picLocks noChangeAspect="1"/>
          </p:cNvPicPr>
          <p:nvPr/>
        </p:nvPicPr>
        <p:blipFill>
          <a:blip r:embed="rId5"/>
          <a:stretch>
            <a:fillRect/>
          </a:stretch>
        </p:blipFill>
        <p:spPr>
          <a:xfrm>
            <a:off x="739627" y="3274655"/>
            <a:ext cx="1942559" cy="679152"/>
          </a:xfrm>
          <a:prstGeom prst="rect">
            <a:avLst/>
          </a:prstGeom>
        </p:spPr>
      </p:pic>
      <p:sp>
        <p:nvSpPr>
          <p:cNvPr id="23" name="Ορθογώνιο 22">
            <a:extLst>
              <a:ext uri="{FF2B5EF4-FFF2-40B4-BE49-F238E27FC236}">
                <a16:creationId xmlns:a16="http://schemas.microsoft.com/office/drawing/2014/main" id="{CBC65576-510E-407E-98F2-962A5FDBF197}"/>
              </a:ext>
            </a:extLst>
          </p:cNvPr>
          <p:cNvSpPr/>
          <p:nvPr/>
        </p:nvSpPr>
        <p:spPr>
          <a:xfrm>
            <a:off x="4228924" y="1230546"/>
            <a:ext cx="4370733" cy="3090862"/>
          </a:xfrm>
          <a:prstGeom prst="rect">
            <a:avLst/>
          </a:prstGeom>
        </p:spPr>
        <p:txBody>
          <a:bodyPr vert="horz" lIns="91440" tIns="45720" rIns="91440" bIns="45720" rtlCol="0" anchor="t">
            <a:normAutofit fontScale="77500" lnSpcReduction="20000"/>
          </a:bodyPr>
          <a:lstStyle/>
          <a:p>
            <a:pPr lvl="0">
              <a:lnSpc>
                <a:spcPct val="90000"/>
              </a:lnSpc>
              <a:spcAft>
                <a:spcPts val="1000"/>
              </a:spcAft>
            </a:pP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Στη διάρκεια των 4</a:t>
            </a:r>
            <a:r>
              <a:rPr lang="el-GR"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8</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ετών λειτουργίας του ο Σύ</a:t>
            </a:r>
            <a:r>
              <a:rPr lang="el-GR" sz="14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λλογ</a:t>
            </a:r>
            <a:r>
              <a:rPr lang="en-US" sz="14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ος</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επιτελεί σοβαρό έργο, μεταξύ άλλων:  </a:t>
            </a:r>
          </a:p>
          <a:p>
            <a:pPr marL="57150" lvl="0" indent="-285750">
              <a:lnSpc>
                <a:spcPct val="90000"/>
              </a:lnSpc>
              <a:spcAft>
                <a:spcPts val="1000"/>
              </a:spcAft>
              <a:buFont typeface="Wingdings" panose="05000000000000000000" pitchFamily="2" charset="2"/>
              <a:buChar char="v"/>
            </a:pPr>
            <a:r>
              <a:rPr lang="el-GR"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Προβαίνει σε σύνταξη και υποβολή στις αρμόδιες υπηρεσίες υπομνημάτων και αναφορών για ενημέρωσή τους για τα προβλήματα που ανακύπτουν και προτείνει τρόπους επίλυσης αυτών.</a:t>
            </a:r>
          </a:p>
          <a:p>
            <a:pPr marL="57150" lvl="0" indent="-285750">
              <a:lnSpc>
                <a:spcPct val="90000"/>
              </a:lnSpc>
              <a:spcAft>
                <a:spcPts val="1000"/>
              </a:spcAft>
              <a:buFont typeface="Wingdings" panose="05000000000000000000" pitchFamily="2" charset="2"/>
              <a:buChar char="v"/>
            </a:pPr>
            <a:r>
              <a:rPr lang="el-GR"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Μελετά τις ισχύουσες διατάξεις και συντάσσει προτάσεις για βελτίωση αυτών τις οποίες υποβάλλει στις </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a:t>
            </a:r>
            <a:r>
              <a:rPr lang="en-US" sz="14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ρμόδιες</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αρχές και </a:t>
            </a:r>
            <a:r>
              <a:rPr lang="el-GR"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τις πολιτικές ηγεσίες των Υπουργείων για ευνοϊκότερες ρυθμίσεις στον τομέα του εφοδιασμού πλοίων.</a:t>
            </a:r>
          </a:p>
          <a:p>
            <a:pPr marL="57150" lvl="0" indent="-285750">
              <a:lnSpc>
                <a:spcPct val="90000"/>
              </a:lnSpc>
              <a:spcAft>
                <a:spcPts val="1000"/>
              </a:spcAft>
              <a:buFont typeface="Wingdings" panose="05000000000000000000" pitchFamily="2" charset="2"/>
              <a:buChar char="v"/>
            </a:pPr>
            <a:endPar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57150" lvl="0" indent="-285750">
              <a:lnSpc>
                <a:spcPct val="90000"/>
              </a:lnSpc>
              <a:spcAft>
                <a:spcPts val="1000"/>
              </a:spcAft>
              <a:buFont typeface="Wingdings" panose="05000000000000000000" pitchFamily="2" charset="2"/>
              <a:buChar char="v"/>
            </a:pP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Ο </a:t>
            </a:r>
            <a:r>
              <a:rPr lang="en-US" sz="14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Πρόεδρος</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κ. </a:t>
            </a:r>
            <a:r>
              <a:rPr lang="en-US" sz="14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Νικόλ</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αος Μαυρίκος παρευρίσκεται σε τακτική βάση σε πολλές εκδηλώσεις και συναντήσεις με φορείς από το χώρο της Κυβέρνησης, των διαφόρων Συνδέσμων και της Ανεξάρτητης Αρχής Δημοσίων Εσόδων (Α.Α.Δ.Ε.), ύστερα από προσκλήσεις των τελευταίων.</a:t>
            </a:r>
          </a:p>
          <a:p>
            <a:pPr marL="57150" lvl="0" indent="-285750">
              <a:lnSpc>
                <a:spcPct val="90000"/>
              </a:lnSpc>
              <a:spcAft>
                <a:spcPts val="1000"/>
              </a:spcAft>
              <a:buFont typeface="Wingdings" panose="05000000000000000000" pitchFamily="2" charset="2"/>
              <a:buChar char="v"/>
            </a:pP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l-GR"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αρ</a:t>
            </a:r>
            <a:r>
              <a:rPr lang="el-GR"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έχει</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l-GR"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ανελλιπώς</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υποστήριξη</a:t>
            </a:r>
            <a:r>
              <a:rPr lang="el-GR"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για επίλυση σε </a:t>
            </a:r>
            <a:r>
              <a:rPr lang="en-US" sz="14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κάθε</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πρόβλημα που</a:t>
            </a:r>
            <a:r>
              <a:rPr lang="el-GR"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ανακύπτει στον Σύλλογο και </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τα μέλη του.  </a:t>
            </a:r>
          </a:p>
          <a:p>
            <a:pPr lvl="0" indent="-228600">
              <a:lnSpc>
                <a:spcPct val="90000"/>
              </a:lnSpc>
              <a:spcAft>
                <a:spcPts val="1000"/>
              </a:spcAft>
              <a:buFont typeface="Arial" panose="020B0604020202020204" pitchFamily="34" charset="0"/>
              <a:buChar char="•"/>
            </a:pPr>
            <a:endParaRPr lang="en-US" sz="1100" dirty="0"/>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2" name="Graphic 9">
            <a:extLst>
              <a:ext uri="{FF2B5EF4-FFF2-40B4-BE49-F238E27FC236}">
                <a16:creationId xmlns:a16="http://schemas.microsoft.com/office/drawing/2014/main" id="{32DA46C4-B2DD-552D-C420-DD69FC1F6E2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60805" y="0"/>
            <a:ext cx="1283195" cy="426646"/>
          </a:xfrm>
          <a:prstGeom prst="rect">
            <a:avLst/>
          </a:prstGeom>
        </p:spPr>
      </p:pic>
      <p:pic>
        <p:nvPicPr>
          <p:cNvPr id="8" name="Picture 22">
            <a:extLst>
              <a:ext uri="{FF2B5EF4-FFF2-40B4-BE49-F238E27FC236}">
                <a16:creationId xmlns:a16="http://schemas.microsoft.com/office/drawing/2014/main" id="{F5FD73B4-3A8F-652D-1829-CF22C9D41A03}"/>
              </a:ext>
            </a:extLst>
          </p:cNvPr>
          <p:cNvPicPr>
            <a:picLocks noChangeAspect="1"/>
          </p:cNvPicPr>
          <p:nvPr/>
        </p:nvPicPr>
        <p:blipFill>
          <a:blip r:embed="rId8"/>
          <a:stretch>
            <a:fillRect/>
          </a:stretch>
        </p:blipFill>
        <p:spPr>
          <a:xfrm>
            <a:off x="0" y="4585166"/>
            <a:ext cx="9144000" cy="560375"/>
          </a:xfrm>
          <a:prstGeom prst="rect">
            <a:avLst/>
          </a:prstGeom>
        </p:spPr>
      </p:pic>
    </p:spTree>
    <p:extLst>
      <p:ext uri="{BB962C8B-B14F-4D97-AF65-F5344CB8AC3E}">
        <p14:creationId xmlns:p14="http://schemas.microsoft.com/office/powerpoint/2010/main" val="1453701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0" y="63500"/>
            <a:ext cx="4240851" cy="644228"/>
          </a:xfrm>
          <a:prstGeom prst="rect">
            <a:avLst/>
          </a:prstGeom>
        </p:spPr>
        <p:txBody>
          <a:bodyPr vert="horz" lIns="91440" tIns="45720" rIns="91440" bIns="45720" rtlCol="0" anchor="t">
            <a:normAutofit/>
          </a:bodyPr>
          <a:lstStyle/>
          <a:p>
            <a:pPr marL="0" marR="0" lvl="0" indent="0" algn="ctr" fontAlgn="base">
              <a:lnSpc>
                <a:spcPct val="90000"/>
              </a:lnSpc>
              <a:spcBef>
                <a:spcPct val="0"/>
              </a:spcBef>
              <a:spcAft>
                <a:spcPts val="1000"/>
              </a:spcAft>
              <a:buClrTx/>
              <a:buSzTx/>
              <a:tabLst/>
              <a:defRPr/>
            </a:pPr>
            <a:r>
              <a:rPr kumimoji="0" lang="en-US" sz="20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ΔΥΝΑΜΙΚΟ ΠΑΡΟΝ ΣΕ ΟΜΑΔΕΣ </a:t>
            </a:r>
            <a:r>
              <a:rPr kumimoji="0" lang="el-GR" sz="20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ΕΡΓΑΣΙΕΣ ΤΩΝ </a:t>
            </a:r>
            <a:r>
              <a:rPr kumimoji="0" lang="en-US" sz="20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ΥΠΟΥΡΓΕΙΩΝ</a:t>
            </a:r>
            <a:endParaRPr kumimoji="0" lang="en-US" sz="20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Εικόνα 1">
            <a:extLst>
              <a:ext uri="{FF2B5EF4-FFF2-40B4-BE49-F238E27FC236}">
                <a16:creationId xmlns:a16="http://schemas.microsoft.com/office/drawing/2014/main" id="{5285AA0A-FF79-4CAE-9FD4-C72CFF26EDEC}"/>
              </a:ext>
            </a:extLst>
          </p:cNvPr>
          <p:cNvPicPr>
            <a:picLocks noChangeAspect="1"/>
          </p:cNvPicPr>
          <p:nvPr/>
        </p:nvPicPr>
        <p:blipFill rotWithShape="1">
          <a:blip r:embed="rId3"/>
          <a:srcRect l="6394" r="7692" b="-1"/>
          <a:stretch/>
        </p:blipFill>
        <p:spPr>
          <a:xfrm>
            <a:off x="647701" y="1201003"/>
            <a:ext cx="3472536" cy="2767748"/>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23" name="Ορθογώνιο 22">
            <a:extLst>
              <a:ext uri="{FF2B5EF4-FFF2-40B4-BE49-F238E27FC236}">
                <a16:creationId xmlns:a16="http://schemas.microsoft.com/office/drawing/2014/main" id="{CBC65576-510E-407E-98F2-962A5FDBF197}"/>
              </a:ext>
            </a:extLst>
          </p:cNvPr>
          <p:cNvSpPr/>
          <p:nvPr/>
        </p:nvSpPr>
        <p:spPr>
          <a:xfrm>
            <a:off x="4572000" y="1023205"/>
            <a:ext cx="4214191" cy="3022100"/>
          </a:xfrm>
          <a:prstGeom prst="rect">
            <a:avLst/>
          </a:prstGeom>
        </p:spPr>
        <p:txBody>
          <a:bodyPr vert="horz" lIns="91440" tIns="45720" rIns="91440" bIns="45720" rtlCol="0" anchor="t">
            <a:normAutofit fontScale="77500" lnSpcReduction="20000"/>
          </a:bodyPr>
          <a:lstStyle/>
          <a:p>
            <a:pPr marL="228600" lvl="1" fontAlgn="base">
              <a:lnSpc>
                <a:spcPct val="90000"/>
              </a:lnSpc>
              <a:spcBef>
                <a:spcPct val="0"/>
              </a:spcBef>
              <a:spcAft>
                <a:spcPts val="800"/>
              </a:spcAft>
              <a:defRPr/>
            </a:pPr>
            <a:r>
              <a:rPr lang="en-US" sz="1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Αξίζει να τονιστεί ότι ο ΠΣΕΠΕ συμμετέχει </a:t>
            </a:r>
            <a:r>
              <a:rPr lang="en-US" sz="12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δυν</a:t>
            </a:r>
            <a:r>
              <a:rPr lang="en-US" sz="1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αμικά στ</a:t>
            </a:r>
            <a:r>
              <a:rPr lang="el-GR" sz="12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ις</a:t>
            </a:r>
            <a:r>
              <a:rPr lang="en-US" sz="1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ομάδ</a:t>
            </a:r>
            <a:r>
              <a:rPr lang="el-GR" sz="12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ες</a:t>
            </a:r>
            <a:r>
              <a:rPr lang="en-US" sz="1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p>
          <a:p>
            <a:pPr marR="0" lvl="1" indent="-228600" fontAlgn="base">
              <a:lnSpc>
                <a:spcPct val="90000"/>
              </a:lnSpc>
              <a:spcBef>
                <a:spcPct val="0"/>
              </a:spcBef>
              <a:spcAft>
                <a:spcPts val="800"/>
              </a:spcAft>
              <a:buClrTx/>
              <a:buSzTx/>
              <a:buFont typeface="Arial" panose="020B0604020202020204" pitchFamily="34" charset="0"/>
              <a:buChar char="•"/>
              <a:tabLst/>
              <a:defRPr/>
            </a:pPr>
            <a:endParaRPr lang="en-US" sz="1200" dirty="0"/>
          </a:p>
          <a:p>
            <a:pPr marR="0" lvl="1" indent="-228600" fontAlgn="base">
              <a:lnSpc>
                <a:spcPct val="90000"/>
              </a:lnSpc>
              <a:spcBef>
                <a:spcPct val="0"/>
              </a:spcBef>
              <a:spcAft>
                <a:spcPts val="800"/>
              </a:spcAft>
              <a:buClrTx/>
              <a:buSzTx/>
              <a:buFont typeface="Arial" panose="020B0604020202020204" pitchFamily="34" charset="0"/>
              <a:buChar char="•"/>
              <a:tabLst/>
              <a:defRPr/>
            </a:pPr>
            <a:endParaRPr kumimoji="0" lang="en-US" sz="1200" b="1" i="0" u="none" strike="noStrike" cap="none" spc="0" normalizeH="0" baseline="0" noProof="0" dirty="0">
              <a:ln>
                <a:noFill/>
              </a:ln>
              <a:effectLst/>
              <a:uLnTx/>
              <a:uFillTx/>
            </a:endParaRPr>
          </a:p>
          <a:p>
            <a:pPr marR="0" lvl="1" indent="-228600" algn="just" fontAlgn="base">
              <a:lnSpc>
                <a:spcPct val="160000"/>
              </a:lnSpc>
              <a:spcBef>
                <a:spcPct val="0"/>
              </a:spcBef>
              <a:spcAft>
                <a:spcPts val="800"/>
              </a:spcAft>
              <a:buClrTx/>
              <a:buSzTx/>
              <a:buFont typeface="Wingdings" panose="05000000000000000000" pitchFamily="2" charset="2"/>
              <a:buChar char="v"/>
              <a:tabLst/>
              <a:defRPr/>
            </a:pPr>
            <a:r>
              <a:rPr kumimoji="0" lang="en-US" sz="12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Εθνικής Συντονιστικής Επ</a:t>
            </a:r>
            <a:r>
              <a:rPr kumimoji="0" lang="en-US" sz="12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ιτρο</a:t>
            </a:r>
            <a:r>
              <a:rPr kumimoji="0" lang="en-US" sz="12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πής Κρουαζιέρας,  εκθέτοντας, τόσο με υπόμνημα μας όσο και κατά τη διάρκεια των συνεδριάσεων, όλα τα προβλήματα που σχετίζονται με τον εφοδιασμό των κρουαζιεροπλοίων και τα οποία δημιουργούνται από ισχύουσες νομοθετικές ή κανονιστικές διατάξεις ή από εγκύκλιες διαταγές. </a:t>
            </a:r>
          </a:p>
          <a:p>
            <a:pPr marL="457200" marR="0" lvl="1" indent="-228600" fontAlgn="base">
              <a:lnSpc>
                <a:spcPct val="90000"/>
              </a:lnSpc>
              <a:spcBef>
                <a:spcPct val="0"/>
              </a:spcBef>
              <a:spcAft>
                <a:spcPts val="800"/>
              </a:spcAft>
              <a:buClrTx/>
              <a:buSzTx/>
              <a:buFont typeface="Arial" panose="020B0604020202020204" pitchFamily="34" charset="0"/>
              <a:buChar char="•"/>
              <a:tabLst/>
              <a:defRPr/>
            </a:pPr>
            <a:endParaRPr kumimoji="0" lang="en-US" sz="1200" b="1" i="0" u="none" strike="noStrike" cap="none" spc="0" normalizeH="0" baseline="0" noProof="0" dirty="0">
              <a:ln>
                <a:noFill/>
              </a:ln>
              <a:effectLst/>
              <a:uLnTx/>
              <a:uFillTx/>
            </a:endParaRPr>
          </a:p>
          <a:p>
            <a:pPr marL="457200" marR="0" lvl="1" indent="-228600" fontAlgn="base">
              <a:lnSpc>
                <a:spcPct val="90000"/>
              </a:lnSpc>
              <a:spcBef>
                <a:spcPct val="0"/>
              </a:spcBef>
              <a:spcAft>
                <a:spcPts val="800"/>
              </a:spcAft>
              <a:buClrTx/>
              <a:buSzTx/>
              <a:buFont typeface="Arial" panose="020B0604020202020204" pitchFamily="34" charset="0"/>
              <a:buChar char="•"/>
              <a:tabLst/>
              <a:defRPr/>
            </a:pPr>
            <a:endParaRPr kumimoji="0" lang="en-US" sz="1200" b="1" i="0" u="none" strike="noStrike" cap="none" spc="0" normalizeH="0" baseline="0" noProof="0" dirty="0">
              <a:ln>
                <a:noFill/>
              </a:ln>
              <a:effectLst/>
              <a:uLnTx/>
              <a:uFillTx/>
            </a:endParaRPr>
          </a:p>
          <a:p>
            <a:pPr marR="0" lvl="0" fontAlgn="base">
              <a:lnSpc>
                <a:spcPct val="90000"/>
              </a:lnSpc>
              <a:spcBef>
                <a:spcPct val="0"/>
              </a:spcBef>
              <a:spcAft>
                <a:spcPts val="800"/>
              </a:spcAft>
              <a:buClrTx/>
              <a:buSzTx/>
              <a:tabLst/>
              <a:defRPr/>
            </a:pPr>
            <a:r>
              <a:rPr kumimoji="0" lang="en-US" sz="1200" b="0" i="0" u="none" strike="noStrike" cap="none" spc="0" normalizeH="0" baseline="0" noProof="0" dirty="0">
                <a:ln>
                  <a:noFill/>
                </a:ln>
                <a:effectLst/>
                <a:uLnTx/>
                <a:uFillTx/>
              </a:rPr>
              <a:t> </a:t>
            </a:r>
          </a:p>
          <a:p>
            <a:pPr marL="0" marR="0" lvl="0" indent="-228600" fontAlgn="base">
              <a:lnSpc>
                <a:spcPct val="90000"/>
              </a:lnSpc>
              <a:spcBef>
                <a:spcPct val="0"/>
              </a:spcBef>
              <a:spcAft>
                <a:spcPts val="1000"/>
              </a:spcAft>
              <a:buClrTx/>
              <a:buSzTx/>
              <a:buFont typeface="Arial" panose="020B0604020202020204" pitchFamily="34" charset="0"/>
              <a:buChar char="•"/>
              <a:tabLst/>
              <a:defRPr/>
            </a:pPr>
            <a:endParaRPr kumimoji="0" lang="en-US" sz="1200" b="0" i="0" u="none" strike="noStrike" cap="none" spc="0" normalizeH="0" baseline="0" noProof="0" dirty="0">
              <a:ln>
                <a:noFill/>
              </a:ln>
              <a:effectLst/>
              <a:uLnTx/>
              <a:uFillTx/>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5" name="Graphic 9">
            <a:extLst>
              <a:ext uri="{FF2B5EF4-FFF2-40B4-BE49-F238E27FC236}">
                <a16:creationId xmlns:a16="http://schemas.microsoft.com/office/drawing/2014/main" id="{772D48A4-42E9-A79E-ADA1-B6108B7F48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0"/>
            <a:ext cx="1283195" cy="426646"/>
          </a:xfrm>
          <a:prstGeom prst="rect">
            <a:avLst/>
          </a:prstGeom>
        </p:spPr>
      </p:pic>
      <p:pic>
        <p:nvPicPr>
          <p:cNvPr id="6" name="Picture 22">
            <a:extLst>
              <a:ext uri="{FF2B5EF4-FFF2-40B4-BE49-F238E27FC236}">
                <a16:creationId xmlns:a16="http://schemas.microsoft.com/office/drawing/2014/main" id="{DCE846F2-1BB6-042C-5548-A3D69B321C0F}"/>
              </a:ext>
            </a:extLst>
          </p:cNvPr>
          <p:cNvPicPr>
            <a:picLocks noChangeAspect="1"/>
          </p:cNvPicPr>
          <p:nvPr/>
        </p:nvPicPr>
        <p:blipFill>
          <a:blip r:embed="rId6"/>
          <a:stretch>
            <a:fillRect/>
          </a:stretch>
        </p:blipFill>
        <p:spPr>
          <a:xfrm>
            <a:off x="0" y="4585166"/>
            <a:ext cx="9144000" cy="560375"/>
          </a:xfrm>
          <a:prstGeom prst="rect">
            <a:avLst/>
          </a:prstGeom>
        </p:spPr>
      </p:pic>
    </p:spTree>
    <p:extLst>
      <p:ext uri="{BB962C8B-B14F-4D97-AF65-F5344CB8AC3E}">
        <p14:creationId xmlns:p14="http://schemas.microsoft.com/office/powerpoint/2010/main" val="2996498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57150" y="50800"/>
            <a:ext cx="4387850" cy="773512"/>
          </a:xfrm>
          <a:prstGeom prst="rect">
            <a:avLst/>
          </a:prstGeom>
        </p:spPr>
        <p:txBody>
          <a:bodyPr vert="horz" lIns="91440" tIns="45720" rIns="91440" bIns="45720" rtlCol="0" anchor="b">
            <a:normAutofit/>
          </a:bodyPr>
          <a:lstStyle/>
          <a:p>
            <a:pPr marL="0" marR="0" lvl="0" indent="0" algn="ctr" fontAlgn="base">
              <a:lnSpc>
                <a:spcPct val="90000"/>
              </a:lnSpc>
              <a:spcBef>
                <a:spcPct val="0"/>
              </a:spcBef>
              <a:spcAft>
                <a:spcPts val="1000"/>
              </a:spcAft>
              <a:buClrTx/>
              <a:buSzTx/>
              <a:tabLst/>
              <a:defRPr/>
            </a:pPr>
            <a:r>
              <a:rPr kumimoji="0" lang="en-US"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ΔΥΝΑΜΙΚΟ ΠΑΡΟΝ ΣΕ ΟΜΑΔΕΣ</a:t>
            </a:r>
            <a:r>
              <a:rPr kumimoji="0" lang="el-GR"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ΕΡΓΑΣΙΑΣ ΤΩΝ</a:t>
            </a:r>
            <a:r>
              <a:rPr kumimoji="0" lang="en-US"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ΥΠΟΥΡΓΕΙΩΝ</a:t>
            </a:r>
            <a:endParaRPr kumimoji="0" lang="en-US"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Εικόνα 4">
            <a:extLst>
              <a:ext uri="{FF2B5EF4-FFF2-40B4-BE49-F238E27FC236}">
                <a16:creationId xmlns:a16="http://schemas.microsoft.com/office/drawing/2014/main" id="{CE711612-AF29-41C4-B92C-83FD1C09ED69}"/>
              </a:ext>
            </a:extLst>
          </p:cNvPr>
          <p:cNvPicPr>
            <a:picLocks noChangeAspect="1"/>
          </p:cNvPicPr>
          <p:nvPr/>
        </p:nvPicPr>
        <p:blipFill rotWithShape="1">
          <a:blip r:embed="rId3"/>
          <a:srcRect l="16981" r="3" b="3"/>
          <a:stretch/>
        </p:blipFill>
        <p:spPr>
          <a:xfrm>
            <a:off x="581036" y="1333504"/>
            <a:ext cx="2762230" cy="1308100"/>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2" name="Εικόνα 1">
            <a:extLst>
              <a:ext uri="{FF2B5EF4-FFF2-40B4-BE49-F238E27FC236}">
                <a16:creationId xmlns:a16="http://schemas.microsoft.com/office/drawing/2014/main" id="{DE00C848-FA59-4C7F-94B9-3B2F9F0F4BFF}"/>
              </a:ext>
            </a:extLst>
          </p:cNvPr>
          <p:cNvPicPr>
            <a:picLocks noChangeAspect="1"/>
          </p:cNvPicPr>
          <p:nvPr/>
        </p:nvPicPr>
        <p:blipFill rotWithShape="1">
          <a:blip r:embed="rId4"/>
          <a:srcRect t="21526" r="-5" b="6462"/>
          <a:stretch/>
        </p:blipFill>
        <p:spPr>
          <a:xfrm>
            <a:off x="501651" y="3037087"/>
            <a:ext cx="2762229" cy="1038887"/>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23" name="Ορθογώνιο 22">
            <a:extLst>
              <a:ext uri="{FF2B5EF4-FFF2-40B4-BE49-F238E27FC236}">
                <a16:creationId xmlns:a16="http://schemas.microsoft.com/office/drawing/2014/main" id="{CBC65576-510E-407E-98F2-962A5FDBF197}"/>
              </a:ext>
            </a:extLst>
          </p:cNvPr>
          <p:cNvSpPr/>
          <p:nvPr/>
        </p:nvSpPr>
        <p:spPr>
          <a:xfrm>
            <a:off x="4571553" y="1236334"/>
            <a:ext cx="4155003" cy="3012644"/>
          </a:xfrm>
          <a:prstGeom prst="rect">
            <a:avLst/>
          </a:prstGeom>
        </p:spPr>
        <p:txBody>
          <a:bodyPr vert="horz" lIns="91440" tIns="45720" rIns="91440" bIns="45720" rtlCol="0">
            <a:normAutofit fontScale="55000" lnSpcReduction="20000"/>
          </a:bodyPr>
          <a:lstStyle/>
          <a:p>
            <a:pPr marL="457200" marR="0" lvl="1" indent="-228600" fontAlgn="base">
              <a:lnSpc>
                <a:spcPct val="170000"/>
              </a:lnSpc>
              <a:spcBef>
                <a:spcPct val="0"/>
              </a:spcBef>
              <a:spcAft>
                <a:spcPts val="800"/>
              </a:spcAft>
              <a:buClrTx/>
              <a:buSzTx/>
              <a:buFont typeface="Arial" panose="020B0604020202020204" pitchFamily="34" charset="0"/>
              <a:buChar char="•"/>
              <a:tabLst/>
              <a:defRPr/>
            </a:pPr>
            <a:endParaRPr kumimoji="0" lang="en-US" sz="900" b="0" i="0" u="none" strike="noStrike" cap="none" spc="0" normalizeH="0" baseline="0" noProof="0" dirty="0">
              <a:ln>
                <a:noFill/>
              </a:ln>
              <a:effectLst/>
              <a:uLnTx/>
              <a:uFillTx/>
            </a:endParaRPr>
          </a:p>
          <a:p>
            <a:pPr marR="0" lvl="1" indent="-228600" algn="just" fontAlgn="base">
              <a:lnSpc>
                <a:spcPct val="170000"/>
              </a:lnSpc>
              <a:spcBef>
                <a:spcPct val="0"/>
              </a:spcBef>
              <a:spcAft>
                <a:spcPts val="800"/>
              </a:spcAft>
              <a:buClrTx/>
              <a:buSzTx/>
              <a:buFont typeface="Wingdings" panose="05000000000000000000" pitchFamily="2" charset="2"/>
              <a:buChar char="v"/>
              <a:tabLst/>
              <a:defRPr/>
            </a:pP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Ο ΠΣΕΠΕ υποβ</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άλλει</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α</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νά</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έτος</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π</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ροτάσεις</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ανα</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φορικά</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με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Στόχους</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και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Έργ</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α Επιχειρησιακού Σχεδίου της Α.Α.Δ.Ε. π</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ρος</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τη</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Δ</a:t>
            </a:r>
            <a:r>
              <a:rPr lang="el-GR" sz="17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/ΝΣΗ</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ΣΤΡΑΤΗΓΙΚΟΥ ΣΧΕΔΙΑΣΜΟΥ ΤΜΗΜΑ Α’ – ΣΤΡΑΤΗΓΙΚΟΥ ΣΧΕΔΙΑΣΜΟΥ &amp; ΠΑΡΑΚΟΛΟΥΘΗΣΗΣ ΑΠΟΔΟΣΗΣ.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Οι</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π</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ροτάσεις</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έχουν</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ως</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στόχο</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την</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ενίσχυση</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της</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φορολογικής</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συμμόρφωσης</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την</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καταπ</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ολέμηση</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της</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700" b="1"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φοροδι</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αφυγής και του λαθρεμπορίου, τη διευκόλυνση του επιχειρ</a:t>
            </a:r>
            <a:r>
              <a:rPr lang="el-GR" sz="17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εί</a:t>
            </a:r>
            <a:r>
              <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ν και του εμπορίου, την εξωστρεφή, αποτελεσματική και αποδοτική διοίκηση, με σεβασμό προς τον πολίτη και  την προστασία του κοινωνικού συνόλου</a:t>
            </a:r>
            <a:r>
              <a:rPr lang="en-US" sz="17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t>
            </a:r>
            <a:endParaRPr kumimoji="0" lang="en-US" sz="17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1" indent="-228600" fontAlgn="base">
              <a:lnSpc>
                <a:spcPct val="90000"/>
              </a:lnSpc>
              <a:spcBef>
                <a:spcPct val="0"/>
              </a:spcBef>
              <a:spcAft>
                <a:spcPts val="800"/>
              </a:spcAft>
              <a:buClrTx/>
              <a:buSzTx/>
              <a:buFont typeface="Arial" panose="020B0604020202020204" pitchFamily="34" charset="0"/>
              <a:buChar char="•"/>
              <a:tabLst/>
              <a:defRPr/>
            </a:pPr>
            <a:endParaRPr kumimoji="0" lang="en-US" sz="900" b="1" i="0" u="none" strike="noStrike" cap="none" spc="0" normalizeH="0" baseline="0" noProof="0" dirty="0">
              <a:ln>
                <a:noFill/>
              </a:ln>
              <a:effectLst/>
              <a:uLnTx/>
              <a:uFillTx/>
            </a:endParaRPr>
          </a:p>
          <a:p>
            <a:pPr marR="0" lvl="0" fontAlgn="base">
              <a:lnSpc>
                <a:spcPct val="90000"/>
              </a:lnSpc>
              <a:spcBef>
                <a:spcPct val="0"/>
              </a:spcBef>
              <a:spcAft>
                <a:spcPts val="800"/>
              </a:spcAft>
              <a:buClrTx/>
              <a:buSzTx/>
              <a:tabLst/>
              <a:defRPr/>
            </a:pPr>
            <a:r>
              <a:rPr kumimoji="0" lang="en-US" sz="900" b="0" i="0" u="none" strike="noStrike" cap="none" spc="0" normalizeH="0" baseline="0" noProof="0" dirty="0">
                <a:ln>
                  <a:noFill/>
                </a:ln>
                <a:effectLst/>
                <a:uLnTx/>
                <a:uFillTx/>
              </a:rPr>
              <a:t> </a:t>
            </a:r>
          </a:p>
          <a:p>
            <a:pPr marL="0" marR="0" lvl="0" indent="-228600" fontAlgn="base">
              <a:lnSpc>
                <a:spcPct val="90000"/>
              </a:lnSpc>
              <a:spcBef>
                <a:spcPct val="0"/>
              </a:spcBef>
              <a:spcAft>
                <a:spcPts val="1000"/>
              </a:spcAft>
              <a:buClrTx/>
              <a:buSzTx/>
              <a:buFont typeface="Arial" panose="020B0604020202020204" pitchFamily="34" charset="0"/>
              <a:buChar char="•"/>
              <a:tabLst/>
              <a:defRPr/>
            </a:pPr>
            <a:endParaRPr kumimoji="0" lang="en-US" sz="900" b="0" i="0" u="none" strike="noStrike" cap="none" spc="0" normalizeH="0" baseline="0" noProof="0" dirty="0">
              <a:ln>
                <a:noFill/>
              </a:ln>
              <a:effectLst/>
              <a:uLnTx/>
              <a:uFillTx/>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6" name="Graphic 9">
            <a:extLst>
              <a:ext uri="{FF2B5EF4-FFF2-40B4-BE49-F238E27FC236}">
                <a16:creationId xmlns:a16="http://schemas.microsoft.com/office/drawing/2014/main" id="{BE956285-3512-A00D-9938-9B4985251F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60805" y="10910"/>
            <a:ext cx="1283195" cy="426646"/>
          </a:xfrm>
          <a:prstGeom prst="rect">
            <a:avLst/>
          </a:prstGeom>
        </p:spPr>
      </p:pic>
      <p:pic>
        <p:nvPicPr>
          <p:cNvPr id="7" name="Picture 22">
            <a:extLst>
              <a:ext uri="{FF2B5EF4-FFF2-40B4-BE49-F238E27FC236}">
                <a16:creationId xmlns:a16="http://schemas.microsoft.com/office/drawing/2014/main" id="{C9B6A8AD-34E1-40BC-5375-24BF290356D4}"/>
              </a:ext>
            </a:extLst>
          </p:cNvPr>
          <p:cNvPicPr>
            <a:picLocks noChangeAspect="1"/>
          </p:cNvPicPr>
          <p:nvPr/>
        </p:nvPicPr>
        <p:blipFill>
          <a:blip r:embed="rId7"/>
          <a:stretch>
            <a:fillRect/>
          </a:stretch>
        </p:blipFill>
        <p:spPr>
          <a:xfrm>
            <a:off x="0" y="4585166"/>
            <a:ext cx="9144000" cy="560375"/>
          </a:xfrm>
          <a:prstGeom prst="rect">
            <a:avLst/>
          </a:prstGeom>
        </p:spPr>
      </p:pic>
    </p:spTree>
    <p:extLst>
      <p:ext uri="{BB962C8B-B14F-4D97-AF65-F5344CB8AC3E}">
        <p14:creationId xmlns:p14="http://schemas.microsoft.com/office/powerpoint/2010/main" val="2344914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351876" y="19050"/>
            <a:ext cx="4923430" cy="997888"/>
          </a:xfrm>
          <a:prstGeom prst="rect">
            <a:avLst/>
          </a:prstGeom>
        </p:spPr>
        <p:txBody>
          <a:bodyPr vert="horz" lIns="91440" tIns="45720" rIns="91440" bIns="45720" rtlCol="0" anchor="ctr">
            <a:normAutofit/>
          </a:bodyPr>
          <a:lstStyle/>
          <a:p>
            <a:pPr lvl="0" algn="ctr">
              <a:lnSpc>
                <a:spcPct val="90000"/>
              </a:lnSpc>
              <a:spcBef>
                <a:spcPct val="0"/>
              </a:spcBef>
              <a:spcAft>
                <a:spcPts val="1000"/>
              </a:spcAft>
            </a:pPr>
            <a:r>
              <a:rPr lang="en-US"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ΔΥΝΑΜΙΚΟ ΠΑΡΟΝ ΣΕ ΟΜΑΔΕΣ </a:t>
            </a:r>
            <a:r>
              <a:rPr lang="el-GR"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ΕΡΓΑΣΙΑΣ ΤΩΝ </a:t>
            </a:r>
            <a:r>
              <a:rPr lang="en-US"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ΥΠΟΥΡΓΕΙΩΝ</a:t>
            </a:r>
            <a:endParaRPr kumimoji="0" lang="en-US"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Εικόνα 6">
            <a:extLst>
              <a:ext uri="{FF2B5EF4-FFF2-40B4-BE49-F238E27FC236}">
                <a16:creationId xmlns:a16="http://schemas.microsoft.com/office/drawing/2014/main" id="{6E12F0AF-9C3A-45AD-93C5-E422B7D07ABA}"/>
              </a:ext>
            </a:extLst>
          </p:cNvPr>
          <p:cNvPicPr>
            <a:picLocks noChangeAspect="1"/>
          </p:cNvPicPr>
          <p:nvPr/>
        </p:nvPicPr>
        <p:blipFill rotWithShape="1">
          <a:blip r:embed="rId3"/>
          <a:srcRect l="14001" r="14434" b="2"/>
          <a:stretch/>
        </p:blipFill>
        <p:spPr>
          <a:xfrm>
            <a:off x="599983" y="1526088"/>
            <a:ext cx="3114767" cy="1593166"/>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sp>
        <p:nvSpPr>
          <p:cNvPr id="23" name="Ορθογώνιο 22">
            <a:extLst>
              <a:ext uri="{FF2B5EF4-FFF2-40B4-BE49-F238E27FC236}">
                <a16:creationId xmlns:a16="http://schemas.microsoft.com/office/drawing/2014/main" id="{CBC65576-510E-407E-98F2-962A5FDBF197}"/>
              </a:ext>
            </a:extLst>
          </p:cNvPr>
          <p:cNvSpPr/>
          <p:nvPr/>
        </p:nvSpPr>
        <p:spPr>
          <a:xfrm>
            <a:off x="4419599" y="1645333"/>
            <a:ext cx="4356653" cy="1809679"/>
          </a:xfrm>
          <a:prstGeom prst="rect">
            <a:avLst/>
          </a:prstGeom>
        </p:spPr>
        <p:txBody>
          <a:bodyPr vert="horz" lIns="91440" tIns="45720" rIns="91440" bIns="45720" rtlCol="0">
            <a:normAutofit fontScale="25000" lnSpcReduction="20000"/>
          </a:bodyPr>
          <a:lstStyle/>
          <a:p>
            <a:pPr marL="228600" lvl="1">
              <a:lnSpc>
                <a:spcPct val="90000"/>
              </a:lnSpc>
              <a:spcAft>
                <a:spcPts val="800"/>
              </a:spcAft>
            </a:pPr>
            <a:endParaRPr lang="en-US" sz="11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628650" lvl="1" indent="-171450" algn="just">
              <a:lnSpc>
                <a:spcPct val="170000"/>
              </a:lnSpc>
              <a:spcAft>
                <a:spcPts val="800"/>
              </a:spcAft>
              <a:buFont typeface="Wingdings" panose="05000000000000000000" pitchFamily="2" charset="2"/>
              <a:buChar char="v"/>
            </a:pPr>
            <a:r>
              <a:rPr lang="en-US" sz="4000" b="1" dirty="0">
                <a:solidFill>
                  <a:srgbClr val="365F91"/>
                </a:solidFill>
                <a:latin typeface="Tahoma" panose="020B0604030504040204" pitchFamily="34" charset="0"/>
                <a:ea typeface="Tahoma" panose="020B0604030504040204" pitchFamily="34" charset="0"/>
                <a:cs typeface="Tahoma" panose="020B0604030504040204" pitchFamily="34" charset="0"/>
              </a:rPr>
              <a:t>Επ</a:t>
            </a:r>
            <a:r>
              <a:rPr lang="en-US" sz="4000" b="1" dirty="0" err="1">
                <a:solidFill>
                  <a:srgbClr val="365F91"/>
                </a:solidFill>
                <a:latin typeface="Tahoma" panose="020B0604030504040204" pitchFamily="34" charset="0"/>
                <a:ea typeface="Tahoma" panose="020B0604030504040204" pitchFamily="34" charset="0"/>
                <a:cs typeface="Tahoma" panose="020B0604030504040204" pitchFamily="34" charset="0"/>
              </a:rPr>
              <a:t>ιχειρησι</a:t>
            </a:r>
            <a:r>
              <a:rPr lang="en-US" sz="4000" b="1" dirty="0">
                <a:solidFill>
                  <a:srgbClr val="365F91"/>
                </a:solidFill>
                <a:latin typeface="Tahoma" panose="020B0604030504040204" pitchFamily="34" charset="0"/>
                <a:ea typeface="Tahoma" panose="020B0604030504040204" pitchFamily="34" charset="0"/>
                <a:cs typeface="Tahoma" panose="020B0604030504040204" pitchFamily="34" charset="0"/>
              </a:rPr>
              <a:t>ακής Επιτροπής Διευκόλυνσης Εμπορίου,</a:t>
            </a:r>
            <a:r>
              <a:rPr lang="el-GR" sz="4000" b="1"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n-US" sz="4000" b="1" dirty="0">
                <a:solidFill>
                  <a:srgbClr val="365F91"/>
                </a:solidFill>
                <a:latin typeface="Tahoma" panose="020B0604030504040204" pitchFamily="34" charset="0"/>
                <a:ea typeface="Tahoma" panose="020B0604030504040204" pitchFamily="34" charset="0"/>
                <a:cs typeface="Tahoma" panose="020B0604030504040204" pitchFamily="34" charset="0"/>
              </a:rPr>
              <a:t>απ</a:t>
            </a:r>
            <a:r>
              <a:rPr lang="en-US" sz="4000" b="1" dirty="0" err="1">
                <a:solidFill>
                  <a:srgbClr val="365F91"/>
                </a:solidFill>
                <a:latin typeface="Tahoma" panose="020B0604030504040204" pitchFamily="34" charset="0"/>
                <a:ea typeface="Tahoma" panose="020B0604030504040204" pitchFamily="34" charset="0"/>
                <a:cs typeface="Tahoma" panose="020B0604030504040204" pitchFamily="34" charset="0"/>
              </a:rPr>
              <a:t>οστέλλοντ</a:t>
            </a:r>
            <a:r>
              <a:rPr lang="en-US" sz="4000" b="1" dirty="0">
                <a:solidFill>
                  <a:srgbClr val="365F91"/>
                </a:solidFill>
                <a:latin typeface="Tahoma" panose="020B0604030504040204" pitchFamily="34" charset="0"/>
                <a:ea typeface="Tahoma" panose="020B0604030504040204" pitchFamily="34" charset="0"/>
                <a:cs typeface="Tahoma" panose="020B0604030504040204" pitchFamily="34" charset="0"/>
              </a:rPr>
              <a:t>ας ανελλιπώς σχόλια και παρατηρήσεις μας σε θέματα διαδικασίας εφοδιασμού πλοίων</a:t>
            </a:r>
            <a:r>
              <a:rPr lang="el-GR" sz="4000" b="1" dirty="0">
                <a:solidFill>
                  <a:srgbClr val="365F91"/>
                </a:solidFill>
                <a:latin typeface="Tahoma" panose="020B0604030504040204" pitchFamily="34" charset="0"/>
                <a:ea typeface="Tahoma" panose="020B0604030504040204" pitchFamily="34" charset="0"/>
                <a:cs typeface="Tahoma" panose="020B0604030504040204" pitchFamily="34" charset="0"/>
              </a:rPr>
              <a:t> και εξαγωγών</a:t>
            </a:r>
            <a:r>
              <a:rPr lang="en-US" sz="4000" b="1" dirty="0">
                <a:solidFill>
                  <a:srgbClr val="365F91"/>
                </a:solidFill>
                <a:latin typeface="Tahoma" panose="020B0604030504040204" pitchFamily="34" charset="0"/>
                <a:ea typeface="Tahoma" panose="020B0604030504040204" pitchFamily="34" charset="0"/>
                <a:cs typeface="Tahoma" panose="020B0604030504040204" pitchFamily="34" charset="0"/>
              </a:rPr>
              <a:t>. </a:t>
            </a:r>
          </a:p>
          <a:p>
            <a:pPr marL="628650" lvl="1" indent="-228600">
              <a:lnSpc>
                <a:spcPct val="90000"/>
              </a:lnSpc>
              <a:spcAft>
                <a:spcPts val="800"/>
              </a:spcAft>
              <a:buFont typeface="Arial" panose="020B0604020202020204" pitchFamily="34" charset="0"/>
              <a:buChar char="•"/>
            </a:pPr>
            <a:endParaRPr lang="en-US" sz="900" b="1" dirty="0"/>
          </a:p>
          <a:p>
            <a:pPr marL="628650" lvl="1" indent="-228600">
              <a:lnSpc>
                <a:spcPct val="90000"/>
              </a:lnSpc>
              <a:spcAft>
                <a:spcPts val="800"/>
              </a:spcAft>
              <a:buFont typeface="Arial" panose="020B0604020202020204" pitchFamily="34" charset="0"/>
              <a:buChar char="•"/>
            </a:pPr>
            <a:endParaRPr lang="en-US" sz="900" b="1" dirty="0"/>
          </a:p>
          <a:p>
            <a:pPr marL="628650" lvl="1" indent="-228600">
              <a:lnSpc>
                <a:spcPct val="90000"/>
              </a:lnSpc>
              <a:spcAft>
                <a:spcPts val="800"/>
              </a:spcAft>
              <a:buFont typeface="Arial" panose="020B0604020202020204" pitchFamily="34" charset="0"/>
              <a:buChar char="•"/>
            </a:pPr>
            <a:endParaRPr lang="en-US" sz="900" b="1" dirty="0"/>
          </a:p>
          <a:p>
            <a:pPr lvl="1" indent="-228600">
              <a:lnSpc>
                <a:spcPct val="90000"/>
              </a:lnSpc>
              <a:spcAft>
                <a:spcPts val="800"/>
              </a:spcAft>
              <a:buFont typeface="Arial" panose="020B0604020202020204" pitchFamily="34" charset="0"/>
              <a:buChar char="•"/>
            </a:pPr>
            <a:endParaRPr kumimoji="0" lang="en-US" sz="900" b="1" i="0" u="none" strike="noStrike" cap="none" spc="0" normalizeH="0" baseline="0" noProof="0" dirty="0">
              <a:ln>
                <a:noFill/>
              </a:ln>
              <a:effectLst/>
              <a:uLnTx/>
              <a:uFillTx/>
            </a:endParaRPr>
          </a:p>
          <a:p>
            <a:pPr marL="457200" marR="0" lvl="1" indent="-228600" fontAlgn="base">
              <a:lnSpc>
                <a:spcPct val="90000"/>
              </a:lnSpc>
              <a:spcBef>
                <a:spcPct val="0"/>
              </a:spcBef>
              <a:spcAft>
                <a:spcPts val="800"/>
              </a:spcAft>
              <a:buClrTx/>
              <a:buSzTx/>
              <a:buFont typeface="Arial" panose="020B0604020202020204" pitchFamily="34" charset="0"/>
              <a:buChar char="•"/>
              <a:tabLst/>
              <a:defRPr/>
            </a:pPr>
            <a:endParaRPr kumimoji="0" lang="en-US" sz="900" b="1" i="0" u="none" strike="noStrike" cap="none" spc="0" normalizeH="0" baseline="0" noProof="0" dirty="0">
              <a:ln>
                <a:noFill/>
              </a:ln>
              <a:effectLst/>
              <a:uLnTx/>
              <a:uFillTx/>
            </a:endParaRPr>
          </a:p>
          <a:p>
            <a:pPr marR="0" lvl="0" fontAlgn="base">
              <a:lnSpc>
                <a:spcPct val="90000"/>
              </a:lnSpc>
              <a:spcBef>
                <a:spcPct val="0"/>
              </a:spcBef>
              <a:spcAft>
                <a:spcPts val="800"/>
              </a:spcAft>
              <a:buClrTx/>
              <a:buSzTx/>
              <a:tabLst/>
              <a:defRPr/>
            </a:pPr>
            <a:r>
              <a:rPr kumimoji="0" lang="en-US" sz="900" b="0" i="0" u="none" strike="noStrike" cap="none" spc="0" normalizeH="0" baseline="0" noProof="0" dirty="0">
                <a:ln>
                  <a:noFill/>
                </a:ln>
                <a:effectLst/>
                <a:uLnTx/>
                <a:uFillTx/>
              </a:rPr>
              <a:t> </a:t>
            </a:r>
          </a:p>
          <a:p>
            <a:pPr marL="0" marR="0" lvl="0" indent="-228600" fontAlgn="base">
              <a:lnSpc>
                <a:spcPct val="90000"/>
              </a:lnSpc>
              <a:spcBef>
                <a:spcPct val="0"/>
              </a:spcBef>
              <a:spcAft>
                <a:spcPts val="1000"/>
              </a:spcAft>
              <a:buClrTx/>
              <a:buSzTx/>
              <a:buFont typeface="Arial" panose="020B0604020202020204" pitchFamily="34" charset="0"/>
              <a:buChar char="•"/>
              <a:tabLst/>
              <a:defRPr/>
            </a:pPr>
            <a:endParaRPr kumimoji="0" lang="en-US" sz="900" b="0" i="0" u="none" strike="noStrike" cap="none" spc="0" normalizeH="0" baseline="0" noProof="0" dirty="0">
              <a:ln>
                <a:noFill/>
              </a:ln>
              <a:effectLst/>
              <a:uLnTx/>
              <a:uFillTx/>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2" name="Graphic 9">
            <a:extLst>
              <a:ext uri="{FF2B5EF4-FFF2-40B4-BE49-F238E27FC236}">
                <a16:creationId xmlns:a16="http://schemas.microsoft.com/office/drawing/2014/main" id="{D45F18F5-556E-FC2B-BB59-2FD4C7E7B34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0"/>
            <a:ext cx="1283195" cy="426646"/>
          </a:xfrm>
          <a:prstGeom prst="rect">
            <a:avLst/>
          </a:prstGeom>
        </p:spPr>
      </p:pic>
      <p:pic>
        <p:nvPicPr>
          <p:cNvPr id="5" name="Picture 22">
            <a:extLst>
              <a:ext uri="{FF2B5EF4-FFF2-40B4-BE49-F238E27FC236}">
                <a16:creationId xmlns:a16="http://schemas.microsoft.com/office/drawing/2014/main" id="{9FC116C9-A539-43CA-31C1-5C0BB22148CE}"/>
              </a:ext>
            </a:extLst>
          </p:cNvPr>
          <p:cNvPicPr>
            <a:picLocks noChangeAspect="1"/>
          </p:cNvPicPr>
          <p:nvPr/>
        </p:nvPicPr>
        <p:blipFill>
          <a:blip r:embed="rId6"/>
          <a:stretch>
            <a:fillRect/>
          </a:stretch>
        </p:blipFill>
        <p:spPr>
          <a:xfrm>
            <a:off x="0" y="4585166"/>
            <a:ext cx="9144000" cy="560375"/>
          </a:xfrm>
          <a:prstGeom prst="rect">
            <a:avLst/>
          </a:prstGeom>
        </p:spPr>
      </p:pic>
    </p:spTree>
    <p:extLst>
      <p:ext uri="{BB962C8B-B14F-4D97-AF65-F5344CB8AC3E}">
        <p14:creationId xmlns:p14="http://schemas.microsoft.com/office/powerpoint/2010/main" val="1240867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Ορθογώνιο 3">
            <a:extLst>
              <a:ext uri="{FF2B5EF4-FFF2-40B4-BE49-F238E27FC236}">
                <a16:creationId xmlns:a16="http://schemas.microsoft.com/office/drawing/2014/main" id="{05C564C4-F6CE-4D99-B80C-08EFF46AB1ED}"/>
              </a:ext>
            </a:extLst>
          </p:cNvPr>
          <p:cNvSpPr/>
          <p:nvPr/>
        </p:nvSpPr>
        <p:spPr>
          <a:xfrm>
            <a:off x="82550" y="137228"/>
            <a:ext cx="3728796" cy="410433"/>
          </a:xfrm>
          <a:prstGeom prst="rect">
            <a:avLst/>
          </a:prstGeom>
        </p:spPr>
        <p:txBody>
          <a:bodyPr wrap="square">
            <a:spAutoFit/>
          </a:bodyPr>
          <a:lstStyle/>
          <a:p>
            <a:pPr lvl="0" algn="just">
              <a:lnSpc>
                <a:spcPct val="115000"/>
              </a:lnSpc>
              <a:spcAft>
                <a:spcPts val="1000"/>
              </a:spcAft>
            </a:pPr>
            <a:r>
              <a:rPr lang="el-GR" sz="2000" b="1" dirty="0">
                <a:solidFill>
                  <a:srgbClr val="365F91"/>
                </a:solidFill>
                <a:latin typeface="Tahoma" panose="020B0604030504040204" pitchFamily="34" charset="0"/>
                <a:ea typeface="Tahoma" panose="020B0604030504040204" pitchFamily="34" charset="0"/>
                <a:cs typeface="Tahoma" panose="020B0604030504040204" pitchFamily="34" charset="0"/>
              </a:rPr>
              <a:t>ΣΥΝΕΡΓΑΣΙΑ ΜΕ Ε.Β.Ε.Π. </a:t>
            </a:r>
            <a:endParaRPr kumimoji="0" lang="el-G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3811346" y="1098375"/>
            <a:ext cx="4956873" cy="2682466"/>
          </a:xfrm>
          <a:prstGeom prst="rect">
            <a:avLst/>
          </a:prstGeom>
        </p:spPr>
        <p:txBody>
          <a:bodyPr wrap="square">
            <a:spAutoFit/>
          </a:bodyPr>
          <a:lstStyle/>
          <a:p>
            <a:pPr marL="457200" marR="0" lvl="1" indent="0" algn="just" defTabSz="914400" rtl="0" eaLnBrk="1" fontAlgn="base" latinLnBrk="0" hangingPunct="1">
              <a:lnSpc>
                <a:spcPct val="150000"/>
              </a:lnSpc>
              <a:spcBef>
                <a:spcPct val="0"/>
              </a:spcBef>
              <a:spcAft>
                <a:spcPts val="800"/>
              </a:spcAft>
              <a:buClrTx/>
              <a:buSzTx/>
              <a:buFontTx/>
              <a:buNone/>
              <a:tabLst/>
              <a:defRPr/>
            </a:pPr>
            <a:endParaRPr kumimoji="0" lang="el-GR" sz="14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628650" lvl="1" indent="-171450" algn="just">
              <a:lnSpc>
                <a:spcPct val="150000"/>
              </a:lnSpc>
              <a:spcAft>
                <a:spcPts val="800"/>
              </a:spcAft>
              <a:buFont typeface="Wingdings" panose="05000000000000000000" pitchFamily="2" charset="2"/>
              <a:buChar char="v"/>
            </a:pPr>
            <a:r>
              <a:rPr lang="en-US" sz="1100" b="1" dirty="0">
                <a:solidFill>
                  <a:srgbClr val="365F91"/>
                </a:solidFill>
                <a:latin typeface="Times New Roman" panose="02020603050405020304" pitchFamily="18" charset="0"/>
                <a:ea typeface="Calibri" panose="020F0502020204030204" pitchFamily="34" charset="0"/>
                <a:cs typeface="Times New Roman" panose="02020603050405020304" pitchFamily="18" charset="0"/>
              </a:rPr>
              <a:t> </a:t>
            </a:r>
            <a:r>
              <a:rPr lang="el-GR" sz="1100" b="1" dirty="0">
                <a:solidFill>
                  <a:srgbClr val="365F91"/>
                </a:solidFill>
                <a:latin typeface="Tahoma" panose="020B0604030504040204" pitchFamily="34" charset="0"/>
                <a:ea typeface="Tahoma" panose="020B0604030504040204" pitchFamily="34" charset="0"/>
                <a:cs typeface="Tahoma" panose="020B0604030504040204" pitchFamily="34" charset="0"/>
              </a:rPr>
              <a:t>Με την υποστήριξη και την οικονομική ενίσχυση του ΕΒΕΠ, ο ΠΣΕΠΕ προβαίνει σε συντονισμένες δράσεις, τόσο στο εσωτερικό όσο και στο εξωτερικό, με σκοπό την ενίσχυση της εξωστρέφειας και τη τόνωση του ελληνικού εφοδιαστικού εμπορίου. </a:t>
            </a:r>
            <a:endParaRPr kumimoji="0" lang="el-GR" sz="1100" b="1"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base" latinLnBrk="0" hangingPunct="1">
              <a:lnSpc>
                <a:spcPct val="150000"/>
              </a:lnSpc>
              <a:spcBef>
                <a:spcPct val="0"/>
              </a:spcBef>
              <a:spcAft>
                <a:spcPts val="800"/>
              </a:spcAft>
              <a:buClrTx/>
              <a:buSzTx/>
              <a:buFontTx/>
              <a:buNone/>
              <a:tabLst/>
              <a:defRPr/>
            </a:pPr>
            <a:r>
              <a:rPr kumimoji="0" lang="el-GR" sz="2000" b="0" i="0" u="none" strike="noStrike" kern="1200" cap="none" spc="0" normalizeH="0" baseline="0" noProof="0" dirty="0">
                <a:ln>
                  <a:noFill/>
                </a:ln>
                <a:solidFill>
                  <a:srgbClr val="365F91"/>
                </a:solidFill>
                <a:effectLst/>
                <a:uLnTx/>
                <a:uFillTx/>
                <a:latin typeface="Times New Roman" panose="02020603050405020304" pitchFamily="18" charset="0"/>
                <a:ea typeface="+mn-ea"/>
                <a:cs typeface="+mn-cs"/>
              </a:rPr>
              <a:t> </a:t>
            </a:r>
            <a:endParaRPr kumimoji="0" lang="el-GR" sz="20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4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Εικόνα 1">
            <a:extLst>
              <a:ext uri="{FF2B5EF4-FFF2-40B4-BE49-F238E27FC236}">
                <a16:creationId xmlns:a16="http://schemas.microsoft.com/office/drawing/2014/main" id="{F521097C-3C9C-4D27-9CA2-C3D7F950E18B}"/>
              </a:ext>
            </a:extLst>
          </p:cNvPr>
          <p:cNvPicPr>
            <a:picLocks noChangeAspect="1"/>
          </p:cNvPicPr>
          <p:nvPr/>
        </p:nvPicPr>
        <p:blipFill>
          <a:blip r:embed="rId4"/>
          <a:stretch>
            <a:fillRect/>
          </a:stretch>
        </p:blipFill>
        <p:spPr>
          <a:xfrm>
            <a:off x="375781" y="2419350"/>
            <a:ext cx="2682363" cy="1571946"/>
          </a:xfrm>
          <a:prstGeom prst="rect">
            <a:avLst/>
          </a:prstGeom>
        </p:spPr>
      </p:pic>
      <p:pic>
        <p:nvPicPr>
          <p:cNvPr id="5" name="Εικόνα 3">
            <a:extLst>
              <a:ext uri="{FF2B5EF4-FFF2-40B4-BE49-F238E27FC236}">
                <a16:creationId xmlns:a16="http://schemas.microsoft.com/office/drawing/2014/main" id="{3E93C5A9-5414-C997-79B9-A17AAB172F3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395" y="1058197"/>
            <a:ext cx="1215011" cy="776778"/>
          </a:xfrm>
          <a:prstGeom prst="rect">
            <a:avLst/>
          </a:prstGeom>
          <a:noFill/>
        </p:spPr>
      </p:pic>
      <p:pic>
        <p:nvPicPr>
          <p:cNvPr id="6" name="Graphic 9">
            <a:extLst>
              <a:ext uri="{FF2B5EF4-FFF2-40B4-BE49-F238E27FC236}">
                <a16:creationId xmlns:a16="http://schemas.microsoft.com/office/drawing/2014/main" id="{B9D5635F-03D0-539A-84EE-C09D2B9085D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45444" y="0"/>
            <a:ext cx="1283195" cy="426646"/>
          </a:xfrm>
          <a:prstGeom prst="rect">
            <a:avLst/>
          </a:prstGeom>
        </p:spPr>
      </p:pic>
      <p:pic>
        <p:nvPicPr>
          <p:cNvPr id="7" name="Picture 22">
            <a:extLst>
              <a:ext uri="{FF2B5EF4-FFF2-40B4-BE49-F238E27FC236}">
                <a16:creationId xmlns:a16="http://schemas.microsoft.com/office/drawing/2014/main" id="{E2512359-E10A-5B5A-8AF8-4500C81E8CD5}"/>
              </a:ext>
            </a:extLst>
          </p:cNvPr>
          <p:cNvPicPr>
            <a:picLocks noChangeAspect="1"/>
          </p:cNvPicPr>
          <p:nvPr/>
        </p:nvPicPr>
        <p:blipFill>
          <a:blip r:embed="rId8"/>
          <a:stretch>
            <a:fillRect/>
          </a:stretch>
        </p:blipFill>
        <p:spPr>
          <a:xfrm>
            <a:off x="0" y="4585166"/>
            <a:ext cx="9144000" cy="560375"/>
          </a:xfrm>
          <a:prstGeom prst="rect">
            <a:avLst/>
          </a:prstGeom>
        </p:spPr>
      </p:pic>
    </p:spTree>
    <p:extLst>
      <p:ext uri="{BB962C8B-B14F-4D97-AF65-F5344CB8AC3E}">
        <p14:creationId xmlns:p14="http://schemas.microsoft.com/office/powerpoint/2010/main" val="4052796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Ορθογώνιο 3">
            <a:extLst>
              <a:ext uri="{FF2B5EF4-FFF2-40B4-BE49-F238E27FC236}">
                <a16:creationId xmlns:a16="http://schemas.microsoft.com/office/drawing/2014/main" id="{05C564C4-F6CE-4D99-B80C-08EFF46AB1ED}"/>
              </a:ext>
            </a:extLst>
          </p:cNvPr>
          <p:cNvSpPr/>
          <p:nvPr/>
        </p:nvSpPr>
        <p:spPr>
          <a:xfrm>
            <a:off x="76201" y="180518"/>
            <a:ext cx="4114799" cy="764376"/>
          </a:xfrm>
          <a:prstGeom prst="rect">
            <a:avLst/>
          </a:prstGeom>
        </p:spPr>
        <p:txBody>
          <a:bodyPr wrap="square">
            <a:spAutoFit/>
          </a:bodyPr>
          <a:lstStyle/>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2000" b="1"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ΔΡΑΣΤΗΡΙΟΤΗΤΕΣ ΠΡΟΒΟΛΗΣ </a:t>
            </a:r>
            <a:r>
              <a:rPr lang="el-GR" sz="2000" b="1" dirty="0">
                <a:solidFill>
                  <a:srgbClr val="365F91"/>
                </a:solidFill>
                <a:latin typeface="Tahoma" panose="020B0604030504040204" pitchFamily="34" charset="0"/>
                <a:ea typeface="Tahoma" panose="020B0604030504040204" pitchFamily="34" charset="0"/>
                <a:cs typeface="Tahoma" panose="020B0604030504040204" pitchFamily="34" charset="0"/>
              </a:rPr>
              <a:t>ΤΩΝ </a:t>
            </a:r>
            <a:r>
              <a:rPr kumimoji="0" lang="el-GR" sz="2000" b="1"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ΕΛΛΗΝΙΚΩΝ ΠΡΟΙΟΝΤΩΝ  </a:t>
            </a:r>
            <a:endParaRPr kumimoji="0" lang="el-G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4064000" y="1085850"/>
            <a:ext cx="4842848" cy="3673506"/>
          </a:xfrm>
          <a:prstGeom prst="rect">
            <a:avLst/>
          </a:prstGeom>
        </p:spPr>
        <p:txBody>
          <a:bodyPr wrap="square">
            <a:spAutoFit/>
          </a:bodyPr>
          <a:lstStyle/>
          <a:p>
            <a:pPr marL="0" marR="0" lvl="0" indent="0" algn="just" defTabSz="914400" rtl="0" eaLnBrk="1" fontAlgn="base" latinLnBrk="0" hangingPunct="1">
              <a:lnSpc>
                <a:spcPct val="115000"/>
              </a:lnSpc>
              <a:spcBef>
                <a:spcPct val="0"/>
              </a:spcBef>
              <a:spcAft>
                <a:spcPts val="1000"/>
              </a:spcAft>
              <a:buClrTx/>
              <a:buSzTx/>
              <a:buFontTx/>
              <a:buNone/>
              <a:tabLst/>
              <a:defRPr/>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Από  το 2015</a:t>
            </a:r>
            <a:endPar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indent="-171450" algn="just">
              <a:lnSpc>
                <a:spcPct val="115000"/>
              </a:lnSpc>
              <a:spcAft>
                <a:spcPts val="1000"/>
              </a:spcAft>
              <a:buFont typeface="Wingdings" panose="05000000000000000000" pitchFamily="2" charset="2"/>
              <a:buChar char="v"/>
            </a:pP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κατόπιν  πρωτοβουλίας του Προέδρου </a:t>
            </a:r>
            <a:r>
              <a:rPr lang="el-GR" sz="1100" dirty="0" err="1">
                <a:solidFill>
                  <a:srgbClr val="365F91"/>
                </a:solidFill>
                <a:latin typeface="Tahoma" panose="020B0604030504040204" pitchFamily="34" charset="0"/>
                <a:ea typeface="Tahoma" panose="020B0604030504040204" pitchFamily="34" charset="0"/>
                <a:cs typeface="Tahoma" panose="020B0604030504040204" pitchFamily="34" charset="0"/>
              </a:rPr>
              <a:t>κου</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Νικόλαου Μαυρίκου παρέχεται δωρεάν η δυνατότητα προβολής και προώθησης των ελληνικών προϊόντων στα πλοία Γραμμών εξωτερικού (κρουαζιερόπλοια – φορτηγά – </a:t>
            </a:r>
            <a:r>
              <a:rPr lang="el-GR" sz="1100" dirty="0" err="1">
                <a:solidFill>
                  <a:srgbClr val="365F91"/>
                </a:solidFill>
                <a:latin typeface="Tahoma" panose="020B0604030504040204" pitchFamily="34" charset="0"/>
                <a:ea typeface="Tahoma" panose="020B0604030504040204" pitchFamily="34" charset="0"/>
                <a:cs typeface="Tahoma" panose="020B0604030504040204" pitchFamily="34" charset="0"/>
              </a:rPr>
              <a:t>ferry</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l-GR" sz="1100" dirty="0" err="1">
                <a:solidFill>
                  <a:srgbClr val="365F91"/>
                </a:solidFill>
                <a:latin typeface="Tahoma" panose="020B0604030504040204" pitchFamily="34" charset="0"/>
                <a:ea typeface="Tahoma" panose="020B0604030504040204" pitchFamily="34" charset="0"/>
                <a:cs typeface="Tahoma" panose="020B0604030504040204" pitchFamily="34" charset="0"/>
              </a:rPr>
              <a:t>boat</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 δεξαμενόπλοια) μέσω διακριτής ενότητας στην ιστοσελίδα του ΠΣΕΠΕ με τίτλο </a:t>
            </a:r>
            <a:r>
              <a:rPr lang="el-GR" sz="1100" b="1" dirty="0">
                <a:solidFill>
                  <a:srgbClr val="365F91"/>
                </a:solidFill>
                <a:latin typeface="Tahoma" panose="020B0604030504040204" pitchFamily="34" charset="0"/>
                <a:ea typeface="Tahoma" panose="020B0604030504040204" pitchFamily="34" charset="0"/>
                <a:cs typeface="Tahoma" panose="020B0604030504040204" pitchFamily="34" charset="0"/>
              </a:rPr>
              <a:t>«ΣΥΝΕΡΓΑΤΕΣ» </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hlinkClick r:id="rId4"/>
              </a:rPr>
              <a:t>http://www.ship-suppliers.gr/members.asp?pid=15</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που χρησιμοποιούνται για:</a:t>
            </a: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Α) την σίτιση και την ψυχαγωγία των επιβαινόντων (επιβατών και του πληρώματος), </a:t>
            </a: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καθώς και για: </a:t>
            </a: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Β) τον εξοπλισμό, την επισκευή, την συντήρηση και την ασφάλεια του σκάφους</a:t>
            </a:r>
          </a:p>
          <a:p>
            <a:pPr lvl="0" algn="just">
              <a:lnSpc>
                <a:spcPct val="115000"/>
              </a:lnSpc>
              <a:spcAft>
                <a:spcPts val="1000"/>
              </a:spcAft>
            </a:pPr>
            <a:endParaRPr lang="el-GR" sz="1400" dirty="0">
              <a:solidFill>
                <a:srgbClr val="365F9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4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Εικόνα 4">
            <a:extLst>
              <a:ext uri="{FF2B5EF4-FFF2-40B4-BE49-F238E27FC236}">
                <a16:creationId xmlns:a16="http://schemas.microsoft.com/office/drawing/2014/main" id="{7F34ACBF-1421-4EA6-9918-86BBEF7116F2}"/>
              </a:ext>
            </a:extLst>
          </p:cNvPr>
          <p:cNvPicPr>
            <a:picLocks noChangeAspect="1"/>
          </p:cNvPicPr>
          <p:nvPr/>
        </p:nvPicPr>
        <p:blipFill>
          <a:blip r:embed="rId5"/>
          <a:stretch>
            <a:fillRect/>
          </a:stretch>
        </p:blipFill>
        <p:spPr>
          <a:xfrm>
            <a:off x="0" y="2805034"/>
            <a:ext cx="2819400" cy="866931"/>
          </a:xfrm>
          <a:prstGeom prst="rect">
            <a:avLst/>
          </a:prstGeom>
        </p:spPr>
      </p:pic>
      <p:pic>
        <p:nvPicPr>
          <p:cNvPr id="2" name="Picture 2" descr="Επιτρέπεται η απεικόνιση της ελληνικής σημαίας στις συσκευασίες εμπορικών  προϊόντων-τροφίμων (ΝΣΚ) | Νομικά Νέα | Lawspot">
            <a:extLst>
              <a:ext uri="{FF2B5EF4-FFF2-40B4-BE49-F238E27FC236}">
                <a16:creationId xmlns:a16="http://schemas.microsoft.com/office/drawing/2014/main" id="{E10BD811-76FE-AC53-73F0-B3584221B3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852" y="1320800"/>
            <a:ext cx="2234348" cy="125095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9">
            <a:extLst>
              <a:ext uri="{FF2B5EF4-FFF2-40B4-BE49-F238E27FC236}">
                <a16:creationId xmlns:a16="http://schemas.microsoft.com/office/drawing/2014/main" id="{69C01FA0-FBCD-2D0D-5630-3B10045B818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60805" y="0"/>
            <a:ext cx="1283195" cy="426646"/>
          </a:xfrm>
          <a:prstGeom prst="rect">
            <a:avLst/>
          </a:prstGeom>
        </p:spPr>
      </p:pic>
      <p:pic>
        <p:nvPicPr>
          <p:cNvPr id="7" name="Picture 22">
            <a:extLst>
              <a:ext uri="{FF2B5EF4-FFF2-40B4-BE49-F238E27FC236}">
                <a16:creationId xmlns:a16="http://schemas.microsoft.com/office/drawing/2014/main" id="{67867197-9257-3548-ECD9-496045DDCE0C}"/>
              </a:ext>
            </a:extLst>
          </p:cNvPr>
          <p:cNvPicPr>
            <a:picLocks noChangeAspect="1"/>
          </p:cNvPicPr>
          <p:nvPr/>
        </p:nvPicPr>
        <p:blipFill>
          <a:blip r:embed="rId9"/>
          <a:stretch>
            <a:fillRect/>
          </a:stretch>
        </p:blipFill>
        <p:spPr>
          <a:xfrm>
            <a:off x="0" y="4585166"/>
            <a:ext cx="9144000" cy="560375"/>
          </a:xfrm>
          <a:prstGeom prst="rect">
            <a:avLst/>
          </a:prstGeom>
        </p:spPr>
      </p:pic>
    </p:spTree>
    <p:extLst>
      <p:ext uri="{BB962C8B-B14F-4D97-AF65-F5344CB8AC3E}">
        <p14:creationId xmlns:p14="http://schemas.microsoft.com/office/powerpoint/2010/main" val="4215879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Ορθογώνιο 3">
            <a:extLst>
              <a:ext uri="{FF2B5EF4-FFF2-40B4-BE49-F238E27FC236}">
                <a16:creationId xmlns:a16="http://schemas.microsoft.com/office/drawing/2014/main" id="{05C564C4-F6CE-4D99-B80C-08EFF46AB1ED}"/>
              </a:ext>
            </a:extLst>
          </p:cNvPr>
          <p:cNvSpPr/>
          <p:nvPr/>
        </p:nvSpPr>
        <p:spPr>
          <a:xfrm>
            <a:off x="0" y="129718"/>
            <a:ext cx="4229100" cy="764376"/>
          </a:xfrm>
          <a:prstGeom prst="rect">
            <a:avLst/>
          </a:prstGeom>
        </p:spPr>
        <p:txBody>
          <a:bodyPr wrap="square">
            <a:spAutoFit/>
          </a:bodyPr>
          <a:lstStyle/>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l-GR" sz="2000" b="1"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ΔΡΑΣΤΗΡΙΟΤΗΤΕΣ ΠΡΟΒΟΛΗΣ ΕΛΛΗΝΙΚΩΝ ΠΡΟΙΟΝΤΩΝ</a:t>
            </a:r>
            <a:endParaRPr kumimoji="0" lang="el-G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4074840" y="-36451"/>
            <a:ext cx="4884063" cy="4779193"/>
          </a:xfrm>
          <a:prstGeom prst="rect">
            <a:avLst/>
          </a:prstGeom>
        </p:spPr>
        <p:txBody>
          <a:bodyPr wrap="square">
            <a:spAutoFit/>
          </a:bodyPr>
          <a:lstStyle/>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1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1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Έτσι κατέστη ευκολότερη  η δημοσιοποίηση των ελληνικών εταιρειών – </a:t>
            </a:r>
            <a:endParaRPr kumimoji="0" lang="en-US"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εργοστασίων και των παραγόμενων προϊόντων τους τόσο στα μέλη μας</a:t>
            </a:r>
            <a:endParaRPr kumimoji="0" lang="en-US"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 όσο και στις συνεργαζόμενες  μ’ εμάς  ναυτιλιακές εταιρείες (τόσο στο </a:t>
            </a:r>
            <a:endParaRPr kumimoji="0" lang="en-US"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εσωτερικό όσο και στο εξωτερικό) που ανατρέχουν κι ενημερώνονται </a:t>
            </a:r>
            <a:endParaRPr kumimoji="0" lang="en-US"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καθημερινά από την ιστοσελίδα μας.</a:t>
            </a:r>
            <a:r>
              <a:rPr kumimoji="0" lang="en-US"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Στην ενότητα ΣΥΝΕΡΓΑΤΕΣ πέρα από τα στοιχεία επικοινωνίας κάθε επιχείρησης αναφέρονται και τα ακόλουθα: </a:t>
            </a:r>
          </a:p>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1) μια σύντομη περιγραφή της δραστηριότητας τους αποδίδοντας την στα αγγλικά.</a:t>
            </a:r>
          </a:p>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2) την ιστοσελίδα τους (</a:t>
            </a:r>
            <a:r>
              <a:rPr kumimoji="0" lang="el-GR" sz="1100" b="0" i="0" u="none" strike="noStrike" kern="1200" cap="none" spc="0" normalizeH="0" baseline="0" noProof="0" dirty="0" err="1">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website</a:t>
            </a:r>
            <a:r>
              <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 κι αν διαθέτουν σελίδα στο Facebook)</a:t>
            </a:r>
          </a:p>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3) το λογότυπο τους. </a:t>
            </a:r>
          </a:p>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Μέχρι στιγμής στο δυναμικό μας έχουμε </a:t>
            </a:r>
            <a:r>
              <a:rPr lang="el-GR" sz="1100" b="1" dirty="0">
                <a:solidFill>
                  <a:srgbClr val="365F91"/>
                </a:solidFill>
                <a:latin typeface="Tahoma" panose="020B0604030504040204" pitchFamily="34" charset="0"/>
                <a:ea typeface="Tahoma" panose="020B0604030504040204" pitchFamily="34" charset="0"/>
                <a:cs typeface="Tahoma" panose="020B0604030504040204" pitchFamily="34" charset="0"/>
              </a:rPr>
              <a:t>165</a:t>
            </a:r>
            <a:r>
              <a:rPr kumimoji="0" lang="el-GR" sz="1100" b="1"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 ελληνικές εταιρείες </a:t>
            </a:r>
            <a:r>
              <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κι ευελπιστούμε να ενταχθούν κι άλλες. </a:t>
            </a:r>
          </a:p>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4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172" name="Picture 4" descr="Ελαστικό εσώρουχο ακράτειας Sani Sensitive Pants Extra Large No4 (2x20τεμ)  -40%">
            <a:extLst>
              <a:ext uri="{FF2B5EF4-FFF2-40B4-BE49-F238E27FC236}">
                <a16:creationId xmlns:a16="http://schemas.microsoft.com/office/drawing/2014/main" id="{5E6D38CC-5769-75FB-3D2E-74E2817D9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 y="1879600"/>
            <a:ext cx="229235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9">
            <a:extLst>
              <a:ext uri="{FF2B5EF4-FFF2-40B4-BE49-F238E27FC236}">
                <a16:creationId xmlns:a16="http://schemas.microsoft.com/office/drawing/2014/main" id="{DA0F44B4-ABBF-08A3-3805-B3039A8415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60805" y="22743"/>
            <a:ext cx="1283195" cy="426646"/>
          </a:xfrm>
          <a:prstGeom prst="rect">
            <a:avLst/>
          </a:prstGeom>
        </p:spPr>
      </p:pic>
      <p:pic>
        <p:nvPicPr>
          <p:cNvPr id="5" name="Picture 22">
            <a:extLst>
              <a:ext uri="{FF2B5EF4-FFF2-40B4-BE49-F238E27FC236}">
                <a16:creationId xmlns:a16="http://schemas.microsoft.com/office/drawing/2014/main" id="{FC9FFEFE-0243-E184-5FEA-F1091B2D6198}"/>
              </a:ext>
            </a:extLst>
          </p:cNvPr>
          <p:cNvPicPr>
            <a:picLocks noChangeAspect="1"/>
          </p:cNvPicPr>
          <p:nvPr/>
        </p:nvPicPr>
        <p:blipFill>
          <a:blip r:embed="rId7"/>
          <a:stretch>
            <a:fillRect/>
          </a:stretch>
        </p:blipFill>
        <p:spPr>
          <a:xfrm>
            <a:off x="0" y="4585166"/>
            <a:ext cx="9144000" cy="560375"/>
          </a:xfrm>
          <a:prstGeom prst="rect">
            <a:avLst/>
          </a:prstGeom>
        </p:spPr>
      </p:pic>
    </p:spTree>
    <p:extLst>
      <p:ext uri="{BB962C8B-B14F-4D97-AF65-F5344CB8AC3E}">
        <p14:creationId xmlns:p14="http://schemas.microsoft.com/office/powerpoint/2010/main" val="1634512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Ορθογώνιο 3">
            <a:extLst>
              <a:ext uri="{FF2B5EF4-FFF2-40B4-BE49-F238E27FC236}">
                <a16:creationId xmlns:a16="http://schemas.microsoft.com/office/drawing/2014/main" id="{05C564C4-F6CE-4D99-B80C-08EFF46AB1ED}"/>
              </a:ext>
            </a:extLst>
          </p:cNvPr>
          <p:cNvSpPr/>
          <p:nvPr/>
        </p:nvSpPr>
        <p:spPr>
          <a:xfrm>
            <a:off x="95250" y="0"/>
            <a:ext cx="4061343" cy="771045"/>
          </a:xfrm>
          <a:prstGeom prst="rect">
            <a:avLst/>
          </a:prstGeom>
        </p:spPr>
        <p:txBody>
          <a:bodyPr wrap="square">
            <a:spAutoFit/>
          </a:bodyPr>
          <a:lstStyle/>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l-GR" sz="2000" b="1"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ΔΡΑΣΤΗΡΙΟΤΗΤΕΣ ΚΑΤΑΡΤΙΣΗΣ -ΕΚΠΑΙΔΕΥΣΗΣ</a:t>
            </a:r>
            <a:r>
              <a:rPr kumimoji="0" lang="el-GR" sz="1800" b="1"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l-GR"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3606800" y="884260"/>
            <a:ext cx="5480050" cy="4133376"/>
          </a:xfrm>
          <a:prstGeom prst="rect">
            <a:avLst/>
          </a:prstGeom>
        </p:spPr>
        <p:txBody>
          <a:bodyPr wrap="square">
            <a:spAutoFit/>
          </a:bodyPr>
          <a:lstStyle/>
          <a:p>
            <a:pPr marL="171450" indent="-171450" algn="just">
              <a:lnSpc>
                <a:spcPct val="115000"/>
              </a:lnSpc>
              <a:spcAft>
                <a:spcPts val="1000"/>
              </a:spcAft>
              <a:buFont typeface="Wingdings" panose="05000000000000000000" pitchFamily="2" charset="2"/>
              <a:buChar char="v"/>
            </a:pPr>
            <a:r>
              <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  </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l-GR" sz="1100" dirty="0">
                <a:solidFill>
                  <a:srgbClr val="365F91"/>
                </a:solidFill>
                <a:effectLst/>
                <a:latin typeface="Tahoma" panose="020B0604030504040204" pitchFamily="34" charset="0"/>
                <a:ea typeface="Tahoma" panose="020B0604030504040204" pitchFamily="34" charset="0"/>
                <a:cs typeface="Tahoma" panose="020B0604030504040204" pitchFamily="34" charset="0"/>
              </a:rPr>
              <a:t>Ο ΠΣΕΠΕ από το 2012 υλοποιεί προγράμματα κατάρτισης από την </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Δ.ΥΠ.Α.</a:t>
            </a:r>
            <a:r>
              <a:rPr lang="el-GR" sz="1100" dirty="0">
                <a:solidFill>
                  <a:srgbClr val="365F91"/>
                </a:solidFill>
                <a:effectLst/>
                <a:latin typeface="Tahoma" panose="020B0604030504040204" pitchFamily="34" charset="0"/>
                <a:ea typeface="Tahoma" panose="020B0604030504040204" pitchFamily="34" charset="0"/>
                <a:cs typeface="Tahoma" panose="020B0604030504040204" pitchFamily="34" charset="0"/>
              </a:rPr>
              <a:t>, με σκοπό την επιμόρφωση των εργαζομένων επιχειρήσεων  σε θέματα που κεντρίζουν το ενδιαφέρον για τους εφοδιασμούς πλοίων, την διαχείριση αποθεμάτων κ.α. </a:t>
            </a:r>
            <a:endParaRPr lang="el-GR" sz="1100" dirty="0">
              <a:effectLst/>
              <a:latin typeface="Tahoma" panose="020B0604030504040204" pitchFamily="34" charset="0"/>
              <a:ea typeface="Tahoma" panose="020B0604030504040204" pitchFamily="34" charset="0"/>
              <a:cs typeface="Tahoma" panose="020B0604030504040204" pitchFamily="34" charset="0"/>
            </a:endParaRP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Συγκεκριμένα: </a:t>
            </a: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i.	Το 2012 υλοποιήθηκαν 4 κωδικοί προγραμμάτων </a:t>
            </a:r>
          </a:p>
          <a:p>
            <a:pPr lvl="0" algn="just">
              <a:lnSpc>
                <a:spcPct val="115000"/>
              </a:lnSpc>
              <a:spcAft>
                <a:spcPts val="1000"/>
              </a:spcAft>
            </a:pPr>
            <a:r>
              <a:rPr lang="el-GR" sz="1100" dirty="0" err="1">
                <a:solidFill>
                  <a:srgbClr val="365F91"/>
                </a:solidFill>
                <a:latin typeface="Tahoma" panose="020B0604030504040204" pitchFamily="34" charset="0"/>
                <a:ea typeface="Tahoma" panose="020B0604030504040204" pitchFamily="34" charset="0"/>
                <a:cs typeface="Tahoma" panose="020B0604030504040204" pitchFamily="34" charset="0"/>
              </a:rPr>
              <a:t>ii</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Το 2014 υλοποιήθηκαν 5 κωδικοί προγραμμάτων</a:t>
            </a:r>
          </a:p>
          <a:p>
            <a:pPr lvl="0" algn="just">
              <a:lnSpc>
                <a:spcPct val="115000"/>
              </a:lnSpc>
              <a:spcAft>
                <a:spcPts val="1000"/>
              </a:spcAft>
            </a:pPr>
            <a:r>
              <a:rPr lang="el-GR" sz="1100" dirty="0" err="1">
                <a:solidFill>
                  <a:srgbClr val="365F91"/>
                </a:solidFill>
                <a:latin typeface="Tahoma" panose="020B0604030504040204" pitchFamily="34" charset="0"/>
                <a:ea typeface="Tahoma" panose="020B0604030504040204" pitchFamily="34" charset="0"/>
                <a:cs typeface="Tahoma" panose="020B0604030504040204" pitchFamily="34" charset="0"/>
              </a:rPr>
              <a:t>iii</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Το 2015 υλοποιήθηκαν 6 κωδικοί προγραμμάτων</a:t>
            </a:r>
          </a:p>
          <a:p>
            <a:pPr lvl="0" algn="just">
              <a:lnSpc>
                <a:spcPct val="115000"/>
              </a:lnSpc>
              <a:spcAft>
                <a:spcPts val="1000"/>
              </a:spcAft>
            </a:pPr>
            <a:r>
              <a:rPr lang="el-GR" sz="1100" dirty="0" err="1">
                <a:solidFill>
                  <a:srgbClr val="365F91"/>
                </a:solidFill>
                <a:latin typeface="Tahoma" panose="020B0604030504040204" pitchFamily="34" charset="0"/>
                <a:ea typeface="Tahoma" panose="020B0604030504040204" pitchFamily="34" charset="0"/>
                <a:cs typeface="Tahoma" panose="020B0604030504040204" pitchFamily="34" charset="0"/>
              </a:rPr>
              <a:t>iv</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Το 2016 υλοποιήθηκαν 17 κωδικοί προγραμμάτων, </a:t>
            </a:r>
          </a:p>
          <a:p>
            <a:pPr marL="400050" lvl="0" indent="-400050" algn="just">
              <a:lnSpc>
                <a:spcPct val="115000"/>
              </a:lnSpc>
              <a:spcAft>
                <a:spcPts val="1000"/>
              </a:spcAft>
              <a:buAutoNum type="romanLcPeriod" startAt="5"/>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Το 2017 υλοποιήθηκαν 19 κωδικοί προγραμμάτων.</a:t>
            </a:r>
          </a:p>
          <a:p>
            <a:pPr marL="400050" lvl="0" indent="-400050" algn="just">
              <a:lnSpc>
                <a:spcPct val="115000"/>
              </a:lnSpc>
              <a:spcAft>
                <a:spcPts val="1000"/>
              </a:spcAft>
              <a:buAutoNum type="romanLcPeriod" startAt="5"/>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Το 2018 υλοποιήθηκαν 12 κωδικοί προγραμμάτων. </a:t>
            </a:r>
          </a:p>
          <a:p>
            <a:pPr marL="400050" lvl="0" indent="-400050" algn="just">
              <a:lnSpc>
                <a:spcPct val="115000"/>
              </a:lnSpc>
              <a:spcAft>
                <a:spcPts val="1000"/>
              </a:spcAft>
              <a:buAutoNum type="romanLcPeriod" startAt="5"/>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Το 2019 υλοποιήθηκαν 17 κωδικοί προγραμμάτων</a:t>
            </a:r>
          </a:p>
          <a:p>
            <a:pPr marL="400050" lvl="0" indent="-400050" algn="just">
              <a:lnSpc>
                <a:spcPct val="115000"/>
              </a:lnSpc>
              <a:spcAft>
                <a:spcPts val="1000"/>
              </a:spcAft>
              <a:buAutoNum type="romanLcPeriod" startAt="5"/>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Το 2020 και 2021 δεν υλοποιήθηκαν προγράμματα λόγω πανδημίας(</a:t>
            </a: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rPr>
              <a:t>covid-19</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a:t>
            </a:r>
          </a:p>
          <a:p>
            <a:pPr lvl="0" algn="just">
              <a:lnSpc>
                <a:spcPct val="115000"/>
              </a:lnSpc>
              <a:spcAft>
                <a:spcPts val="1000"/>
              </a:spcAft>
            </a:pPr>
            <a:endParaRPr kumimoji="0" lang="el-GR" sz="14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Εικόνα 9" descr="Icon&#10;&#10;Description automatically generated">
            <a:extLst>
              <a:ext uri="{FF2B5EF4-FFF2-40B4-BE49-F238E27FC236}">
                <a16:creationId xmlns:a16="http://schemas.microsoft.com/office/drawing/2014/main" id="{3ACC6AA5-B9A3-E26C-C65D-5C58ECF374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60818"/>
            <a:ext cx="2565400" cy="1221864"/>
          </a:xfrm>
          <a:prstGeom prst="rect">
            <a:avLst/>
          </a:prstGeom>
          <a:noFill/>
          <a:ln>
            <a:noFill/>
          </a:ln>
        </p:spPr>
      </p:pic>
      <p:pic>
        <p:nvPicPr>
          <p:cNvPr id="2" name="Graphic 9">
            <a:extLst>
              <a:ext uri="{FF2B5EF4-FFF2-40B4-BE49-F238E27FC236}">
                <a16:creationId xmlns:a16="http://schemas.microsoft.com/office/drawing/2014/main" id="{0F1725CD-15F1-9571-18F9-4FC4D29700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60805" y="0"/>
            <a:ext cx="1283195" cy="426646"/>
          </a:xfrm>
          <a:prstGeom prst="rect">
            <a:avLst/>
          </a:prstGeom>
        </p:spPr>
      </p:pic>
      <p:pic>
        <p:nvPicPr>
          <p:cNvPr id="5" name="Picture 22">
            <a:extLst>
              <a:ext uri="{FF2B5EF4-FFF2-40B4-BE49-F238E27FC236}">
                <a16:creationId xmlns:a16="http://schemas.microsoft.com/office/drawing/2014/main" id="{EB3DC4A7-41D1-FB2A-9C20-2AF74DE82381}"/>
              </a:ext>
            </a:extLst>
          </p:cNvPr>
          <p:cNvPicPr>
            <a:picLocks noChangeAspect="1"/>
          </p:cNvPicPr>
          <p:nvPr/>
        </p:nvPicPr>
        <p:blipFill>
          <a:blip r:embed="rId7"/>
          <a:stretch>
            <a:fillRect/>
          </a:stretch>
        </p:blipFill>
        <p:spPr>
          <a:xfrm>
            <a:off x="0" y="4585166"/>
            <a:ext cx="9144000" cy="560375"/>
          </a:xfrm>
          <a:prstGeom prst="rect">
            <a:avLst/>
          </a:prstGeom>
        </p:spPr>
      </p:pic>
    </p:spTree>
    <p:extLst>
      <p:ext uri="{BB962C8B-B14F-4D97-AF65-F5344CB8AC3E}">
        <p14:creationId xmlns:p14="http://schemas.microsoft.com/office/powerpoint/2010/main" val="2749609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CB5B1D-2492-0CC4-9E8D-E00C3579978E}"/>
              </a:ext>
            </a:extLst>
          </p:cNvPr>
          <p:cNvSpPr txBox="1"/>
          <p:nvPr/>
        </p:nvSpPr>
        <p:spPr>
          <a:xfrm>
            <a:off x="3312994" y="959739"/>
            <a:ext cx="5810440" cy="2631490"/>
          </a:xfrm>
          <a:prstGeom prst="rect">
            <a:avLst/>
          </a:prstGeom>
          <a:noFill/>
        </p:spPr>
        <p:txBody>
          <a:bodyPr wrap="square">
            <a:spAutoFit/>
          </a:bodyPr>
          <a:lstStyle/>
          <a:p>
            <a:pPr marL="342900" lvl="0" indent="-342900" algn="just">
              <a:buFont typeface="Wingdings" panose="05000000000000000000" pitchFamily="2" charset="2"/>
              <a:buChar char="v"/>
            </a:pPr>
            <a:r>
              <a:rPr lang="el-GR" sz="11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Ο ΠΣΕΠΕ υλοποιεί πρόγραμμα επαγγελματικής κατάρτισης και πιστοποίησης γνώσεων και δεξιοτήτων σε ειδικότητες Εφοδιαστικής Αλυσίδας με κωδικό </a:t>
            </a:r>
            <a:r>
              <a:rPr lang="el-GR" sz="11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ΟΠΣ 5035177</a:t>
            </a:r>
            <a:r>
              <a:rPr lang="el-GR" sz="11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a:t>
            </a:r>
            <a:r>
              <a:rPr lang="el-GR" sz="11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1.045 εργαζομένων </a:t>
            </a:r>
            <a:r>
              <a:rPr lang="el-GR" sz="11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του ιδιωτικού τομέα όλων των παραγωγικών κλάδων της οικονομίας στις περιφέρειες Αττική, Νότιο Αιγαίο, Βόρειο Αιγαίο, Κρήτη, Στερεά Ελλάδα, Ήπειρος, Θεσσαλία, Δυτική Ελλάδα, Ιόνιοι Νήσοι, Πελοπόννησος, Κεντρική Μακεδονία, Δυτική Μακεδονία, Ανατολική Μακεδονία κ Θράκη,  για την απόκτηση νέων γνώσεων, δεξιοτήτων και ικανοτήτων  σύμφωνα με το διεθνές πρότυπο ISO/IEC17024 στο Επιχειρησιακό Πρόγραμμα Ανταγωνιστικότητα Επιχειρηματικότητα και Καινοτομία 2014-2020. Με την υλοποίηση της Πράξης επιδιώκεται να επιτευχθούν: η συνεχής προσαρμογή, αναβάθμιση και εμπλουτισμός των γνώσεων κ δεξιοτήτων του ανθρώπινου δυναμικού, καθώς και η ενίσχυση των επαγγελματικών προσόντων των εργαζόμενων που θα συμμετέχουν στο πρόγραμμα για την βελτίωση της παραγωγικότητάς τους. </a:t>
            </a:r>
          </a:p>
          <a:p>
            <a:pPr marL="342900" lvl="0" indent="-342900" algn="just">
              <a:buFont typeface="Wingdings" panose="05000000000000000000" pitchFamily="2" charset="2"/>
              <a:buChar char="v"/>
            </a:pPr>
            <a:endParaRPr lang="el-GR" sz="11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endParaRPr>
          </a:p>
          <a:p>
            <a:pPr lvl="0" algn="just"/>
            <a:r>
              <a:rPr lang="el-GR" sz="11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Το πρόγραμμα θα έχει ολοκληρωθεί τον Νοέμβριο του 2023.</a:t>
            </a:r>
          </a:p>
        </p:txBody>
      </p:sp>
      <p:pic>
        <p:nvPicPr>
          <p:cNvPr id="4" name="Εικόνα 4">
            <a:extLst>
              <a:ext uri="{FF2B5EF4-FFF2-40B4-BE49-F238E27FC236}">
                <a16:creationId xmlns:a16="http://schemas.microsoft.com/office/drawing/2014/main" id="{373C4962-306B-2DD7-7D8F-CADDE6945DEE}"/>
              </a:ext>
            </a:extLst>
          </p:cNvPr>
          <p:cNvPicPr>
            <a:picLocks noChangeAspect="1"/>
          </p:cNvPicPr>
          <p:nvPr/>
        </p:nvPicPr>
        <p:blipFill>
          <a:blip r:embed="rId2" cstate="print"/>
          <a:srcRect/>
          <a:stretch>
            <a:fillRect/>
          </a:stretch>
        </p:blipFill>
        <p:spPr bwMode="auto">
          <a:xfrm>
            <a:off x="20566" y="1562101"/>
            <a:ext cx="2189233" cy="904084"/>
          </a:xfrm>
          <a:prstGeom prst="rect">
            <a:avLst/>
          </a:prstGeom>
          <a:noFill/>
          <a:ln w="9525">
            <a:noFill/>
            <a:miter lim="800000"/>
            <a:headEnd/>
            <a:tailEnd/>
          </a:ln>
        </p:spPr>
      </p:pic>
      <p:pic>
        <p:nvPicPr>
          <p:cNvPr id="5" name="Εικόνα 3">
            <a:extLst>
              <a:ext uri="{FF2B5EF4-FFF2-40B4-BE49-F238E27FC236}">
                <a16:creationId xmlns:a16="http://schemas.microsoft.com/office/drawing/2014/main" id="{8901C28C-8335-A7E2-DE45-4D4815DE3B22}"/>
              </a:ext>
            </a:extLst>
          </p:cNvPr>
          <p:cNvPicPr>
            <a:picLocks noChangeAspect="1"/>
          </p:cNvPicPr>
          <p:nvPr/>
        </p:nvPicPr>
        <p:blipFill>
          <a:blip r:embed="rId3" cstate="print"/>
          <a:srcRect/>
          <a:stretch>
            <a:fillRect/>
          </a:stretch>
        </p:blipFill>
        <p:spPr bwMode="auto">
          <a:xfrm>
            <a:off x="0" y="2514716"/>
            <a:ext cx="2189232" cy="965084"/>
          </a:xfrm>
          <a:prstGeom prst="rect">
            <a:avLst/>
          </a:prstGeom>
          <a:noFill/>
          <a:ln w="9525">
            <a:noFill/>
            <a:miter lim="800000"/>
            <a:headEnd/>
            <a:tailEnd/>
          </a:ln>
        </p:spPr>
      </p:pic>
      <p:sp>
        <p:nvSpPr>
          <p:cNvPr id="7" name="TextBox 6">
            <a:extLst>
              <a:ext uri="{FF2B5EF4-FFF2-40B4-BE49-F238E27FC236}">
                <a16:creationId xmlns:a16="http://schemas.microsoft.com/office/drawing/2014/main" id="{3A860CD6-5B2F-6205-D1D2-04987458BB4D}"/>
              </a:ext>
            </a:extLst>
          </p:cNvPr>
          <p:cNvSpPr txBox="1"/>
          <p:nvPr/>
        </p:nvSpPr>
        <p:spPr>
          <a:xfrm>
            <a:off x="133350" y="100262"/>
            <a:ext cx="4025900" cy="707886"/>
          </a:xfrm>
          <a:prstGeom prst="rect">
            <a:avLst/>
          </a:prstGeom>
          <a:noFill/>
        </p:spPr>
        <p:txBody>
          <a:bodyPr wrap="square">
            <a:spAutoFit/>
          </a:bodyPr>
          <a:lstStyle/>
          <a:p>
            <a:pPr algn="ctr"/>
            <a:r>
              <a:rPr kumimoji="0" lang="el-GR" sz="2000" b="1"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ΔΡΑΣΤΗΡΙΟΤΗΤΕΣ ΚΑΤΑΡΤΙΣΗΣ -ΕΚΠΑΙΔΕΥΣΗΣ</a:t>
            </a:r>
            <a:r>
              <a:rPr kumimoji="0" lang="el-GR" sz="1800" b="1"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l-GR"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Graphic 9">
            <a:extLst>
              <a:ext uri="{FF2B5EF4-FFF2-40B4-BE49-F238E27FC236}">
                <a16:creationId xmlns:a16="http://schemas.microsoft.com/office/drawing/2014/main" id="{34366259-1C98-7EC0-A38F-63CF76058E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0239" y="0"/>
            <a:ext cx="1283195" cy="426646"/>
          </a:xfrm>
          <a:prstGeom prst="rect">
            <a:avLst/>
          </a:prstGeom>
        </p:spPr>
      </p:pic>
      <p:pic>
        <p:nvPicPr>
          <p:cNvPr id="6" name="Picture 22">
            <a:extLst>
              <a:ext uri="{FF2B5EF4-FFF2-40B4-BE49-F238E27FC236}">
                <a16:creationId xmlns:a16="http://schemas.microsoft.com/office/drawing/2014/main" id="{41DA78AF-6826-B6E2-267D-B1C1504C09BD}"/>
              </a:ext>
            </a:extLst>
          </p:cNvPr>
          <p:cNvPicPr>
            <a:picLocks noChangeAspect="1"/>
          </p:cNvPicPr>
          <p:nvPr/>
        </p:nvPicPr>
        <p:blipFill>
          <a:blip r:embed="rId6"/>
          <a:stretch>
            <a:fillRect/>
          </a:stretch>
        </p:blipFill>
        <p:spPr>
          <a:xfrm>
            <a:off x="0" y="4585166"/>
            <a:ext cx="9144000" cy="560375"/>
          </a:xfrm>
          <a:prstGeom prst="rect">
            <a:avLst/>
          </a:prstGeom>
        </p:spPr>
      </p:pic>
    </p:spTree>
    <p:extLst>
      <p:ext uri="{BB962C8B-B14F-4D97-AF65-F5344CB8AC3E}">
        <p14:creationId xmlns:p14="http://schemas.microsoft.com/office/powerpoint/2010/main" val="4247875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610490" y="422001"/>
            <a:ext cx="4801490" cy="584642"/>
          </a:xfrm>
          <a:prstGeom prst="rect">
            <a:avLst/>
          </a:prstGeom>
        </p:spPr>
        <p:txBody>
          <a:bodyPr vert="horz" lIns="91440" tIns="45720" rIns="91440" bIns="45720" rtlCol="0" anchor="b">
            <a:noAutofit/>
          </a:bodyPr>
          <a:lstStyle/>
          <a:p>
            <a:pPr marL="0" marR="0" lvl="0" indent="0" algn="ctr" fontAlgn="base">
              <a:lnSpc>
                <a:spcPct val="90000"/>
              </a:lnSpc>
              <a:spcBef>
                <a:spcPct val="0"/>
              </a:spcBef>
              <a:spcAft>
                <a:spcPts val="1000"/>
              </a:spcAft>
              <a:buClrTx/>
              <a:buSzTx/>
              <a:tabLst/>
              <a:defRPr/>
            </a:pPr>
            <a:r>
              <a:rPr lang="el-GR"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ΠΑΡΟΧΗ ΥΠΗΡΕΣΙΩΝ </a:t>
            </a:r>
          </a:p>
          <a:p>
            <a:pPr marL="0" marR="0" lvl="0" indent="0" algn="ctr" fontAlgn="base">
              <a:lnSpc>
                <a:spcPct val="90000"/>
              </a:lnSpc>
              <a:spcBef>
                <a:spcPct val="0"/>
              </a:spcBef>
              <a:spcAft>
                <a:spcPts val="1000"/>
              </a:spcAft>
              <a:buClrTx/>
              <a:buSzTx/>
              <a:tabLst/>
              <a:defRPr/>
            </a:pPr>
            <a:r>
              <a:rPr lang="el-GR"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ΣΤΑ ΜΕΛΗ </a:t>
            </a:r>
            <a:r>
              <a:rPr kumimoji="0" lang="en-US"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Εικόνα 1">
            <a:extLst>
              <a:ext uri="{FF2B5EF4-FFF2-40B4-BE49-F238E27FC236}">
                <a16:creationId xmlns:a16="http://schemas.microsoft.com/office/drawing/2014/main" id="{A46413A2-D452-4E80-AD7F-8F89CCE5536A}"/>
              </a:ext>
            </a:extLst>
          </p:cNvPr>
          <p:cNvPicPr>
            <a:picLocks noChangeAspect="1"/>
          </p:cNvPicPr>
          <p:nvPr/>
        </p:nvPicPr>
        <p:blipFill>
          <a:blip r:embed="rId3"/>
          <a:stretch>
            <a:fillRect/>
          </a:stretch>
        </p:blipFill>
        <p:spPr>
          <a:xfrm>
            <a:off x="0" y="1641618"/>
            <a:ext cx="3232150" cy="1742932"/>
          </a:xfrm>
          <a:prstGeom prst="rect">
            <a:avLst/>
          </a:prstGeom>
        </p:spPr>
      </p:pic>
      <p:sp>
        <p:nvSpPr>
          <p:cNvPr id="23" name="Ορθογώνιο 22">
            <a:extLst>
              <a:ext uri="{FF2B5EF4-FFF2-40B4-BE49-F238E27FC236}">
                <a16:creationId xmlns:a16="http://schemas.microsoft.com/office/drawing/2014/main" id="{CBC65576-510E-407E-98F2-962A5FDBF197}"/>
              </a:ext>
            </a:extLst>
          </p:cNvPr>
          <p:cNvSpPr/>
          <p:nvPr/>
        </p:nvSpPr>
        <p:spPr>
          <a:xfrm>
            <a:off x="3851412" y="1006643"/>
            <a:ext cx="4944792" cy="3090862"/>
          </a:xfrm>
          <a:prstGeom prst="rect">
            <a:avLst/>
          </a:prstGeom>
        </p:spPr>
        <p:txBody>
          <a:bodyPr vert="horz" lIns="91440" tIns="45720" rIns="91440" bIns="45720" rtlCol="0" anchor="t">
            <a:normAutofit/>
          </a:bodyPr>
          <a:lstStyle/>
          <a:p>
            <a:pPr lvl="0" indent="-228600">
              <a:lnSpc>
                <a:spcPct val="90000"/>
              </a:lnSpc>
              <a:spcAft>
                <a:spcPts val="1000"/>
              </a:spcAft>
              <a:buFont typeface="Wingdings" panose="05000000000000000000" pitchFamily="2" charset="2"/>
              <a:buChar char="v"/>
            </a:pP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Ενημερώνει τα μέλη του σε καθημερινή βάση με τις κοινοποιήσεις νέων νόμων, υπουργικών αποφάσεων, εγκυκλίων, κοινοτικών οδηγιών και κανονισμών. </a:t>
            </a:r>
            <a:endPar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lvl="0" indent="-228600">
              <a:lnSpc>
                <a:spcPct val="90000"/>
              </a:lnSpc>
              <a:spcAft>
                <a:spcPts val="1000"/>
              </a:spcAft>
              <a:buFont typeface="Wingdings" panose="05000000000000000000" pitchFamily="2" charset="2"/>
              <a:buChar char="v"/>
            </a:pP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Δέχεται ερωτήματα-απορίες από τα μέλη του και άμεσα απαντάει συμβουλεύοντας και δίνοντας διευκρινίσεις.  </a:t>
            </a:r>
            <a:endPar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lvl="0" indent="-228600">
              <a:lnSpc>
                <a:spcPct val="90000"/>
              </a:lnSpc>
              <a:spcAft>
                <a:spcPts val="1000"/>
              </a:spcAft>
              <a:buFont typeface="Wingdings" panose="05000000000000000000" pitchFamily="2" charset="2"/>
              <a:buChar char="v"/>
            </a:pP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Συντάσσει ανά δίμηνο ανασκόπηση που αποτυπώνει όλες τις δράσεις του ΠΣΕΠΕ, αποστέλλοντας τα στα μέλη και αναρτώντας τα στο σχετικό πεδίο της ιστοσελίδας μας </a:t>
            </a:r>
            <a:r>
              <a:rPr lang="en-US" sz="1100" u="sng"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http://www.ship-suppliers.gr/news.asp?pid=2&amp;subid=13</a:t>
            </a:r>
            <a:endParaRPr lang="el-GR" sz="1100" u="sng"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lvl="0" indent="-228600">
              <a:lnSpc>
                <a:spcPct val="90000"/>
              </a:lnSpc>
              <a:spcAft>
                <a:spcPts val="1000"/>
              </a:spcAft>
              <a:buFont typeface="Wingdings" panose="05000000000000000000" pitchFamily="2" charset="2"/>
              <a:buChar char="v"/>
            </a:pPr>
            <a:r>
              <a:rPr kumimoji="0" lang="el-GR" sz="1100" b="0" i="0"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Παραχω</a:t>
            </a:r>
            <a:r>
              <a:rPr lang="el-GR"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ρεί</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Αιγίδες σε εκθέσεις και συμμετέχει σε εκδηλώσεις προβάλλοντας τα μέλη του.</a:t>
            </a:r>
            <a:endPar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indent="-228600">
              <a:lnSpc>
                <a:spcPct val="90000"/>
              </a:lnSpc>
              <a:spcAft>
                <a:spcPts val="1000"/>
              </a:spcAft>
              <a:buFont typeface="Wingdings" panose="05000000000000000000" pitchFamily="2" charset="2"/>
              <a:buChar char="v"/>
            </a:pPr>
            <a:r>
              <a:rPr lang="el-GR" sz="11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Παραχωρεί τη χρήση σήματος του ΠΣΕΠΕ στα ενεργά μέλη έτσι ώστε να υπάρχει αναγνώριση τ</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ω</a:t>
            </a:r>
            <a:r>
              <a:rPr lang="el-GR" sz="11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ν επαγγελματιών τόσο από τους πελάτες τους όσο και από τις εμπλεκόμενες με τους εφοδιασμούς υπηρεσίες.</a:t>
            </a:r>
          </a:p>
          <a:p>
            <a:pPr lvl="0" indent="-228600">
              <a:lnSpc>
                <a:spcPct val="90000"/>
              </a:lnSpc>
              <a:spcAft>
                <a:spcPts val="1000"/>
              </a:spcAft>
              <a:buFont typeface="Wingdings" panose="05000000000000000000" pitchFamily="2" charset="2"/>
              <a:buChar char="v"/>
            </a:pPr>
            <a:endParaRPr kumimoji="0" lang="en-US" sz="1100" b="0" i="0" strike="noStrike" cap="none" spc="0" normalizeH="0" baseline="0" noProof="0" dirty="0">
              <a:ln>
                <a:noFill/>
              </a:ln>
              <a:solidFill>
                <a:schemeClr val="accent1">
                  <a:lumMod val="75000"/>
                </a:schemeClr>
              </a:solidFill>
              <a:effectLst/>
              <a:uLnTx/>
              <a:uFillTx/>
            </a:endParaRPr>
          </a:p>
          <a:p>
            <a:pPr marL="0" marR="0" lvl="0" indent="-228600" fontAlgn="base">
              <a:lnSpc>
                <a:spcPct val="90000"/>
              </a:lnSpc>
              <a:spcBef>
                <a:spcPct val="0"/>
              </a:spcBef>
              <a:spcAft>
                <a:spcPts val="1000"/>
              </a:spcAft>
              <a:buClrTx/>
              <a:buSzTx/>
              <a:buFont typeface="Arial" panose="020B0604020202020204" pitchFamily="34" charset="0"/>
              <a:buChar char="•"/>
              <a:tabLst/>
              <a:defRPr/>
            </a:pPr>
            <a:endParaRPr kumimoji="0" lang="en-US" sz="1500" b="0" i="0" u="none" strike="noStrike" cap="none" spc="0" normalizeH="0" baseline="0" noProof="0" dirty="0">
              <a:ln>
                <a:noFill/>
              </a:ln>
              <a:effectLst/>
              <a:uLnTx/>
              <a:uFillTx/>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5" name="Graphic 9">
            <a:extLst>
              <a:ext uri="{FF2B5EF4-FFF2-40B4-BE49-F238E27FC236}">
                <a16:creationId xmlns:a16="http://schemas.microsoft.com/office/drawing/2014/main" id="{04F3301E-12DA-7661-B697-F852142789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60805" y="0"/>
            <a:ext cx="1283195" cy="426646"/>
          </a:xfrm>
          <a:prstGeom prst="rect">
            <a:avLst/>
          </a:prstGeom>
        </p:spPr>
      </p:pic>
      <p:pic>
        <p:nvPicPr>
          <p:cNvPr id="6" name="Picture 22">
            <a:extLst>
              <a:ext uri="{FF2B5EF4-FFF2-40B4-BE49-F238E27FC236}">
                <a16:creationId xmlns:a16="http://schemas.microsoft.com/office/drawing/2014/main" id="{9A0E37F8-3F2A-C836-76EB-2BE2FB4F5DDE}"/>
              </a:ext>
            </a:extLst>
          </p:cNvPr>
          <p:cNvPicPr>
            <a:picLocks noChangeAspect="1"/>
          </p:cNvPicPr>
          <p:nvPr/>
        </p:nvPicPr>
        <p:blipFill>
          <a:blip r:embed="rId7"/>
          <a:stretch>
            <a:fillRect/>
          </a:stretch>
        </p:blipFill>
        <p:spPr>
          <a:xfrm>
            <a:off x="0" y="4585166"/>
            <a:ext cx="9144000" cy="560375"/>
          </a:xfrm>
          <a:prstGeom prst="rect">
            <a:avLst/>
          </a:prstGeom>
        </p:spPr>
      </p:pic>
    </p:spTree>
    <p:extLst>
      <p:ext uri="{BB962C8B-B14F-4D97-AF65-F5344CB8AC3E}">
        <p14:creationId xmlns:p14="http://schemas.microsoft.com/office/powerpoint/2010/main" val="4255564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fontAlgn="auto">
              <a:spcBef>
                <a:spcPts val="0"/>
              </a:spcBef>
              <a:spcAft>
                <a:spcPts val="600"/>
              </a:spcAft>
              <a:defRPr/>
            </a:pPr>
            <a:r>
              <a:rPr lang="el-GR" sz="1200">
                <a:solidFill>
                  <a:schemeClr val="bg1">
                    <a:lumMod val="95000"/>
                  </a:schemeClr>
                </a:solidFill>
                <a:latin typeface="+mj-lt"/>
              </a:rPr>
              <a:t>Φιλοσοφία</a:t>
            </a:r>
            <a:endParaRPr lang="en-US" sz="1200">
              <a:solidFill>
                <a:schemeClr val="bg1">
                  <a:lumMod val="95000"/>
                </a:schemeClr>
              </a:solidFill>
              <a:latin typeface="+mj-lt"/>
            </a:endParaRPr>
          </a:p>
        </p:txBody>
      </p:sp>
      <p:sp>
        <p:nvSpPr>
          <p:cNvPr id="4" name="Ορθογώνιο 3">
            <a:extLst>
              <a:ext uri="{FF2B5EF4-FFF2-40B4-BE49-F238E27FC236}">
                <a16:creationId xmlns:a16="http://schemas.microsoft.com/office/drawing/2014/main" id="{05C564C4-F6CE-4D99-B80C-08EFF46AB1ED}"/>
              </a:ext>
            </a:extLst>
          </p:cNvPr>
          <p:cNvSpPr/>
          <p:nvPr/>
        </p:nvSpPr>
        <p:spPr>
          <a:xfrm>
            <a:off x="1379083" y="448509"/>
            <a:ext cx="6110965" cy="3034677"/>
          </a:xfrm>
          <a:prstGeom prst="rect">
            <a:avLst/>
          </a:prstGeom>
        </p:spPr>
        <p:txBody>
          <a:bodyPr wrap="square">
            <a:spAutoFit/>
          </a:bodyPr>
          <a:lstStyle/>
          <a:p>
            <a:pPr algn="just" defTabSz="694944">
              <a:lnSpc>
                <a:spcPct val="115000"/>
              </a:lnSpc>
              <a:spcAft>
                <a:spcPts val="760"/>
              </a:spcAft>
            </a:pPr>
            <a:endParaRPr lang="el-GR" sz="1064"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defTabSz="694944">
              <a:lnSpc>
                <a:spcPct val="115000"/>
              </a:lnSpc>
              <a:spcAft>
                <a:spcPts val="760"/>
              </a:spcAft>
            </a:pPr>
            <a:r>
              <a:rPr lang="el-GR" sz="1368" kern="1200" dirty="0">
                <a:solidFill>
                  <a:srgbClr val="365F91"/>
                </a:solidFill>
                <a:latin typeface="Tahoma" panose="020B0604030504040204" pitchFamily="34" charset="0"/>
                <a:ea typeface="Tahoma" panose="020B0604030504040204" pitchFamily="34" charset="0"/>
                <a:cs typeface="Tahoma" panose="020B0604030504040204" pitchFamily="34" charset="0"/>
              </a:rPr>
              <a:t>: Γ. Κασιμάτη 1, Τ.Κ 18531 Πειραιάς</a:t>
            </a:r>
            <a:endParaRPr lang="el-GR" sz="1064"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defTabSz="694944">
              <a:lnSpc>
                <a:spcPct val="115000"/>
              </a:lnSpc>
              <a:spcAft>
                <a:spcPts val="760"/>
              </a:spcAft>
            </a:pPr>
            <a:endParaRPr lang="el-GR" sz="1368" kern="1200"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algn="just" defTabSz="694944">
              <a:lnSpc>
                <a:spcPct val="115000"/>
              </a:lnSpc>
              <a:spcAft>
                <a:spcPts val="760"/>
              </a:spcAft>
            </a:pPr>
            <a:r>
              <a:rPr lang="el-GR" sz="1368" kern="1200" dirty="0">
                <a:solidFill>
                  <a:srgbClr val="365F91"/>
                </a:solidFill>
                <a:latin typeface="Tahoma" panose="020B0604030504040204" pitchFamily="34" charset="0"/>
                <a:ea typeface="Tahoma" panose="020B0604030504040204" pitchFamily="34" charset="0"/>
                <a:cs typeface="Tahoma" panose="020B0604030504040204" pitchFamily="34" charset="0"/>
              </a:rPr>
              <a:t>: +30 2104517428 </a:t>
            </a:r>
          </a:p>
          <a:p>
            <a:pPr algn="just" defTabSz="694944">
              <a:lnSpc>
                <a:spcPct val="115000"/>
              </a:lnSpc>
              <a:spcAft>
                <a:spcPts val="760"/>
              </a:spcAft>
            </a:pPr>
            <a:endParaRPr lang="el-GR" sz="1368"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algn="just" defTabSz="694944">
              <a:lnSpc>
                <a:spcPct val="115000"/>
              </a:lnSpc>
              <a:spcAft>
                <a:spcPts val="760"/>
              </a:spcAft>
            </a:pPr>
            <a:r>
              <a:rPr lang="el-GR" sz="1368" kern="1200" dirty="0">
                <a:solidFill>
                  <a:srgbClr val="365F91"/>
                </a:solidFill>
                <a:latin typeface="Tahoma" panose="020B0604030504040204" pitchFamily="34" charset="0"/>
                <a:ea typeface="Tahoma" panose="020B0604030504040204" pitchFamily="34" charset="0"/>
                <a:cs typeface="Tahoma" panose="020B0604030504040204" pitchFamily="34" charset="0"/>
              </a:rPr>
              <a:t>: +30 6945009688 </a:t>
            </a:r>
            <a:r>
              <a:rPr lang="en-US" sz="1368" kern="1200" dirty="0">
                <a:solidFill>
                  <a:srgbClr val="365F91"/>
                </a:solidFill>
                <a:latin typeface="Tahoma" panose="020B0604030504040204" pitchFamily="34" charset="0"/>
                <a:ea typeface="Tahoma" panose="020B0604030504040204" pitchFamily="34" charset="0"/>
                <a:cs typeface="Tahoma" panose="020B0604030504040204" pitchFamily="34" charset="0"/>
              </a:rPr>
              <a:t>                                    </a:t>
            </a:r>
            <a:endParaRPr lang="el-GR" sz="1064"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defTabSz="694944">
              <a:lnSpc>
                <a:spcPct val="115000"/>
              </a:lnSpc>
              <a:spcAft>
                <a:spcPts val="760"/>
              </a:spcAft>
            </a:pPr>
            <a:endParaRPr lang="el-GR" sz="1368" kern="1200"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algn="just" defTabSz="694944">
              <a:lnSpc>
                <a:spcPct val="115000"/>
              </a:lnSpc>
              <a:spcAft>
                <a:spcPts val="760"/>
              </a:spcAft>
            </a:pPr>
            <a:r>
              <a:rPr lang="el-GR" sz="1400" kern="1200" dirty="0">
                <a:solidFill>
                  <a:srgbClr val="365F91"/>
                </a:solidFill>
                <a:latin typeface="Tahoma" panose="020B0604030504040204" pitchFamily="34" charset="0"/>
                <a:ea typeface="Tahoma" panose="020B0604030504040204" pitchFamily="34" charset="0"/>
                <a:cs typeface="Tahoma" panose="020B0604030504040204" pitchFamily="34" charset="0"/>
              </a:rPr>
              <a:t>: +30 2104537345</a:t>
            </a:r>
          </a:p>
          <a:p>
            <a:pPr algn="just" defTabSz="694944">
              <a:lnSpc>
                <a:spcPct val="115000"/>
              </a:lnSpc>
              <a:spcAft>
                <a:spcPts val="760"/>
              </a:spcAft>
            </a:pPr>
            <a:endParaRPr lang="el-GR"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Ορθογώνιο 8">
            <a:extLst>
              <a:ext uri="{FF2B5EF4-FFF2-40B4-BE49-F238E27FC236}">
                <a16:creationId xmlns:a16="http://schemas.microsoft.com/office/drawing/2014/main" id="{92D30B78-285A-46C6-88F7-0A12E5DEEF85}"/>
              </a:ext>
            </a:extLst>
          </p:cNvPr>
          <p:cNvSpPr/>
          <p:nvPr/>
        </p:nvSpPr>
        <p:spPr>
          <a:xfrm>
            <a:off x="5833134" y="685747"/>
            <a:ext cx="3324914" cy="2597058"/>
          </a:xfrm>
          <a:prstGeom prst="rect">
            <a:avLst/>
          </a:prstGeom>
        </p:spPr>
        <p:txBody>
          <a:bodyPr wrap="square">
            <a:spAutoFit/>
          </a:bodyPr>
          <a:lstStyle/>
          <a:p>
            <a:pPr algn="just" defTabSz="694944">
              <a:lnSpc>
                <a:spcPct val="115000"/>
              </a:lnSpc>
              <a:spcAft>
                <a:spcPts val="760"/>
              </a:spcAft>
            </a:pPr>
            <a:r>
              <a:rPr lang="en-US" sz="1368" kern="12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n-US" sz="1368" u="sng" kern="1200" dirty="0">
                <a:solidFill>
                  <a:srgbClr val="365F91"/>
                </a:solidFill>
                <a:latin typeface="Tahoma" panose="020B0604030504040204" pitchFamily="34" charset="0"/>
                <a:ea typeface="Tahoma" panose="020B0604030504040204" pitchFamily="34" charset="0"/>
                <a:cs typeface="Tahoma" panose="020B0604030504040204" pitchFamily="34" charset="0"/>
                <a:hlinkClick r:id="rId3"/>
              </a:rPr>
              <a:t>info@ship-suppliers.gr</a:t>
            </a:r>
            <a:endParaRPr lang="el-GR" sz="1368" u="sng" kern="1200"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algn="just" defTabSz="694944">
              <a:lnSpc>
                <a:spcPct val="115000"/>
              </a:lnSpc>
              <a:spcAft>
                <a:spcPts val="760"/>
              </a:spcAft>
            </a:pPr>
            <a:endParaRPr lang="el-GR" sz="1368"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algn="just" defTabSz="694944">
              <a:lnSpc>
                <a:spcPct val="115000"/>
              </a:lnSpc>
              <a:spcAft>
                <a:spcPts val="760"/>
              </a:spcAft>
            </a:pPr>
            <a:r>
              <a:rPr lang="el-GR" sz="1368" kern="1200" dirty="0">
                <a:solidFill>
                  <a:srgbClr val="365F91"/>
                </a:solidFill>
                <a:latin typeface="Tahoma" panose="020B0604030504040204" pitchFamily="34" charset="0"/>
                <a:ea typeface="Tahoma" panose="020B0604030504040204" pitchFamily="34" charset="0"/>
                <a:cs typeface="Tahoma" panose="020B0604030504040204" pitchFamily="34" charset="0"/>
              </a:rPr>
              <a:t>:</a:t>
            </a:r>
            <a:r>
              <a:rPr lang="en-US" sz="1368" u="sng" kern="1200" dirty="0">
                <a:solidFill>
                  <a:srgbClr val="365F91"/>
                </a:solidFill>
                <a:latin typeface="Tahoma" panose="020B0604030504040204" pitchFamily="34" charset="0"/>
                <a:ea typeface="Tahoma" panose="020B0604030504040204" pitchFamily="34" charset="0"/>
                <a:cs typeface="Tahoma" panose="020B0604030504040204" pitchFamily="34" charset="0"/>
                <a:hlinkClick r:id="rId4"/>
              </a:rPr>
              <a:t>www</a:t>
            </a:r>
            <a:r>
              <a:rPr lang="el-GR" sz="1368" u="sng" kern="1200" dirty="0">
                <a:solidFill>
                  <a:srgbClr val="365F91"/>
                </a:solidFill>
                <a:latin typeface="Tahoma" panose="020B0604030504040204" pitchFamily="34" charset="0"/>
                <a:ea typeface="Tahoma" panose="020B0604030504040204" pitchFamily="34" charset="0"/>
                <a:cs typeface="Tahoma" panose="020B0604030504040204" pitchFamily="34" charset="0"/>
                <a:hlinkClick r:id="rId4"/>
              </a:rPr>
              <a:t>.</a:t>
            </a:r>
            <a:r>
              <a:rPr lang="en-US" sz="1368" u="sng" kern="1200" dirty="0">
                <a:solidFill>
                  <a:srgbClr val="365F91"/>
                </a:solidFill>
                <a:latin typeface="Tahoma" panose="020B0604030504040204" pitchFamily="34" charset="0"/>
                <a:ea typeface="Tahoma" panose="020B0604030504040204" pitchFamily="34" charset="0"/>
                <a:cs typeface="Tahoma" panose="020B0604030504040204" pitchFamily="34" charset="0"/>
                <a:hlinkClick r:id="rId4"/>
              </a:rPr>
              <a:t>ship</a:t>
            </a:r>
            <a:r>
              <a:rPr lang="el-GR" sz="1368" u="sng" kern="1200" dirty="0">
                <a:solidFill>
                  <a:srgbClr val="365F91"/>
                </a:solidFill>
                <a:latin typeface="Tahoma" panose="020B0604030504040204" pitchFamily="34" charset="0"/>
                <a:ea typeface="Tahoma" panose="020B0604030504040204" pitchFamily="34" charset="0"/>
                <a:cs typeface="Tahoma" panose="020B0604030504040204" pitchFamily="34" charset="0"/>
                <a:hlinkClick r:id="rId4"/>
              </a:rPr>
              <a:t>-</a:t>
            </a:r>
            <a:r>
              <a:rPr lang="en-US" sz="1368" u="sng" kern="1200" dirty="0">
                <a:solidFill>
                  <a:srgbClr val="365F91"/>
                </a:solidFill>
                <a:latin typeface="Tahoma" panose="020B0604030504040204" pitchFamily="34" charset="0"/>
                <a:ea typeface="Tahoma" panose="020B0604030504040204" pitchFamily="34" charset="0"/>
                <a:cs typeface="Tahoma" panose="020B0604030504040204" pitchFamily="34" charset="0"/>
                <a:hlinkClick r:id="rId4"/>
              </a:rPr>
              <a:t>suppliers</a:t>
            </a:r>
            <a:r>
              <a:rPr lang="el-GR" sz="1368" u="sng" kern="1200" dirty="0">
                <a:solidFill>
                  <a:srgbClr val="365F91"/>
                </a:solidFill>
                <a:latin typeface="Tahoma" panose="020B0604030504040204" pitchFamily="34" charset="0"/>
                <a:ea typeface="Tahoma" panose="020B0604030504040204" pitchFamily="34" charset="0"/>
                <a:cs typeface="Tahoma" panose="020B0604030504040204" pitchFamily="34" charset="0"/>
                <a:hlinkClick r:id="rId4"/>
              </a:rPr>
              <a:t>.</a:t>
            </a:r>
            <a:r>
              <a:rPr lang="en-US" sz="1368" u="sng" kern="1200" dirty="0">
                <a:solidFill>
                  <a:srgbClr val="365F91"/>
                </a:solidFill>
                <a:latin typeface="Tahoma" panose="020B0604030504040204" pitchFamily="34" charset="0"/>
                <a:ea typeface="Tahoma" panose="020B0604030504040204" pitchFamily="34" charset="0"/>
                <a:cs typeface="Tahoma" panose="020B0604030504040204" pitchFamily="34" charset="0"/>
                <a:hlinkClick r:id="rId4"/>
              </a:rPr>
              <a:t>gr</a:t>
            </a:r>
            <a:endParaRPr lang="el-GR" sz="1064"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defTabSz="694944">
              <a:lnSpc>
                <a:spcPct val="115000"/>
              </a:lnSpc>
              <a:spcAft>
                <a:spcPts val="760"/>
              </a:spcAft>
            </a:pPr>
            <a:endParaRPr lang="el-GR" sz="1368" kern="1200"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algn="just" defTabSz="694944">
              <a:lnSpc>
                <a:spcPct val="115000"/>
              </a:lnSpc>
              <a:spcAft>
                <a:spcPts val="760"/>
              </a:spcAft>
            </a:pPr>
            <a:r>
              <a:rPr lang="el-GR" sz="1368" dirty="0">
                <a:solidFill>
                  <a:srgbClr val="365F91"/>
                </a:solidFill>
                <a:latin typeface="Tahoma" panose="020B0604030504040204" pitchFamily="34" charset="0"/>
                <a:ea typeface="Tahoma" panose="020B0604030504040204" pitchFamily="34" charset="0"/>
                <a:cs typeface="Tahoma" panose="020B0604030504040204" pitchFamily="34" charset="0"/>
              </a:rPr>
              <a:t>:</a:t>
            </a:r>
            <a:r>
              <a:rPr lang="en-US" sz="1368" kern="12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n-US" sz="1368" u="sng" kern="1200" dirty="0">
                <a:solidFill>
                  <a:srgbClr val="365F91"/>
                </a:solidFill>
                <a:latin typeface="Tahoma" panose="020B0604030504040204" pitchFamily="34" charset="0"/>
                <a:ea typeface="Tahoma" panose="020B0604030504040204" pitchFamily="34" charset="0"/>
                <a:cs typeface="Tahoma" panose="020B0604030504040204" pitchFamily="34" charset="0"/>
                <a:hlinkClick r:id="rId5"/>
              </a:rPr>
              <a:t>https://www.facebook.com/psepe1975</a:t>
            </a:r>
            <a:endParaRPr lang="en-US" sz="1368" u="sng" kern="1200"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algn="just" defTabSz="694944">
              <a:lnSpc>
                <a:spcPct val="115000"/>
              </a:lnSpc>
              <a:spcAft>
                <a:spcPts val="760"/>
              </a:spcAft>
            </a:pPr>
            <a:endParaRPr lang="en-US" sz="1368" u="sng" kern="1200"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algn="just" defTabSz="694944">
              <a:lnSpc>
                <a:spcPct val="115000"/>
              </a:lnSpc>
              <a:spcAft>
                <a:spcPts val="760"/>
              </a:spcAft>
            </a:pPr>
            <a:r>
              <a:rPr lang="en-US" sz="1300" dirty="0">
                <a:latin typeface="Tahoma" panose="020B0604030504040204" pitchFamily="34" charset="0"/>
                <a:ea typeface="Tahoma" panose="020B0604030504040204" pitchFamily="34" charset="0"/>
                <a:cs typeface="Tahoma" panose="020B0604030504040204" pitchFamily="34" charset="0"/>
                <a:hlinkClick r:id="rId6"/>
              </a:rPr>
              <a:t>:</a:t>
            </a:r>
            <a:r>
              <a:rPr lang="en-US" sz="1300" i="0" dirty="0">
                <a:effectLst/>
                <a:latin typeface="Tahoma" panose="020B0604030504040204" pitchFamily="34" charset="0"/>
                <a:ea typeface="Tahoma" panose="020B0604030504040204" pitchFamily="34" charset="0"/>
                <a:cs typeface="Tahoma" panose="020B0604030504040204" pitchFamily="34" charset="0"/>
                <a:hlinkClick r:id="rId6"/>
              </a:rPr>
              <a:t>linkedin.com/in/hellenic-association-of-ship-suppliers-and-exporters-091803167</a:t>
            </a:r>
            <a:endParaRPr lang="en-US" sz="1300" kern="1200" dirty="0">
              <a:solidFill>
                <a:srgbClr val="365F91"/>
              </a:solidFill>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εικονίδιο συσκευής τηλεφώνου απομονωμένο σε λευκό φόντο. σήμα τηλεφώνου.  λευκό κουμπί Διανυσματική απεικόνιση - εικονογραφία από : 177048714">
            <a:extLst>
              <a:ext uri="{FF2B5EF4-FFF2-40B4-BE49-F238E27FC236}">
                <a16:creationId xmlns:a16="http://schemas.microsoft.com/office/drawing/2014/main" id="{5982881A-7308-0408-A286-EFA2C07D5D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387" y="1249369"/>
            <a:ext cx="743805" cy="5987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Διαδικτυακό φαξ png | PNGEgg">
            <a:extLst>
              <a:ext uri="{FF2B5EF4-FFF2-40B4-BE49-F238E27FC236}">
                <a16:creationId xmlns:a16="http://schemas.microsoft.com/office/drawing/2014/main" id="{860F9FE2-693C-B92C-23C4-31132C6C9E3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6435" y="2818056"/>
            <a:ext cx="536335" cy="3791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Χάρτης και επίπεδο εικονίδιο δεικτών θέσης στο λευκό Διανυσματική  απεικόνιση - εικονογραφία από : 97460808">
            <a:extLst>
              <a:ext uri="{FF2B5EF4-FFF2-40B4-BE49-F238E27FC236}">
                <a16:creationId xmlns:a16="http://schemas.microsoft.com/office/drawing/2014/main" id="{3D5330FE-285E-8B30-00FF-C98807FFABC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754" y="553941"/>
            <a:ext cx="607329" cy="45349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mail Στοκ Εικονογραφήσεις, Vectors, &amp; Clipart – (286,426 Στοκ  Εικονογραφήσεις)">
            <a:extLst>
              <a:ext uri="{FF2B5EF4-FFF2-40B4-BE49-F238E27FC236}">
                <a16:creationId xmlns:a16="http://schemas.microsoft.com/office/drawing/2014/main" id="{EA519B4B-C5C4-73E2-AA8C-440332BD45C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2888" y="649056"/>
            <a:ext cx="649587" cy="46933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acebook Λογότυπο Στο - Δωρεάν διανυσματικά γραφικά στο Pixabay">
            <a:extLst>
              <a:ext uri="{FF2B5EF4-FFF2-40B4-BE49-F238E27FC236}">
                <a16:creationId xmlns:a16="http://schemas.microsoft.com/office/drawing/2014/main" id="{4BF5D92F-8AE0-5191-9CF5-B02A7F65F9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38750" y="2002057"/>
            <a:ext cx="483725" cy="36933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Εικονίδιο του LinkedIn στα μέσα κοινωνικής δικτύωσης με σκιά σε διαφανές  φόντο Εκδοτική Εικόνες - εικονογραφία από : 200738426">
            <a:extLst>
              <a:ext uri="{FF2B5EF4-FFF2-40B4-BE49-F238E27FC236}">
                <a16:creationId xmlns:a16="http://schemas.microsoft.com/office/drawing/2014/main" id="{5F67F555-B6D4-D5DC-FE7F-19686D9E4AB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10661" y="2679929"/>
            <a:ext cx="567143" cy="5550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9E65CE9F-1AC0-2F6D-25AB-AC8CFD2CF7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11715" y="1266374"/>
            <a:ext cx="656643" cy="4876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686E5A-216E-A3B7-ACCE-CB1E5DFB8CD1}"/>
              </a:ext>
            </a:extLst>
          </p:cNvPr>
          <p:cNvSpPr txBox="1"/>
          <p:nvPr/>
        </p:nvSpPr>
        <p:spPr>
          <a:xfrm>
            <a:off x="1892300" y="95248"/>
            <a:ext cx="5267867" cy="400110"/>
          </a:xfrm>
          <a:prstGeom prst="rect">
            <a:avLst/>
          </a:prstGeom>
          <a:noFill/>
        </p:spPr>
        <p:txBody>
          <a:bodyPr wrap="square">
            <a:spAutoFit/>
          </a:bodyPr>
          <a:lstStyle/>
          <a:p>
            <a:r>
              <a:rPr lang="el-GR"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ΕΔΡΑ ΚΑΙ ΣΤΟΙΧΕΙΑ ΕΠΙΚΟΙΝΩΝΙΑΣ</a:t>
            </a:r>
            <a:r>
              <a:rPr lang="en-US"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endParaRPr lang="el-GR" sz="2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C9B793D6-081A-7CB3-4616-A6F32BF1F48E}"/>
              </a:ext>
            </a:extLst>
          </p:cNvPr>
          <p:cNvSpPr txBox="1"/>
          <p:nvPr/>
        </p:nvSpPr>
        <p:spPr>
          <a:xfrm>
            <a:off x="673183" y="3925521"/>
            <a:ext cx="6873178" cy="495585"/>
          </a:xfrm>
          <a:prstGeom prst="rect">
            <a:avLst/>
          </a:prstGeom>
          <a:noFill/>
        </p:spPr>
        <p:txBody>
          <a:bodyPr wrap="square">
            <a:spAutoFit/>
          </a:bodyPr>
          <a:lstStyle/>
          <a:p>
            <a:pPr marL="67628" algn="just" defTabSz="685800">
              <a:lnSpc>
                <a:spcPct val="115000"/>
              </a:lnSpc>
              <a:spcAft>
                <a:spcPts val="750"/>
              </a:spcAft>
              <a:tabLst>
                <a:tab pos="3443288" algn="l"/>
              </a:tabLst>
            </a:pPr>
            <a:r>
              <a:rPr lang="el-GR" sz="1200" i="1" kern="1200" dirty="0">
                <a:solidFill>
                  <a:srgbClr val="365F91"/>
                </a:solidFill>
                <a:latin typeface="Tahoma" panose="020B0604030504040204" pitchFamily="34" charset="0"/>
                <a:ea typeface="Tahoma" panose="020B0604030504040204" pitchFamily="34" charset="0"/>
                <a:cs typeface="Tahoma" panose="020B0604030504040204" pitchFamily="34" charset="0"/>
              </a:rPr>
              <a:t>Όλα τα παραπάνω </a:t>
            </a:r>
            <a:r>
              <a:rPr lang="el-GR" sz="1200" i="1" dirty="0">
                <a:solidFill>
                  <a:srgbClr val="365F91"/>
                </a:solidFill>
                <a:latin typeface="Tahoma" panose="020B0604030504040204" pitchFamily="34" charset="0"/>
                <a:ea typeface="Tahoma" panose="020B0604030504040204" pitchFamily="34" charset="0"/>
                <a:cs typeface="Tahoma" panose="020B0604030504040204" pitchFamily="34" charset="0"/>
              </a:rPr>
              <a:t>καθώς και η μηχανογραφική υποδομή </a:t>
            </a:r>
            <a:r>
              <a:rPr lang="el-GR" sz="1200" i="1" kern="1200" dirty="0">
                <a:solidFill>
                  <a:srgbClr val="365F91"/>
                </a:solidFill>
                <a:latin typeface="Tahoma" panose="020B0604030504040204" pitchFamily="34" charset="0"/>
                <a:ea typeface="Tahoma" panose="020B0604030504040204" pitchFamily="34" charset="0"/>
                <a:cs typeface="Tahoma" panose="020B0604030504040204" pitchFamily="34" charset="0"/>
              </a:rPr>
              <a:t>έχουν υλοποιηθεί και υποστηρίζονται βάσει ετήσιας σύμβασης </a:t>
            </a:r>
            <a:r>
              <a:rPr lang="el-GR" sz="1200" b="1" i="1" kern="1200" dirty="0">
                <a:solidFill>
                  <a:srgbClr val="365F91"/>
                </a:solidFill>
                <a:latin typeface="Tahoma" panose="020B0604030504040204" pitchFamily="34" charset="0"/>
                <a:ea typeface="Tahoma" panose="020B0604030504040204" pitchFamily="34" charset="0"/>
                <a:cs typeface="Tahoma" panose="020B0604030504040204" pitchFamily="34" charset="0"/>
              </a:rPr>
              <a:t>από την εταιρεία μηχανογράφησης INTELLISOFT ΕΠΕ.</a:t>
            </a:r>
            <a:endParaRPr lang="el-GR" sz="12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Logo, company name&#10;&#10;Description automatically generated">
            <a:extLst>
              <a:ext uri="{FF2B5EF4-FFF2-40B4-BE49-F238E27FC236}">
                <a16:creationId xmlns:a16="http://schemas.microsoft.com/office/drawing/2014/main" id="{F78CFE3B-437C-4C44-A559-07BB91A1B6F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34624" y="3446865"/>
            <a:ext cx="1304281" cy="1010887"/>
          </a:xfrm>
          <a:prstGeom prst="rect">
            <a:avLst/>
          </a:prstGeom>
          <a:noFill/>
          <a:ln>
            <a:noFill/>
          </a:ln>
        </p:spPr>
      </p:pic>
      <p:sp>
        <p:nvSpPr>
          <p:cNvPr id="12" name="TextBox 11">
            <a:extLst>
              <a:ext uri="{FF2B5EF4-FFF2-40B4-BE49-F238E27FC236}">
                <a16:creationId xmlns:a16="http://schemas.microsoft.com/office/drawing/2014/main" id="{2F3CAFE5-36A3-0038-15C2-0B8638F16E3C}"/>
              </a:ext>
            </a:extLst>
          </p:cNvPr>
          <p:cNvSpPr txBox="1"/>
          <p:nvPr/>
        </p:nvSpPr>
        <p:spPr>
          <a:xfrm>
            <a:off x="786435" y="3390467"/>
            <a:ext cx="6759926" cy="503664"/>
          </a:xfrm>
          <a:prstGeom prst="rect">
            <a:avLst/>
          </a:prstGeom>
          <a:noFill/>
        </p:spPr>
        <p:txBody>
          <a:bodyPr wrap="square">
            <a:spAutoFit/>
          </a:bodyPr>
          <a:lstStyle/>
          <a:p>
            <a:pPr algn="just" defTabSz="685800" fontAlgn="base">
              <a:lnSpc>
                <a:spcPct val="115000"/>
              </a:lnSpc>
              <a:spcBef>
                <a:spcPct val="0"/>
              </a:spcBef>
              <a:spcAft>
                <a:spcPts val="750"/>
              </a:spcAft>
              <a:tabLst>
                <a:tab pos="3443288" algn="l"/>
              </a:tabLst>
              <a:defRPr/>
            </a:pPr>
            <a:r>
              <a:rPr lang="el-GR" sz="1200" i="1" kern="1200" dirty="0">
                <a:solidFill>
                  <a:srgbClr val="365F91"/>
                </a:solidFill>
                <a:latin typeface="Tahoma" panose="020B0604030504040204" pitchFamily="34" charset="0"/>
                <a:ea typeface="Tahoma" panose="020B0604030504040204" pitchFamily="34" charset="0"/>
                <a:cs typeface="Tahoma" panose="020B0604030504040204" pitchFamily="34" charset="0"/>
              </a:rPr>
              <a:t>Τα οποία εμπλουτίζονται και ενημερώνονται διαρκώς με ό,τι νέο υπάρχει ως προς δραστηριότητες και νομικό πλαίσιο.</a:t>
            </a:r>
            <a:endParaRPr kumimoji="0" lang="el-GR" sz="120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Graphic 9">
            <a:extLst>
              <a:ext uri="{FF2B5EF4-FFF2-40B4-BE49-F238E27FC236}">
                <a16:creationId xmlns:a16="http://schemas.microsoft.com/office/drawing/2014/main" id="{3CAB47AE-8D25-C08E-9ABC-B1ADBA4BCC1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860805" y="14564"/>
            <a:ext cx="1283195" cy="426646"/>
          </a:xfrm>
          <a:prstGeom prst="rect">
            <a:avLst/>
          </a:prstGeom>
        </p:spPr>
      </p:pic>
      <p:pic>
        <p:nvPicPr>
          <p:cNvPr id="7" name="Picture 22">
            <a:extLst>
              <a:ext uri="{FF2B5EF4-FFF2-40B4-BE49-F238E27FC236}">
                <a16:creationId xmlns:a16="http://schemas.microsoft.com/office/drawing/2014/main" id="{2F5EFE3B-A8B9-8522-57F4-45C0B1A05BA8}"/>
              </a:ext>
            </a:extLst>
          </p:cNvPr>
          <p:cNvPicPr>
            <a:picLocks noChangeAspect="1"/>
          </p:cNvPicPr>
          <p:nvPr/>
        </p:nvPicPr>
        <p:blipFill>
          <a:blip r:embed="rId17"/>
          <a:stretch>
            <a:fillRect/>
          </a:stretch>
        </p:blipFill>
        <p:spPr>
          <a:xfrm>
            <a:off x="0" y="4585166"/>
            <a:ext cx="9144000" cy="560375"/>
          </a:xfrm>
          <a:prstGeom prst="rect">
            <a:avLst/>
          </a:prstGeom>
        </p:spPr>
      </p:pic>
      <p:pic>
        <p:nvPicPr>
          <p:cNvPr id="15" name="Εικόνα 14">
            <a:extLst>
              <a:ext uri="{FF2B5EF4-FFF2-40B4-BE49-F238E27FC236}">
                <a16:creationId xmlns:a16="http://schemas.microsoft.com/office/drawing/2014/main" id="{88D4A03B-1670-DCE0-9C62-8AF54C5EC0B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5983" y="1902428"/>
            <a:ext cx="673100" cy="722393"/>
          </a:xfrm>
          <a:prstGeom prst="rect">
            <a:avLst/>
          </a:prstGeom>
        </p:spPr>
      </p:pic>
    </p:spTree>
    <p:extLst>
      <p:ext uri="{BB962C8B-B14F-4D97-AF65-F5344CB8AC3E}">
        <p14:creationId xmlns:p14="http://schemas.microsoft.com/office/powerpoint/2010/main" val="3884580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374650" y="140493"/>
            <a:ext cx="4320726" cy="812007"/>
          </a:xfrm>
          <a:prstGeom prst="rect">
            <a:avLst/>
          </a:prstGeom>
        </p:spPr>
        <p:txBody>
          <a:bodyPr vert="horz" lIns="91440" tIns="45720" rIns="91440" bIns="45720" rtlCol="0" anchor="ctr">
            <a:normAutofit/>
          </a:bodyPr>
          <a:lstStyle/>
          <a:p>
            <a:pPr marL="0" marR="0" lvl="0" indent="0" algn="ctr" fontAlgn="base">
              <a:lnSpc>
                <a:spcPct val="90000"/>
              </a:lnSpc>
              <a:spcBef>
                <a:spcPct val="0"/>
              </a:spcBef>
              <a:spcAft>
                <a:spcPts val="1000"/>
              </a:spcAft>
              <a:buClrTx/>
              <a:buSzTx/>
              <a:tabLst/>
              <a:defRPr/>
            </a:pPr>
            <a:r>
              <a:rPr lang="el-GR"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ΠΑΡΟΧΗ ΥΠΗΡΕΣΙΩΝ</a:t>
            </a:r>
          </a:p>
          <a:p>
            <a:pPr marL="0" marR="0" lvl="0" indent="0" algn="ctr" fontAlgn="base">
              <a:lnSpc>
                <a:spcPct val="90000"/>
              </a:lnSpc>
              <a:spcBef>
                <a:spcPct val="0"/>
              </a:spcBef>
              <a:spcAft>
                <a:spcPts val="1000"/>
              </a:spcAft>
              <a:buClrTx/>
              <a:buSzTx/>
              <a:tabLst/>
              <a:defRPr/>
            </a:pPr>
            <a:r>
              <a:rPr lang="el-GR"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ΣΤΑ ΜΕΛΗ  </a:t>
            </a:r>
            <a:r>
              <a:rPr kumimoji="0" lang="en-US"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Εικόνα 4">
            <a:extLst>
              <a:ext uri="{FF2B5EF4-FFF2-40B4-BE49-F238E27FC236}">
                <a16:creationId xmlns:a16="http://schemas.microsoft.com/office/drawing/2014/main" id="{F6D7441E-B5D1-4FDE-A8C9-435A0487D861}"/>
              </a:ext>
            </a:extLst>
          </p:cNvPr>
          <p:cNvPicPr>
            <a:picLocks noChangeAspect="1"/>
          </p:cNvPicPr>
          <p:nvPr/>
        </p:nvPicPr>
        <p:blipFill>
          <a:blip r:embed="rId3"/>
          <a:stretch>
            <a:fillRect/>
          </a:stretch>
        </p:blipFill>
        <p:spPr>
          <a:xfrm>
            <a:off x="392923" y="1454601"/>
            <a:ext cx="2115328" cy="1058144"/>
          </a:xfrm>
          <a:prstGeom prst="rect">
            <a:avLst/>
          </a:prstGeom>
        </p:spPr>
      </p:pic>
      <p:sp>
        <p:nvSpPr>
          <p:cNvPr id="23" name="Ορθογώνιο 22">
            <a:extLst>
              <a:ext uri="{FF2B5EF4-FFF2-40B4-BE49-F238E27FC236}">
                <a16:creationId xmlns:a16="http://schemas.microsoft.com/office/drawing/2014/main" id="{CBC65576-510E-407E-98F2-962A5FDBF197}"/>
              </a:ext>
            </a:extLst>
          </p:cNvPr>
          <p:cNvSpPr/>
          <p:nvPr/>
        </p:nvSpPr>
        <p:spPr>
          <a:xfrm>
            <a:off x="4571554" y="1132855"/>
            <a:ext cx="4320727" cy="2759779"/>
          </a:xfrm>
          <a:prstGeom prst="rect">
            <a:avLst/>
          </a:prstGeom>
        </p:spPr>
        <p:txBody>
          <a:bodyPr vert="horz" lIns="91440" tIns="45720" rIns="91440" bIns="45720" rtlCol="0">
            <a:normAutofit fontScale="92500" lnSpcReduction="10000"/>
          </a:bodyPr>
          <a:lstStyle/>
          <a:p>
            <a:pPr marL="171450" lvl="0" indent="-171450" algn="just">
              <a:lnSpc>
                <a:spcPct val="90000"/>
              </a:lnSpc>
              <a:spcAft>
                <a:spcPts val="1000"/>
              </a:spcAft>
              <a:buFont typeface="Wingdings" panose="05000000000000000000" pitchFamily="2" charset="2"/>
              <a:buChar char="v"/>
            </a:pP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 ΠΣΕΠΕ πα</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ρέχει</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δωρεάν</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υπ</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ηρεσίες</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γνωστο</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ποίησης αφερεγγυότητας  προς τις εφοδιαστικές εταιρείες – μέλη του έπειτα από σύμβαση που έχει συνάψει με την «ΤΕΙΡΕΣΙΑΣ Α</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a:t>
            </a:r>
            <a:endPar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9388" lvl="0" algn="just">
              <a:lnSpc>
                <a:spcPct val="90000"/>
              </a:lnSpc>
              <a:spcAft>
                <a:spcPts val="1000"/>
              </a:spcAft>
            </a:pP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Οι</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πληροφορίες αφορούν μόνο σε νομικά πρόσωπα (Α.Ε., Ε.Π.Ε., Ο.Ε., Ε.Ε.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κλ</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 και επιτηδευματίες </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μ</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 ακάλυπτες επιταγές, συναλλαγματικές και γραμμάτια, αιτήσεις πτωχεύσεων, αιτήσεις και αποφάσεις συνδιαλλαγής/ εξυγίανσης, διαταγές πληρωμής, πλειστηριασμούς ακινήτων και κινητών, τροπές προσημειώσεων σε υποθήκες, κατασχέσεις ακινήτων και εγγραφές επιταγών βάσει Ν.Δ. 1923 και υπ</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οθηκών</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π</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ροσημειώσεων</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Έτσι</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ώστε</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να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δι</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αφυλαχτούν τα μέλη του ΠΣΕΠΕ από οικονομικά αφερέγγυους πελάτες τους ή προμηθευτές τους. </a:t>
            </a:r>
            <a:endPar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lvl="0" algn="just">
              <a:lnSpc>
                <a:spcPct val="90000"/>
              </a:lnSpc>
              <a:spcAft>
                <a:spcPts val="1000"/>
              </a:spcAft>
            </a:pPr>
            <a:endPar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1450" lvl="0" indent="-171450" algn="just">
              <a:lnSpc>
                <a:spcPct val="90000"/>
              </a:lnSpc>
              <a:spcAft>
                <a:spcPts val="1000"/>
              </a:spcAft>
              <a:buFont typeface="Wingdings" panose="05000000000000000000" pitchFamily="2" charset="2"/>
              <a:buChar char="v"/>
            </a:pP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Προβάλλει μέσω της ιστοσελίδας του όλα τα χρηματοδοτικά εργαλεία που προσφέρει η Ελληνική Αναπτυξιακή Τράπεζα</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(HDB)</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,με την οποία </a:t>
            </a:r>
            <a:r>
              <a:rPr lang="el-GR"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διαλειτουργούμε</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Επιπλέον παρέχει με το </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ESG tracker</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την δυνατότητα αξιολόγησης του βαθμού υιοθέτησης των δράσεων για τους 3 πυλώνες </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ESG.</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endParaRPr kumimoji="0" lang="en-US" sz="11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2" name="Graphic 9">
            <a:extLst>
              <a:ext uri="{FF2B5EF4-FFF2-40B4-BE49-F238E27FC236}">
                <a16:creationId xmlns:a16="http://schemas.microsoft.com/office/drawing/2014/main" id="{792601EB-88C9-E55A-3615-8D4B5D96CC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13678"/>
            <a:ext cx="1283195" cy="426646"/>
          </a:xfrm>
          <a:prstGeom prst="rect">
            <a:avLst/>
          </a:prstGeom>
        </p:spPr>
      </p:pic>
      <p:pic>
        <p:nvPicPr>
          <p:cNvPr id="6" name="Picture 22">
            <a:extLst>
              <a:ext uri="{FF2B5EF4-FFF2-40B4-BE49-F238E27FC236}">
                <a16:creationId xmlns:a16="http://schemas.microsoft.com/office/drawing/2014/main" id="{E50DA1F0-12D3-0C5C-FCEB-657AE71B7C14}"/>
              </a:ext>
            </a:extLst>
          </p:cNvPr>
          <p:cNvPicPr>
            <a:picLocks noChangeAspect="1"/>
          </p:cNvPicPr>
          <p:nvPr/>
        </p:nvPicPr>
        <p:blipFill>
          <a:blip r:embed="rId6"/>
          <a:stretch>
            <a:fillRect/>
          </a:stretch>
        </p:blipFill>
        <p:spPr>
          <a:xfrm>
            <a:off x="0" y="4585166"/>
            <a:ext cx="9144000" cy="560375"/>
          </a:xfrm>
          <a:prstGeom prst="rect">
            <a:avLst/>
          </a:prstGeom>
        </p:spPr>
      </p:pic>
      <p:pic>
        <p:nvPicPr>
          <p:cNvPr id="10" name="Εικόνα 9" descr="Εικόνα που περιέχει λογότυπο">
            <a:extLst>
              <a:ext uri="{FF2B5EF4-FFF2-40B4-BE49-F238E27FC236}">
                <a16:creationId xmlns:a16="http://schemas.microsoft.com/office/drawing/2014/main" id="{6BC05DC5-DE15-23DF-331F-BA8036E6DD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422" y="3040261"/>
            <a:ext cx="1902829" cy="843166"/>
          </a:xfrm>
          <a:prstGeom prst="rect">
            <a:avLst/>
          </a:prstGeom>
        </p:spPr>
      </p:pic>
    </p:spTree>
    <p:extLst>
      <p:ext uri="{BB962C8B-B14F-4D97-AF65-F5344CB8AC3E}">
        <p14:creationId xmlns:p14="http://schemas.microsoft.com/office/powerpoint/2010/main" val="2328912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98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4" name="Ορθογώνιο 3">
            <a:extLst>
              <a:ext uri="{FF2B5EF4-FFF2-40B4-BE49-F238E27FC236}">
                <a16:creationId xmlns:a16="http://schemas.microsoft.com/office/drawing/2014/main" id="{05C564C4-F6CE-4D99-B80C-08EFF46AB1ED}"/>
              </a:ext>
            </a:extLst>
          </p:cNvPr>
          <p:cNvSpPr/>
          <p:nvPr/>
        </p:nvSpPr>
        <p:spPr>
          <a:xfrm>
            <a:off x="91557" y="123378"/>
            <a:ext cx="3527943" cy="764376"/>
          </a:xfrm>
          <a:prstGeom prst="rect">
            <a:avLst/>
          </a:prstGeom>
        </p:spPr>
        <p:txBody>
          <a:bodyPr wrap="square">
            <a:spAutoFit/>
          </a:bodyPr>
          <a:lstStyle/>
          <a:p>
            <a:pPr lvl="0" algn="just">
              <a:lnSpc>
                <a:spcPct val="115000"/>
              </a:lnSpc>
              <a:spcAft>
                <a:spcPts val="1000"/>
              </a:spcAft>
            </a:pPr>
            <a:r>
              <a:rPr lang="el-GR" sz="2000" b="1" dirty="0">
                <a:solidFill>
                  <a:srgbClr val="365F91"/>
                </a:solidFill>
                <a:latin typeface="Tahoma" panose="020B0604030504040204" pitchFamily="34" charset="0"/>
                <a:ea typeface="Tahoma" panose="020B0604030504040204" pitchFamily="34" charset="0"/>
                <a:cs typeface="Tahoma" panose="020B0604030504040204" pitchFamily="34" charset="0"/>
              </a:rPr>
              <a:t>Ο ΠΣΕΠΕ ΩΣ ΜΕΛΟΣ ΔΙΕΘΝΩΝ ΟΡΓΑΝΙΣΜΩΝ</a:t>
            </a:r>
            <a:endParaRPr kumimoji="0" lang="el-G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4028680" y="469602"/>
            <a:ext cx="5023763" cy="1996893"/>
          </a:xfrm>
          <a:prstGeom prst="rect">
            <a:avLst/>
          </a:prstGeom>
        </p:spPr>
        <p:txBody>
          <a:bodyPr wrap="square">
            <a:spAutoFit/>
          </a:bodyPr>
          <a:lstStyle/>
          <a:p>
            <a:pPr lvl="0" algn="just">
              <a:lnSpc>
                <a:spcPct val="115000"/>
              </a:lnSpc>
              <a:spcAft>
                <a:spcPts val="1000"/>
              </a:spcAft>
            </a:pPr>
            <a:endParaRPr lang="el-GR" dirty="0">
              <a:solidFill>
                <a:srgbClr val="365F91"/>
              </a:solidFill>
              <a:latin typeface="Times New Roman" panose="02020603050405020304" pitchFamily="18" charset="0"/>
              <a:ea typeface="Calibri" panose="020F0502020204030204" pitchFamily="34" charset="0"/>
              <a:cs typeface="Times New Roman" panose="02020603050405020304" pitchFamily="18" charset="0"/>
            </a:endParaRPr>
          </a:p>
          <a:p>
            <a:pPr marL="171450" lvl="0" indent="-171450" algn="just">
              <a:lnSpc>
                <a:spcPct val="115000"/>
              </a:lnSpc>
              <a:spcAft>
                <a:spcPts val="1000"/>
              </a:spcAft>
              <a:buFont typeface="Wingdings" panose="05000000000000000000" pitchFamily="2" charset="2"/>
              <a:buChar char="v"/>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Μέλος</a:t>
            </a: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του</a:t>
            </a: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rPr>
              <a:t> INTERNATIONAL SHIP</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rPr>
              <a:t>SUPPLIERS &amp; SERVICES ASSOCIATION (ISSA)</a:t>
            </a:r>
            <a:endPar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endParaRP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Ο ΠΣΕΠΕ συμμετέχει, με σκοπό την ανταλλαγή – τη λήψη πληροφοριών με βάση τις διεθνείς συνθήκες σε θέματα εφοδιασμού πλοίων, καθώς και τη λήψη καλών πρακτικών σε διεθνές επίπεδο.</a:t>
            </a:r>
            <a:endPar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4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Logo&#10;&#10;Description automatically generated">
            <a:extLst>
              <a:ext uri="{FF2B5EF4-FFF2-40B4-BE49-F238E27FC236}">
                <a16:creationId xmlns:a16="http://schemas.microsoft.com/office/drawing/2014/main" id="{77BCD1C3-6BA9-F84D-0F88-D9322CD137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450" y="1089753"/>
            <a:ext cx="2260600" cy="1079499"/>
          </a:xfrm>
          <a:prstGeom prst="rect">
            <a:avLst/>
          </a:prstGeom>
          <a:noFill/>
          <a:ln>
            <a:noFill/>
          </a:ln>
        </p:spPr>
      </p:pic>
      <p:sp>
        <p:nvSpPr>
          <p:cNvPr id="6" name="TextBox 5">
            <a:extLst>
              <a:ext uri="{FF2B5EF4-FFF2-40B4-BE49-F238E27FC236}">
                <a16:creationId xmlns:a16="http://schemas.microsoft.com/office/drawing/2014/main" id="{848C4E39-FDA9-8576-CC93-A8F75E6D9633}"/>
              </a:ext>
            </a:extLst>
          </p:cNvPr>
          <p:cNvSpPr txBox="1"/>
          <p:nvPr/>
        </p:nvSpPr>
        <p:spPr>
          <a:xfrm>
            <a:off x="4028680" y="2302699"/>
            <a:ext cx="4572000" cy="1368836"/>
          </a:xfrm>
          <a:prstGeom prst="rect">
            <a:avLst/>
          </a:prstGeom>
          <a:noFill/>
        </p:spPr>
        <p:txBody>
          <a:bodyPr wrap="square">
            <a:spAutoFit/>
          </a:bodyPr>
          <a:lstStyle/>
          <a:p>
            <a:pPr marL="171450" lvl="0" indent="-171450" algn="just">
              <a:lnSpc>
                <a:spcPct val="115000"/>
              </a:lnSpc>
              <a:spcAft>
                <a:spcPts val="1000"/>
              </a:spcAft>
              <a:buFont typeface="Wingdings" panose="05000000000000000000" pitchFamily="2" charset="2"/>
              <a:buChar char="v"/>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Μέλος του </a:t>
            </a: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rPr>
              <a:t>EUROPEAN SHIP SUPPLIERS ORGANISATION (OCEAN) </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από το 2016</a:t>
            </a:r>
            <a:endParaRPr kumimoji="0" lang="en-US"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endParaRP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Ο ΠΣΕΠΕ συμμετέχει, με σκοπό την ανταλλαγή – τη λήψη πληροφοριών με βάση τις ευρωπαϊκές συνθήκες σε θέματα εφοδιασμού πλοίων, καθώς και τη λήψη καλών πρακτικών σε ευρωπαϊκό επίπεδο. </a:t>
            </a:r>
          </a:p>
        </p:txBody>
      </p:sp>
      <p:pic>
        <p:nvPicPr>
          <p:cNvPr id="7" name="Picture 6" descr="Logo, company name&#10;&#10;Description automatically generated">
            <a:extLst>
              <a:ext uri="{FF2B5EF4-FFF2-40B4-BE49-F238E27FC236}">
                <a16:creationId xmlns:a16="http://schemas.microsoft.com/office/drawing/2014/main" id="{DCF85840-1CA0-1CE7-A7DA-11794B709C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9217" y="2510124"/>
            <a:ext cx="1893665" cy="1145518"/>
          </a:xfrm>
          <a:prstGeom prst="rect">
            <a:avLst/>
          </a:prstGeom>
          <a:noFill/>
          <a:ln>
            <a:noFill/>
          </a:ln>
        </p:spPr>
      </p:pic>
      <p:pic>
        <p:nvPicPr>
          <p:cNvPr id="2" name="Graphic 9">
            <a:extLst>
              <a:ext uri="{FF2B5EF4-FFF2-40B4-BE49-F238E27FC236}">
                <a16:creationId xmlns:a16="http://schemas.microsoft.com/office/drawing/2014/main" id="{D4423A1D-0A68-4043-2F6B-82AE8CA8E3D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60805" y="9279"/>
            <a:ext cx="1283195" cy="426646"/>
          </a:xfrm>
          <a:prstGeom prst="rect">
            <a:avLst/>
          </a:prstGeom>
        </p:spPr>
      </p:pic>
      <p:pic>
        <p:nvPicPr>
          <p:cNvPr id="8" name="Picture 22">
            <a:extLst>
              <a:ext uri="{FF2B5EF4-FFF2-40B4-BE49-F238E27FC236}">
                <a16:creationId xmlns:a16="http://schemas.microsoft.com/office/drawing/2014/main" id="{161C56BE-AD90-0AEF-E149-CA87231839CE}"/>
              </a:ext>
            </a:extLst>
          </p:cNvPr>
          <p:cNvPicPr>
            <a:picLocks noChangeAspect="1"/>
          </p:cNvPicPr>
          <p:nvPr/>
        </p:nvPicPr>
        <p:blipFill>
          <a:blip r:embed="rId8"/>
          <a:stretch>
            <a:fillRect/>
          </a:stretch>
        </p:blipFill>
        <p:spPr>
          <a:xfrm>
            <a:off x="0" y="4585166"/>
            <a:ext cx="9144000" cy="560375"/>
          </a:xfrm>
          <a:prstGeom prst="rect">
            <a:avLst/>
          </a:prstGeom>
        </p:spPr>
      </p:pic>
    </p:spTree>
    <p:extLst>
      <p:ext uri="{BB962C8B-B14F-4D97-AF65-F5344CB8AC3E}">
        <p14:creationId xmlns:p14="http://schemas.microsoft.com/office/powerpoint/2010/main" val="4212382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190500" y="165893"/>
            <a:ext cx="3829048" cy="862807"/>
          </a:xfrm>
          <a:prstGeom prst="rect">
            <a:avLst/>
          </a:prstGeom>
        </p:spPr>
        <p:txBody>
          <a:bodyPr vert="horz" lIns="91440" tIns="45720" rIns="91440" bIns="45720" rtlCol="0" anchor="ctr">
            <a:normAutofit/>
          </a:bodyPr>
          <a:lstStyle/>
          <a:p>
            <a:pPr lvl="0" algn="ctr">
              <a:lnSpc>
                <a:spcPct val="90000"/>
              </a:lnSpc>
              <a:spcBef>
                <a:spcPct val="0"/>
              </a:spcBef>
              <a:spcAft>
                <a:spcPts val="1000"/>
              </a:spcAft>
            </a:pPr>
            <a:r>
              <a:rPr lang="el-GR"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ΜΕΛΟΣ ΤΟΥ </a:t>
            </a:r>
          </a:p>
          <a:p>
            <a:pPr lvl="0" algn="ctr">
              <a:lnSpc>
                <a:spcPct val="90000"/>
              </a:lnSpc>
              <a:spcBef>
                <a:spcPct val="0"/>
              </a:spcBef>
              <a:spcAft>
                <a:spcPts val="1000"/>
              </a:spcAft>
            </a:pPr>
            <a:r>
              <a:rPr lang="en-US"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«MARITIME HELLAS»</a:t>
            </a:r>
            <a:endParaRPr kumimoji="0" lang="en-US"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Εικόνα 1">
            <a:extLst>
              <a:ext uri="{FF2B5EF4-FFF2-40B4-BE49-F238E27FC236}">
                <a16:creationId xmlns:a16="http://schemas.microsoft.com/office/drawing/2014/main" id="{3BF75C83-A241-4AF3-8FC7-E473F3794D43}"/>
              </a:ext>
            </a:extLst>
          </p:cNvPr>
          <p:cNvPicPr>
            <a:picLocks noChangeAspect="1"/>
          </p:cNvPicPr>
          <p:nvPr/>
        </p:nvPicPr>
        <p:blipFill>
          <a:blip r:embed="rId3"/>
          <a:stretch>
            <a:fillRect/>
          </a:stretch>
        </p:blipFill>
        <p:spPr>
          <a:xfrm>
            <a:off x="769582" y="1300251"/>
            <a:ext cx="2738071" cy="2146480"/>
          </a:xfrm>
          <a:prstGeom prst="rect">
            <a:avLst/>
          </a:prstGeom>
        </p:spPr>
      </p:pic>
      <p:sp>
        <p:nvSpPr>
          <p:cNvPr id="23" name="Ορθογώνιο 22">
            <a:extLst>
              <a:ext uri="{FF2B5EF4-FFF2-40B4-BE49-F238E27FC236}">
                <a16:creationId xmlns:a16="http://schemas.microsoft.com/office/drawing/2014/main" id="{CBC65576-510E-407E-98F2-962A5FDBF197}"/>
              </a:ext>
            </a:extLst>
          </p:cNvPr>
          <p:cNvSpPr/>
          <p:nvPr/>
        </p:nvSpPr>
        <p:spPr>
          <a:xfrm>
            <a:off x="4120237" y="1644343"/>
            <a:ext cx="4616259" cy="1968532"/>
          </a:xfrm>
          <a:prstGeom prst="rect">
            <a:avLst/>
          </a:prstGeom>
        </p:spPr>
        <p:txBody>
          <a:bodyPr vert="horz" lIns="91440" tIns="45720" rIns="91440" bIns="45720" rtlCol="0">
            <a:normAutofit/>
          </a:bodyPr>
          <a:lstStyle/>
          <a:p>
            <a:pPr marL="571500" lvl="1" indent="-171450" algn="just">
              <a:lnSpc>
                <a:spcPct val="90000"/>
              </a:lnSpc>
              <a:spcAft>
                <a:spcPts val="800"/>
              </a:spcAft>
              <a:buFont typeface="Wingdings" panose="05000000000000000000" pitchFamily="2" charset="2"/>
              <a:buChar char="v"/>
            </a:pP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 ΠΣΕΠΕ </a:t>
            </a:r>
            <a:r>
              <a:rPr lang="el-GR"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συμμετέχ</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ει</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και π</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ροωθεί</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την</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π</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ρώτη</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ελληνική</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ηλεκτρονική</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πλα</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τφόρμ</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 «MARITIME HELLAS – NAVIGATE THE CLUSTER», το οποίο δημιουργήθηκε τον Ιανουάριο του 2017 με πρωτοβουλία του Ναυτικού Επιμελητηρίου Ελλάδος, της Ένωσης Ελλήνων Εφοπλιστών και του Εμπορικού και Βιομηχανικού Επιμελητηρίου Πειραιώς.</a:t>
            </a:r>
            <a:endParaRPr kumimoji="0" lang="en-US" sz="110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1" indent="-228600" fontAlgn="base">
              <a:lnSpc>
                <a:spcPct val="90000"/>
              </a:lnSpc>
              <a:spcBef>
                <a:spcPct val="0"/>
              </a:spcBef>
              <a:spcAft>
                <a:spcPts val="800"/>
              </a:spcAft>
              <a:buClrTx/>
              <a:buSzTx/>
              <a:buFont typeface="Arial" panose="020B0604020202020204" pitchFamily="34" charset="0"/>
              <a:buChar char="•"/>
              <a:tabLst/>
              <a:defRPr/>
            </a:pPr>
            <a:endParaRPr kumimoji="0" lang="en-US" sz="900" b="1" i="0" u="none" strike="noStrike" cap="none" spc="0" normalizeH="0" baseline="0" noProof="0" dirty="0">
              <a:ln>
                <a:noFill/>
              </a:ln>
              <a:effectLst/>
              <a:uLnTx/>
              <a:uFillTx/>
            </a:endParaRPr>
          </a:p>
          <a:p>
            <a:pPr marR="0" lvl="0" fontAlgn="base">
              <a:lnSpc>
                <a:spcPct val="90000"/>
              </a:lnSpc>
              <a:spcBef>
                <a:spcPct val="0"/>
              </a:spcBef>
              <a:spcAft>
                <a:spcPts val="800"/>
              </a:spcAft>
              <a:buClrTx/>
              <a:buSzTx/>
              <a:tabLst/>
              <a:defRPr/>
            </a:pPr>
            <a:r>
              <a:rPr kumimoji="0" lang="en-US" sz="900" b="0" i="0" u="none" strike="noStrike" cap="none" spc="0" normalizeH="0" baseline="0" noProof="0" dirty="0">
                <a:ln>
                  <a:noFill/>
                </a:ln>
                <a:effectLst/>
                <a:uLnTx/>
                <a:uFillTx/>
              </a:rPr>
              <a:t> </a:t>
            </a:r>
          </a:p>
          <a:p>
            <a:pPr marL="0" marR="0" lvl="0" indent="-228600" fontAlgn="base">
              <a:lnSpc>
                <a:spcPct val="90000"/>
              </a:lnSpc>
              <a:spcBef>
                <a:spcPct val="0"/>
              </a:spcBef>
              <a:spcAft>
                <a:spcPts val="1000"/>
              </a:spcAft>
              <a:buClrTx/>
              <a:buSzTx/>
              <a:buFont typeface="Arial" panose="020B0604020202020204" pitchFamily="34" charset="0"/>
              <a:buChar char="•"/>
              <a:tabLst/>
              <a:defRPr/>
            </a:pPr>
            <a:endParaRPr kumimoji="0" lang="en-US" sz="900" b="0" i="0" u="none" strike="noStrike" cap="none" spc="0" normalizeH="0" baseline="0" noProof="0" dirty="0">
              <a:ln>
                <a:noFill/>
              </a:ln>
              <a:effectLst/>
              <a:uLnTx/>
              <a:uFillTx/>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5" name="Graphic 9">
            <a:extLst>
              <a:ext uri="{FF2B5EF4-FFF2-40B4-BE49-F238E27FC236}">
                <a16:creationId xmlns:a16="http://schemas.microsoft.com/office/drawing/2014/main" id="{0930C0E9-6D67-6068-754B-9E77D483AF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58519" y="0"/>
            <a:ext cx="1283195" cy="426646"/>
          </a:xfrm>
          <a:prstGeom prst="rect">
            <a:avLst/>
          </a:prstGeom>
        </p:spPr>
      </p:pic>
      <p:pic>
        <p:nvPicPr>
          <p:cNvPr id="6" name="Picture 22">
            <a:extLst>
              <a:ext uri="{FF2B5EF4-FFF2-40B4-BE49-F238E27FC236}">
                <a16:creationId xmlns:a16="http://schemas.microsoft.com/office/drawing/2014/main" id="{0E669C49-2B84-9B71-7A9F-7AA4616075C7}"/>
              </a:ext>
            </a:extLst>
          </p:cNvPr>
          <p:cNvPicPr>
            <a:picLocks noChangeAspect="1"/>
          </p:cNvPicPr>
          <p:nvPr/>
        </p:nvPicPr>
        <p:blipFill>
          <a:blip r:embed="rId6"/>
          <a:stretch>
            <a:fillRect/>
          </a:stretch>
        </p:blipFill>
        <p:spPr>
          <a:xfrm>
            <a:off x="0" y="4585166"/>
            <a:ext cx="9144000" cy="560375"/>
          </a:xfrm>
          <a:prstGeom prst="rect">
            <a:avLst/>
          </a:prstGeom>
        </p:spPr>
      </p:pic>
    </p:spTree>
    <p:extLst>
      <p:ext uri="{BB962C8B-B14F-4D97-AF65-F5344CB8AC3E}">
        <p14:creationId xmlns:p14="http://schemas.microsoft.com/office/powerpoint/2010/main" val="1730042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53459" y="317206"/>
            <a:ext cx="4085807" cy="862807"/>
          </a:xfrm>
          <a:prstGeom prst="rect">
            <a:avLst/>
          </a:prstGeom>
        </p:spPr>
        <p:txBody>
          <a:bodyPr vert="horz" lIns="91440" tIns="45720" rIns="91440" bIns="45720" rtlCol="0" anchor="ctr">
            <a:noAutofit/>
          </a:bodyPr>
          <a:lstStyle/>
          <a:p>
            <a:pPr lvl="0" algn="ctr">
              <a:lnSpc>
                <a:spcPct val="90000"/>
              </a:lnSpc>
              <a:spcBef>
                <a:spcPct val="0"/>
              </a:spcBef>
              <a:spcAft>
                <a:spcPts val="1000"/>
              </a:spcAft>
            </a:pPr>
            <a:r>
              <a:rPr lang="el-GR"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ΜΕΛΟΣ ΤΟΥ </a:t>
            </a:r>
          </a:p>
          <a:p>
            <a:pPr lvl="0" algn="ctr">
              <a:lnSpc>
                <a:spcPct val="90000"/>
              </a:lnSpc>
              <a:spcBef>
                <a:spcPct val="0"/>
              </a:spcBef>
              <a:spcAft>
                <a:spcPts val="1000"/>
              </a:spcAft>
            </a:pPr>
            <a:r>
              <a:rPr lang="en-US"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«HELLENIC COMMITTEE FOR PROFESSIONAL YACHTING </a:t>
            </a:r>
            <a:r>
              <a:rPr lang="el-GR"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t>
            </a:r>
            <a:r>
              <a:rPr lang="en-US"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HCPY</a:t>
            </a:r>
            <a:r>
              <a:rPr lang="el-GR"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t>
            </a:r>
            <a:r>
              <a:rPr lang="en-US"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t>
            </a:r>
            <a:endParaRPr kumimoji="0" lang="en-US"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3314700" y="1508449"/>
            <a:ext cx="5829300" cy="2452958"/>
          </a:xfrm>
          <a:prstGeom prst="rect">
            <a:avLst/>
          </a:prstGeom>
        </p:spPr>
        <p:txBody>
          <a:bodyPr vert="horz" lIns="91440" tIns="45720" rIns="91440" bIns="45720" rtlCol="0">
            <a:normAutofit fontScale="25000" lnSpcReduction="20000"/>
          </a:bodyPr>
          <a:lstStyle/>
          <a:p>
            <a:pPr marL="400050" lvl="1" algn="just">
              <a:lnSpc>
                <a:spcPct val="120000"/>
              </a:lnSpc>
              <a:spcAft>
                <a:spcPts val="800"/>
              </a:spcAft>
            </a:pPr>
            <a:r>
              <a:rPr kumimoji="0" lang="el-GR" sz="440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Ο ΠΣΕΠΕ συμμετέχει στην </a:t>
            </a:r>
            <a:r>
              <a:rPr kumimoji="0" lang="en-US" sz="440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HCPY</a:t>
            </a:r>
            <a:r>
              <a:rPr lang="el-GR" sz="4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η οποία είναι νέος φορέας που αντιπροσωπεύει μεταξύ άλλων, τα συμφέροντα των πλοιοκτητών, εφοπλιστών, ναυλομεσιτών, ναυτικών πρακτόρων, πληρωμάτων, ναυπηγείων , τροφοδοτών καθώς και άλλων περιφερειακών επαγγελμάτων </a:t>
            </a:r>
            <a:r>
              <a:rPr lang="en-US" sz="4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yachting </a:t>
            </a:r>
            <a:r>
              <a:rPr lang="el-GR" sz="4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στην Ελλάδα.</a:t>
            </a:r>
          </a:p>
          <a:p>
            <a:pPr marL="400050" lvl="1" algn="just">
              <a:lnSpc>
                <a:spcPct val="120000"/>
              </a:lnSpc>
              <a:spcAft>
                <a:spcPts val="800"/>
              </a:spcAft>
            </a:pPr>
            <a:r>
              <a:rPr kumimoji="0" lang="el-GR" sz="440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Σκοπός της </a:t>
            </a:r>
            <a:r>
              <a:rPr kumimoji="0" lang="en-US" sz="440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HCPY</a:t>
            </a:r>
            <a:r>
              <a:rPr lang="el-GR" sz="4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είναι η προώθηση της ανάπτυξης, δραστηριοτήτων και υπηρεσιών που σχετίζονται με τον θαλάσσιο τουρισμό και με κυριότερο στόχο την εξέλιξη του </a:t>
            </a:r>
            <a:r>
              <a:rPr lang="en-US" sz="4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yachting</a:t>
            </a:r>
            <a:r>
              <a:rPr lang="el-GR" sz="4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στην χώρα, καθώς και η συμβολή στη θέσπιση νέων νομικών, τεχνικών, διοικητικών, φορολογικών και τελωνειακών προτύπων σε ευρωπαϊκό επίπεδο.</a:t>
            </a:r>
            <a:endParaRPr kumimoji="0" lang="en-US" sz="440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fontAlgn="base">
              <a:lnSpc>
                <a:spcPct val="90000"/>
              </a:lnSpc>
              <a:spcBef>
                <a:spcPct val="0"/>
              </a:spcBef>
              <a:spcAft>
                <a:spcPts val="800"/>
              </a:spcAft>
              <a:buClrTx/>
              <a:buSzTx/>
              <a:tabLst/>
              <a:defRPr/>
            </a:pPr>
            <a:r>
              <a:rPr kumimoji="0" lang="en-US" sz="44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40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228600" fontAlgn="base">
              <a:lnSpc>
                <a:spcPct val="90000"/>
              </a:lnSpc>
              <a:spcBef>
                <a:spcPct val="0"/>
              </a:spcBef>
              <a:spcAft>
                <a:spcPts val="1000"/>
              </a:spcAft>
              <a:buClrTx/>
              <a:buSzTx/>
              <a:buFont typeface="Arial" panose="020B0604020202020204" pitchFamily="34" charset="0"/>
              <a:buChar char="•"/>
              <a:tabLst/>
              <a:defRPr/>
            </a:pPr>
            <a:endParaRPr kumimoji="0" lang="en-US" sz="900" b="0" i="0" u="none" strike="noStrike" cap="none" spc="0" normalizeH="0" baseline="0" noProof="0" dirty="0">
              <a:ln>
                <a:noFill/>
              </a:ln>
              <a:effectLst/>
              <a:uLnTx/>
              <a:uFillTx/>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5" name="Graphic 9">
            <a:extLst>
              <a:ext uri="{FF2B5EF4-FFF2-40B4-BE49-F238E27FC236}">
                <a16:creationId xmlns:a16="http://schemas.microsoft.com/office/drawing/2014/main" id="{0930C0E9-6D67-6068-754B-9E77D483AFD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8519" y="0"/>
            <a:ext cx="1283195" cy="426646"/>
          </a:xfrm>
          <a:prstGeom prst="rect">
            <a:avLst/>
          </a:prstGeom>
        </p:spPr>
      </p:pic>
      <p:pic>
        <p:nvPicPr>
          <p:cNvPr id="6" name="Picture 22">
            <a:extLst>
              <a:ext uri="{FF2B5EF4-FFF2-40B4-BE49-F238E27FC236}">
                <a16:creationId xmlns:a16="http://schemas.microsoft.com/office/drawing/2014/main" id="{0E669C49-2B84-9B71-7A9F-7AA4616075C7}"/>
              </a:ext>
            </a:extLst>
          </p:cNvPr>
          <p:cNvPicPr>
            <a:picLocks noChangeAspect="1"/>
          </p:cNvPicPr>
          <p:nvPr/>
        </p:nvPicPr>
        <p:blipFill>
          <a:blip r:embed="rId5"/>
          <a:stretch>
            <a:fillRect/>
          </a:stretch>
        </p:blipFill>
        <p:spPr>
          <a:xfrm>
            <a:off x="0" y="4585166"/>
            <a:ext cx="9144000" cy="560375"/>
          </a:xfrm>
          <a:prstGeom prst="rect">
            <a:avLst/>
          </a:prstGeom>
        </p:spPr>
      </p:pic>
      <p:grpSp>
        <p:nvGrpSpPr>
          <p:cNvPr id="7" name="Group 6">
            <a:extLst>
              <a:ext uri="{FF2B5EF4-FFF2-40B4-BE49-F238E27FC236}">
                <a16:creationId xmlns:a16="http://schemas.microsoft.com/office/drawing/2014/main" id="{1E735D8E-6FF5-A627-F599-05E057AD3163}"/>
              </a:ext>
            </a:extLst>
          </p:cNvPr>
          <p:cNvGrpSpPr/>
          <p:nvPr/>
        </p:nvGrpSpPr>
        <p:grpSpPr>
          <a:xfrm>
            <a:off x="800100" y="2255328"/>
            <a:ext cx="1602854" cy="1377387"/>
            <a:chOff x="0" y="0"/>
            <a:chExt cx="626491" cy="1119860"/>
          </a:xfrm>
        </p:grpSpPr>
        <p:sp>
          <p:nvSpPr>
            <p:cNvPr id="8" name="Shape 4314">
              <a:extLst>
                <a:ext uri="{FF2B5EF4-FFF2-40B4-BE49-F238E27FC236}">
                  <a16:creationId xmlns:a16="http://schemas.microsoft.com/office/drawing/2014/main" id="{272C2C37-EF6D-33AF-2450-DF18FB0F808D}"/>
                </a:ext>
              </a:extLst>
            </p:cNvPr>
            <p:cNvSpPr/>
            <p:nvPr/>
          </p:nvSpPr>
          <p:spPr>
            <a:xfrm>
              <a:off x="0" y="0"/>
              <a:ext cx="626491" cy="1119860"/>
            </a:xfrm>
            <a:custGeom>
              <a:avLst/>
              <a:gdLst/>
              <a:ahLst/>
              <a:cxnLst/>
              <a:rect l="0" t="0" r="0" b="0"/>
              <a:pathLst>
                <a:path w="626491" h="1119860">
                  <a:moveTo>
                    <a:pt x="0" y="0"/>
                  </a:moveTo>
                  <a:lnTo>
                    <a:pt x="626491" y="0"/>
                  </a:lnTo>
                  <a:lnTo>
                    <a:pt x="626491" y="1119860"/>
                  </a:lnTo>
                  <a:lnTo>
                    <a:pt x="0" y="111986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l-GR"/>
            </a:p>
          </p:txBody>
        </p:sp>
        <p:sp>
          <p:nvSpPr>
            <p:cNvPr id="9" name="Shape 3944">
              <a:extLst>
                <a:ext uri="{FF2B5EF4-FFF2-40B4-BE49-F238E27FC236}">
                  <a16:creationId xmlns:a16="http://schemas.microsoft.com/office/drawing/2014/main" id="{333615B4-B1D6-0EB2-B598-216AC849A625}"/>
                </a:ext>
              </a:extLst>
            </p:cNvPr>
            <p:cNvSpPr/>
            <p:nvPr/>
          </p:nvSpPr>
          <p:spPr>
            <a:xfrm>
              <a:off x="102812" y="122627"/>
              <a:ext cx="98469" cy="534607"/>
            </a:xfrm>
            <a:custGeom>
              <a:avLst/>
              <a:gdLst/>
              <a:ahLst/>
              <a:cxnLst/>
              <a:rect l="0" t="0" r="0" b="0"/>
              <a:pathLst>
                <a:path w="98469" h="534607">
                  <a:moveTo>
                    <a:pt x="0" y="0"/>
                  </a:moveTo>
                  <a:lnTo>
                    <a:pt x="38316" y="0"/>
                  </a:lnTo>
                  <a:lnTo>
                    <a:pt x="38316" y="116573"/>
                  </a:lnTo>
                  <a:lnTo>
                    <a:pt x="98469" y="116573"/>
                  </a:lnTo>
                  <a:lnTo>
                    <a:pt x="98469" y="150724"/>
                  </a:lnTo>
                  <a:lnTo>
                    <a:pt x="38316" y="150724"/>
                  </a:lnTo>
                  <a:lnTo>
                    <a:pt x="38316" y="267310"/>
                  </a:lnTo>
                  <a:lnTo>
                    <a:pt x="98469" y="267310"/>
                  </a:lnTo>
                  <a:lnTo>
                    <a:pt x="98469" y="301447"/>
                  </a:lnTo>
                  <a:lnTo>
                    <a:pt x="38316" y="301447"/>
                  </a:lnTo>
                  <a:lnTo>
                    <a:pt x="38316" y="417614"/>
                  </a:lnTo>
                  <a:lnTo>
                    <a:pt x="98469" y="417614"/>
                  </a:lnTo>
                  <a:lnTo>
                    <a:pt x="98469" y="451752"/>
                  </a:lnTo>
                  <a:lnTo>
                    <a:pt x="38316" y="451752"/>
                  </a:lnTo>
                  <a:lnTo>
                    <a:pt x="38316" y="534607"/>
                  </a:lnTo>
                  <a:lnTo>
                    <a:pt x="0" y="53460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0" name="Shape 3945">
              <a:extLst>
                <a:ext uri="{FF2B5EF4-FFF2-40B4-BE49-F238E27FC236}">
                  <a16:creationId xmlns:a16="http://schemas.microsoft.com/office/drawing/2014/main" id="{1AEB6242-20D5-B304-995D-6096D7A983C3}"/>
                </a:ext>
              </a:extLst>
            </p:cNvPr>
            <p:cNvSpPr/>
            <p:nvPr/>
          </p:nvSpPr>
          <p:spPr>
            <a:xfrm>
              <a:off x="201281" y="389937"/>
              <a:ext cx="101390" cy="184442"/>
            </a:xfrm>
            <a:custGeom>
              <a:avLst/>
              <a:gdLst/>
              <a:ahLst/>
              <a:cxnLst/>
              <a:rect l="0" t="0" r="0" b="0"/>
              <a:pathLst>
                <a:path w="101390" h="184442">
                  <a:moveTo>
                    <a:pt x="0" y="0"/>
                  </a:moveTo>
                  <a:lnTo>
                    <a:pt x="9379" y="0"/>
                  </a:lnTo>
                  <a:cubicBezTo>
                    <a:pt x="21825" y="0"/>
                    <a:pt x="33737" y="2400"/>
                    <a:pt x="44799" y="7137"/>
                  </a:cubicBezTo>
                  <a:cubicBezTo>
                    <a:pt x="55937" y="11913"/>
                    <a:pt x="65805" y="18555"/>
                    <a:pt x="74124" y="26860"/>
                  </a:cubicBezTo>
                  <a:cubicBezTo>
                    <a:pt x="82442" y="35179"/>
                    <a:pt x="89148" y="45085"/>
                    <a:pt x="94088" y="56286"/>
                  </a:cubicBezTo>
                  <a:cubicBezTo>
                    <a:pt x="98927" y="67310"/>
                    <a:pt x="101390" y="79324"/>
                    <a:pt x="101390" y="92011"/>
                  </a:cubicBezTo>
                  <a:cubicBezTo>
                    <a:pt x="101390" y="104470"/>
                    <a:pt x="98977" y="116472"/>
                    <a:pt x="94228" y="127686"/>
                  </a:cubicBezTo>
                  <a:cubicBezTo>
                    <a:pt x="89452" y="138963"/>
                    <a:pt x="82823" y="148882"/>
                    <a:pt x="74530" y="157175"/>
                  </a:cubicBezTo>
                  <a:cubicBezTo>
                    <a:pt x="66199" y="165506"/>
                    <a:pt x="56305" y="172225"/>
                    <a:pt x="45117" y="177140"/>
                  </a:cubicBezTo>
                  <a:cubicBezTo>
                    <a:pt x="34093" y="181978"/>
                    <a:pt x="22066" y="184442"/>
                    <a:pt x="9379" y="184442"/>
                  </a:cubicBezTo>
                  <a:lnTo>
                    <a:pt x="0" y="184442"/>
                  </a:lnTo>
                  <a:lnTo>
                    <a:pt x="0" y="150304"/>
                  </a:lnTo>
                  <a:lnTo>
                    <a:pt x="2292" y="150304"/>
                  </a:lnTo>
                  <a:cubicBezTo>
                    <a:pt x="10370" y="150304"/>
                    <a:pt x="18066" y="148679"/>
                    <a:pt x="25152" y="145478"/>
                  </a:cubicBezTo>
                  <a:cubicBezTo>
                    <a:pt x="32023" y="142392"/>
                    <a:pt x="38119" y="138201"/>
                    <a:pt x="43301" y="133020"/>
                  </a:cubicBezTo>
                  <a:cubicBezTo>
                    <a:pt x="48558" y="127762"/>
                    <a:pt x="52711" y="121577"/>
                    <a:pt x="55670" y="114643"/>
                  </a:cubicBezTo>
                  <a:cubicBezTo>
                    <a:pt x="58655" y="107607"/>
                    <a:pt x="60154" y="99987"/>
                    <a:pt x="60154" y="92011"/>
                  </a:cubicBezTo>
                  <a:cubicBezTo>
                    <a:pt x="60154" y="84315"/>
                    <a:pt x="58655" y="76860"/>
                    <a:pt x="55670" y="69825"/>
                  </a:cubicBezTo>
                  <a:cubicBezTo>
                    <a:pt x="52699" y="62827"/>
                    <a:pt x="48533" y="56655"/>
                    <a:pt x="43301" y="51422"/>
                  </a:cubicBezTo>
                  <a:cubicBezTo>
                    <a:pt x="38106" y="46215"/>
                    <a:pt x="31998" y="42037"/>
                    <a:pt x="25152" y="38951"/>
                  </a:cubicBezTo>
                  <a:cubicBezTo>
                    <a:pt x="18066" y="35763"/>
                    <a:pt x="10370" y="34138"/>
                    <a:pt x="2292" y="34138"/>
                  </a:cubicBezTo>
                  <a:lnTo>
                    <a:pt x="0" y="341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1" name="Shape 3946">
              <a:extLst>
                <a:ext uri="{FF2B5EF4-FFF2-40B4-BE49-F238E27FC236}">
                  <a16:creationId xmlns:a16="http://schemas.microsoft.com/office/drawing/2014/main" id="{91A86C50-9DB3-E520-32C9-646554B4366A}"/>
                </a:ext>
              </a:extLst>
            </p:cNvPr>
            <p:cNvSpPr/>
            <p:nvPr/>
          </p:nvSpPr>
          <p:spPr>
            <a:xfrm>
              <a:off x="201281" y="122627"/>
              <a:ext cx="182245" cy="534607"/>
            </a:xfrm>
            <a:custGeom>
              <a:avLst/>
              <a:gdLst/>
              <a:ahLst/>
              <a:cxnLst/>
              <a:rect l="0" t="0" r="0" b="0"/>
              <a:pathLst>
                <a:path w="182245" h="534607">
                  <a:moveTo>
                    <a:pt x="78480" y="0"/>
                  </a:moveTo>
                  <a:lnTo>
                    <a:pt x="116796" y="0"/>
                  </a:lnTo>
                  <a:lnTo>
                    <a:pt x="116796" y="45225"/>
                  </a:lnTo>
                  <a:cubicBezTo>
                    <a:pt x="117786" y="44158"/>
                    <a:pt x="118675" y="43015"/>
                    <a:pt x="119691" y="41986"/>
                  </a:cubicBezTo>
                  <a:cubicBezTo>
                    <a:pt x="132328" y="29134"/>
                    <a:pt x="147479" y="18796"/>
                    <a:pt x="164713" y="11278"/>
                  </a:cubicBezTo>
                  <a:lnTo>
                    <a:pt x="182245" y="5738"/>
                  </a:lnTo>
                  <a:lnTo>
                    <a:pt x="182245" y="42600"/>
                  </a:lnTo>
                  <a:lnTo>
                    <a:pt x="179483" y="43218"/>
                  </a:lnTo>
                  <a:cubicBezTo>
                    <a:pt x="167087" y="49111"/>
                    <a:pt x="156077" y="57048"/>
                    <a:pt x="146768" y="66827"/>
                  </a:cubicBezTo>
                  <a:cubicBezTo>
                    <a:pt x="137433" y="76619"/>
                    <a:pt x="130016" y="88202"/>
                    <a:pt x="124746" y="101232"/>
                  </a:cubicBezTo>
                  <a:cubicBezTo>
                    <a:pt x="119488" y="114198"/>
                    <a:pt x="116821" y="127851"/>
                    <a:pt x="116796" y="141796"/>
                  </a:cubicBezTo>
                  <a:lnTo>
                    <a:pt x="116796" y="142151"/>
                  </a:lnTo>
                  <a:cubicBezTo>
                    <a:pt x="116821" y="156096"/>
                    <a:pt x="119488" y="169748"/>
                    <a:pt x="124746" y="182728"/>
                  </a:cubicBezTo>
                  <a:cubicBezTo>
                    <a:pt x="130016" y="195745"/>
                    <a:pt x="137433" y="207328"/>
                    <a:pt x="146768" y="217132"/>
                  </a:cubicBezTo>
                  <a:cubicBezTo>
                    <a:pt x="156102" y="226924"/>
                    <a:pt x="167113" y="234861"/>
                    <a:pt x="179483" y="240729"/>
                  </a:cubicBezTo>
                  <a:lnTo>
                    <a:pt x="182245" y="241347"/>
                  </a:lnTo>
                  <a:lnTo>
                    <a:pt x="182245" y="278182"/>
                  </a:lnTo>
                  <a:lnTo>
                    <a:pt x="165309" y="272872"/>
                  </a:lnTo>
                  <a:cubicBezTo>
                    <a:pt x="148190" y="265468"/>
                    <a:pt x="133026" y="255257"/>
                    <a:pt x="120225" y="242507"/>
                  </a:cubicBezTo>
                  <a:cubicBezTo>
                    <a:pt x="119031" y="241313"/>
                    <a:pt x="117951" y="239979"/>
                    <a:pt x="116796" y="238747"/>
                  </a:cubicBezTo>
                  <a:lnTo>
                    <a:pt x="116796" y="268719"/>
                  </a:lnTo>
                  <a:lnTo>
                    <a:pt x="182245" y="401804"/>
                  </a:lnTo>
                  <a:lnTo>
                    <a:pt x="182245" y="534607"/>
                  </a:lnTo>
                  <a:lnTo>
                    <a:pt x="166084" y="534607"/>
                  </a:lnTo>
                  <a:lnTo>
                    <a:pt x="166084" y="437159"/>
                  </a:lnTo>
                  <a:lnTo>
                    <a:pt x="78480" y="267310"/>
                  </a:lnTo>
                  <a:lnTo>
                    <a:pt x="78480" y="150724"/>
                  </a:lnTo>
                  <a:lnTo>
                    <a:pt x="0" y="150724"/>
                  </a:lnTo>
                  <a:lnTo>
                    <a:pt x="0" y="116573"/>
                  </a:lnTo>
                  <a:lnTo>
                    <a:pt x="78480" y="116573"/>
                  </a:lnTo>
                  <a:lnTo>
                    <a:pt x="7848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2" name="Shape 3947">
              <a:extLst>
                <a:ext uri="{FF2B5EF4-FFF2-40B4-BE49-F238E27FC236}">
                  <a16:creationId xmlns:a16="http://schemas.microsoft.com/office/drawing/2014/main" id="{4475981D-8016-A184-099B-2E46572CA4AF}"/>
                </a:ext>
              </a:extLst>
            </p:cNvPr>
            <p:cNvSpPr/>
            <p:nvPr/>
          </p:nvSpPr>
          <p:spPr>
            <a:xfrm>
              <a:off x="383526" y="335708"/>
              <a:ext cx="140151" cy="321526"/>
            </a:xfrm>
            <a:custGeom>
              <a:avLst/>
              <a:gdLst/>
              <a:ahLst/>
              <a:cxnLst/>
              <a:rect l="0" t="0" r="0" b="0"/>
              <a:pathLst>
                <a:path w="140151" h="321526">
                  <a:moveTo>
                    <a:pt x="106775" y="0"/>
                  </a:moveTo>
                  <a:lnTo>
                    <a:pt x="140151" y="19736"/>
                  </a:lnTo>
                  <a:cubicBezTo>
                    <a:pt x="132632" y="28638"/>
                    <a:pt x="124250" y="36487"/>
                    <a:pt x="115259" y="43459"/>
                  </a:cubicBezTo>
                  <a:lnTo>
                    <a:pt x="22155" y="224079"/>
                  </a:lnTo>
                  <a:lnTo>
                    <a:pt x="22155" y="321526"/>
                  </a:lnTo>
                  <a:lnTo>
                    <a:pt x="0" y="321526"/>
                  </a:lnTo>
                  <a:lnTo>
                    <a:pt x="0" y="188723"/>
                  </a:lnTo>
                  <a:lnTo>
                    <a:pt x="3004" y="194831"/>
                  </a:lnTo>
                  <a:lnTo>
                    <a:pt x="65449" y="67831"/>
                  </a:lnTo>
                  <a:cubicBezTo>
                    <a:pt x="56572" y="69825"/>
                    <a:pt x="47365" y="70879"/>
                    <a:pt x="37789" y="70879"/>
                  </a:cubicBezTo>
                  <a:cubicBezTo>
                    <a:pt x="28124" y="70879"/>
                    <a:pt x="18685" y="69945"/>
                    <a:pt x="9541" y="68093"/>
                  </a:cubicBezTo>
                  <a:lnTo>
                    <a:pt x="0" y="65101"/>
                  </a:lnTo>
                  <a:lnTo>
                    <a:pt x="0" y="28266"/>
                  </a:lnTo>
                  <a:lnTo>
                    <a:pt x="37789" y="36728"/>
                  </a:lnTo>
                  <a:cubicBezTo>
                    <a:pt x="54680" y="36728"/>
                    <a:pt x="69818" y="32144"/>
                    <a:pt x="82798" y="23114"/>
                  </a:cubicBezTo>
                  <a:cubicBezTo>
                    <a:pt x="91904" y="16764"/>
                    <a:pt x="99943" y="9030"/>
                    <a:pt x="10677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3" name="Shape 3948">
              <a:extLst>
                <a:ext uri="{FF2B5EF4-FFF2-40B4-BE49-F238E27FC236}">
                  <a16:creationId xmlns:a16="http://schemas.microsoft.com/office/drawing/2014/main" id="{CBE5DEC5-D9DC-EC81-EEB7-4FB884078E08}"/>
                </a:ext>
              </a:extLst>
            </p:cNvPr>
            <p:cNvSpPr/>
            <p:nvPr/>
          </p:nvSpPr>
          <p:spPr>
            <a:xfrm>
              <a:off x="383526" y="122627"/>
              <a:ext cx="137700" cy="69914"/>
            </a:xfrm>
            <a:custGeom>
              <a:avLst/>
              <a:gdLst/>
              <a:ahLst/>
              <a:cxnLst/>
              <a:rect l="0" t="0" r="0" b="0"/>
              <a:pathLst>
                <a:path w="137700" h="69914">
                  <a:moveTo>
                    <a:pt x="37789" y="0"/>
                  </a:moveTo>
                  <a:cubicBezTo>
                    <a:pt x="60242" y="0"/>
                    <a:pt x="80512" y="5067"/>
                    <a:pt x="98012" y="15062"/>
                  </a:cubicBezTo>
                  <a:cubicBezTo>
                    <a:pt x="112579" y="23381"/>
                    <a:pt x="125889" y="34620"/>
                    <a:pt x="137700" y="48514"/>
                  </a:cubicBezTo>
                  <a:lnTo>
                    <a:pt x="106242" y="69914"/>
                  </a:lnTo>
                  <a:cubicBezTo>
                    <a:pt x="104591" y="67742"/>
                    <a:pt x="102864" y="65621"/>
                    <a:pt x="101086" y="63551"/>
                  </a:cubicBezTo>
                  <a:cubicBezTo>
                    <a:pt x="96323" y="57988"/>
                    <a:pt x="90837" y="52984"/>
                    <a:pt x="84779" y="48666"/>
                  </a:cubicBezTo>
                  <a:cubicBezTo>
                    <a:pt x="78543" y="44234"/>
                    <a:pt x="71457" y="40691"/>
                    <a:pt x="63684" y="38087"/>
                  </a:cubicBezTo>
                  <a:cubicBezTo>
                    <a:pt x="55810" y="35471"/>
                    <a:pt x="47098" y="34138"/>
                    <a:pt x="37789" y="34138"/>
                  </a:cubicBezTo>
                  <a:lnTo>
                    <a:pt x="0" y="42600"/>
                  </a:lnTo>
                  <a:lnTo>
                    <a:pt x="0" y="5738"/>
                  </a:lnTo>
                  <a:lnTo>
                    <a:pt x="9209" y="2829"/>
                  </a:lnTo>
                  <a:cubicBezTo>
                    <a:pt x="18450" y="946"/>
                    <a:pt x="27997" y="0"/>
                    <a:pt x="3778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4" name="Shape 3949">
              <a:extLst>
                <a:ext uri="{FF2B5EF4-FFF2-40B4-BE49-F238E27FC236}">
                  <a16:creationId xmlns:a16="http://schemas.microsoft.com/office/drawing/2014/main" id="{EFF9A102-5D72-284F-4C65-BA651DFC0914}"/>
                </a:ext>
              </a:extLst>
            </p:cNvPr>
            <p:cNvSpPr/>
            <p:nvPr/>
          </p:nvSpPr>
          <p:spPr>
            <a:xfrm>
              <a:off x="102405" y="748708"/>
              <a:ext cx="21590" cy="23508"/>
            </a:xfrm>
            <a:custGeom>
              <a:avLst/>
              <a:gdLst/>
              <a:ahLst/>
              <a:cxnLst/>
              <a:rect l="0" t="0" r="0" b="0"/>
              <a:pathLst>
                <a:path w="21590" h="23508">
                  <a:moveTo>
                    <a:pt x="0" y="0"/>
                  </a:moveTo>
                  <a:lnTo>
                    <a:pt x="4610" y="0"/>
                  </a:lnTo>
                  <a:lnTo>
                    <a:pt x="4610" y="9500"/>
                  </a:lnTo>
                  <a:lnTo>
                    <a:pt x="16980" y="9500"/>
                  </a:lnTo>
                  <a:lnTo>
                    <a:pt x="16980" y="0"/>
                  </a:lnTo>
                  <a:lnTo>
                    <a:pt x="21590" y="0"/>
                  </a:lnTo>
                  <a:lnTo>
                    <a:pt x="21590" y="23508"/>
                  </a:lnTo>
                  <a:lnTo>
                    <a:pt x="16980" y="23508"/>
                  </a:lnTo>
                  <a:lnTo>
                    <a:pt x="16980" y="13462"/>
                  </a:lnTo>
                  <a:lnTo>
                    <a:pt x="4610" y="13462"/>
                  </a:lnTo>
                  <a:lnTo>
                    <a:pt x="4610"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5" name="Shape 3950">
              <a:extLst>
                <a:ext uri="{FF2B5EF4-FFF2-40B4-BE49-F238E27FC236}">
                  <a16:creationId xmlns:a16="http://schemas.microsoft.com/office/drawing/2014/main" id="{E0529C6F-1789-33DA-5948-E16CEEA185EB}"/>
                </a:ext>
              </a:extLst>
            </p:cNvPr>
            <p:cNvSpPr/>
            <p:nvPr/>
          </p:nvSpPr>
          <p:spPr>
            <a:xfrm>
              <a:off x="130344" y="748709"/>
              <a:ext cx="18313" cy="23508"/>
            </a:xfrm>
            <a:custGeom>
              <a:avLst/>
              <a:gdLst/>
              <a:ahLst/>
              <a:cxnLst/>
              <a:rect l="0" t="0" r="0" b="0"/>
              <a:pathLst>
                <a:path w="18313" h="23508">
                  <a:moveTo>
                    <a:pt x="0" y="0"/>
                  </a:moveTo>
                  <a:lnTo>
                    <a:pt x="17958" y="0"/>
                  </a:lnTo>
                  <a:lnTo>
                    <a:pt x="17958" y="3861"/>
                  </a:lnTo>
                  <a:lnTo>
                    <a:pt x="4572" y="3861"/>
                  </a:lnTo>
                  <a:lnTo>
                    <a:pt x="4572" y="9741"/>
                  </a:lnTo>
                  <a:lnTo>
                    <a:pt x="17158" y="9741"/>
                  </a:lnTo>
                  <a:lnTo>
                    <a:pt x="17158" y="13576"/>
                  </a:lnTo>
                  <a:lnTo>
                    <a:pt x="4572" y="13576"/>
                  </a:lnTo>
                  <a:lnTo>
                    <a:pt x="4572"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6" name="Shape 3951">
              <a:extLst>
                <a:ext uri="{FF2B5EF4-FFF2-40B4-BE49-F238E27FC236}">
                  <a16:creationId xmlns:a16="http://schemas.microsoft.com/office/drawing/2014/main" id="{A69CF61D-B112-3B23-E4FC-8FF1B5981CAB}"/>
                </a:ext>
              </a:extLst>
            </p:cNvPr>
            <p:cNvSpPr/>
            <p:nvPr/>
          </p:nvSpPr>
          <p:spPr>
            <a:xfrm>
              <a:off x="154243" y="748712"/>
              <a:ext cx="17234" cy="23508"/>
            </a:xfrm>
            <a:custGeom>
              <a:avLst/>
              <a:gdLst/>
              <a:ahLst/>
              <a:cxnLst/>
              <a:rect l="0" t="0" r="0" b="0"/>
              <a:pathLst>
                <a:path w="17234" h="23508">
                  <a:moveTo>
                    <a:pt x="0" y="0"/>
                  </a:moveTo>
                  <a:lnTo>
                    <a:pt x="4610" y="0"/>
                  </a:lnTo>
                  <a:lnTo>
                    <a:pt x="4610" y="19545"/>
                  </a:lnTo>
                  <a:lnTo>
                    <a:pt x="17234" y="19545"/>
                  </a:lnTo>
                  <a:lnTo>
                    <a:pt x="172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7" name="Shape 3952">
              <a:extLst>
                <a:ext uri="{FF2B5EF4-FFF2-40B4-BE49-F238E27FC236}">
                  <a16:creationId xmlns:a16="http://schemas.microsoft.com/office/drawing/2014/main" id="{CF743080-3EE2-919F-F426-CDC17D22A2F7}"/>
                </a:ext>
              </a:extLst>
            </p:cNvPr>
            <p:cNvSpPr/>
            <p:nvPr/>
          </p:nvSpPr>
          <p:spPr>
            <a:xfrm>
              <a:off x="175682" y="748712"/>
              <a:ext cx="17234" cy="23508"/>
            </a:xfrm>
            <a:custGeom>
              <a:avLst/>
              <a:gdLst/>
              <a:ahLst/>
              <a:cxnLst/>
              <a:rect l="0" t="0" r="0" b="0"/>
              <a:pathLst>
                <a:path w="17234" h="23508">
                  <a:moveTo>
                    <a:pt x="0" y="0"/>
                  </a:moveTo>
                  <a:lnTo>
                    <a:pt x="4610" y="0"/>
                  </a:lnTo>
                  <a:lnTo>
                    <a:pt x="4610" y="19545"/>
                  </a:lnTo>
                  <a:lnTo>
                    <a:pt x="17234" y="19545"/>
                  </a:lnTo>
                  <a:lnTo>
                    <a:pt x="172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8" name="Shape 3953">
              <a:extLst>
                <a:ext uri="{FF2B5EF4-FFF2-40B4-BE49-F238E27FC236}">
                  <a16:creationId xmlns:a16="http://schemas.microsoft.com/office/drawing/2014/main" id="{37D3D20C-60C2-02A3-F1D5-E9EFE78A705D}"/>
                </a:ext>
              </a:extLst>
            </p:cNvPr>
            <p:cNvSpPr/>
            <p:nvPr/>
          </p:nvSpPr>
          <p:spPr>
            <a:xfrm>
              <a:off x="197128" y="748709"/>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76"/>
                  </a:lnTo>
                  <a:lnTo>
                    <a:pt x="4559" y="13576"/>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9" name="Shape 3954">
              <a:extLst>
                <a:ext uri="{FF2B5EF4-FFF2-40B4-BE49-F238E27FC236}">
                  <a16:creationId xmlns:a16="http://schemas.microsoft.com/office/drawing/2014/main" id="{0631905A-7CE0-0C00-FCEE-2C38E2245166}"/>
                </a:ext>
              </a:extLst>
            </p:cNvPr>
            <p:cNvSpPr/>
            <p:nvPr/>
          </p:nvSpPr>
          <p:spPr>
            <a:xfrm>
              <a:off x="221033" y="748708"/>
              <a:ext cx="22200" cy="23508"/>
            </a:xfrm>
            <a:custGeom>
              <a:avLst/>
              <a:gdLst/>
              <a:ahLst/>
              <a:cxnLst/>
              <a:rect l="0" t="0" r="0" b="0"/>
              <a:pathLst>
                <a:path w="22200" h="23508">
                  <a:moveTo>
                    <a:pt x="0" y="0"/>
                  </a:moveTo>
                  <a:lnTo>
                    <a:pt x="4318" y="0"/>
                  </a:lnTo>
                  <a:lnTo>
                    <a:pt x="17704" y="16650"/>
                  </a:lnTo>
                  <a:lnTo>
                    <a:pt x="17704" y="0"/>
                  </a:lnTo>
                  <a:lnTo>
                    <a:pt x="22200" y="0"/>
                  </a:lnTo>
                  <a:lnTo>
                    <a:pt x="22200" y="23508"/>
                  </a:lnTo>
                  <a:lnTo>
                    <a:pt x="17882" y="23508"/>
                  </a:lnTo>
                  <a:lnTo>
                    <a:pt x="4534" y="6845"/>
                  </a:lnTo>
                  <a:lnTo>
                    <a:pt x="45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0" name="Shape 4315">
              <a:extLst>
                <a:ext uri="{FF2B5EF4-FFF2-40B4-BE49-F238E27FC236}">
                  <a16:creationId xmlns:a16="http://schemas.microsoft.com/office/drawing/2014/main" id="{0E373F5B-1FA6-2753-869B-47DE0954C9D2}"/>
                </a:ext>
              </a:extLst>
            </p:cNvPr>
            <p:cNvSpPr/>
            <p:nvPr/>
          </p:nvSpPr>
          <p:spPr>
            <a:xfrm>
              <a:off x="249682" y="748702"/>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1" name="Shape 3956">
              <a:extLst>
                <a:ext uri="{FF2B5EF4-FFF2-40B4-BE49-F238E27FC236}">
                  <a16:creationId xmlns:a16="http://schemas.microsoft.com/office/drawing/2014/main" id="{F332DA05-E206-88B8-EC4D-451541AEEBBA}"/>
                </a:ext>
              </a:extLst>
            </p:cNvPr>
            <p:cNvSpPr/>
            <p:nvPr/>
          </p:nvSpPr>
          <p:spPr>
            <a:xfrm>
              <a:off x="259408" y="748238"/>
              <a:ext cx="24308" cy="24448"/>
            </a:xfrm>
            <a:custGeom>
              <a:avLst/>
              <a:gdLst/>
              <a:ahLst/>
              <a:cxnLst/>
              <a:rect l="0" t="0" r="0" b="0"/>
              <a:pathLst>
                <a:path w="24308" h="24448">
                  <a:moveTo>
                    <a:pt x="13030" y="0"/>
                  </a:moveTo>
                  <a:cubicBezTo>
                    <a:pt x="15545" y="0"/>
                    <a:pt x="17793" y="533"/>
                    <a:pt x="19774" y="1613"/>
                  </a:cubicBezTo>
                  <a:cubicBezTo>
                    <a:pt x="21755" y="2680"/>
                    <a:pt x="23266" y="4242"/>
                    <a:pt x="24308" y="6274"/>
                  </a:cubicBezTo>
                  <a:lnTo>
                    <a:pt x="20358" y="8230"/>
                  </a:lnTo>
                  <a:cubicBezTo>
                    <a:pt x="19609" y="6820"/>
                    <a:pt x="18618" y="5753"/>
                    <a:pt x="17386" y="5055"/>
                  </a:cubicBezTo>
                  <a:cubicBezTo>
                    <a:pt x="16142" y="4343"/>
                    <a:pt x="14732" y="4001"/>
                    <a:pt x="13132" y="4001"/>
                  </a:cubicBezTo>
                  <a:cubicBezTo>
                    <a:pt x="11519" y="4001"/>
                    <a:pt x="10071" y="4343"/>
                    <a:pt x="8801" y="5055"/>
                  </a:cubicBezTo>
                  <a:cubicBezTo>
                    <a:pt x="7531" y="5753"/>
                    <a:pt x="6553" y="6731"/>
                    <a:pt x="5867" y="7988"/>
                  </a:cubicBezTo>
                  <a:cubicBezTo>
                    <a:pt x="5169" y="9246"/>
                    <a:pt x="4826" y="10655"/>
                    <a:pt x="4826" y="12217"/>
                  </a:cubicBezTo>
                  <a:cubicBezTo>
                    <a:pt x="4826" y="13792"/>
                    <a:pt x="5169" y="15202"/>
                    <a:pt x="5867" y="16447"/>
                  </a:cubicBezTo>
                  <a:cubicBezTo>
                    <a:pt x="6553" y="17704"/>
                    <a:pt x="7531" y="18694"/>
                    <a:pt x="8801" y="19393"/>
                  </a:cubicBezTo>
                  <a:cubicBezTo>
                    <a:pt x="10071" y="20104"/>
                    <a:pt x="11519" y="20460"/>
                    <a:pt x="13132" y="20460"/>
                  </a:cubicBezTo>
                  <a:cubicBezTo>
                    <a:pt x="14732" y="20460"/>
                    <a:pt x="16154" y="20104"/>
                    <a:pt x="17399" y="19393"/>
                  </a:cubicBezTo>
                  <a:cubicBezTo>
                    <a:pt x="18644" y="18694"/>
                    <a:pt x="19634" y="17628"/>
                    <a:pt x="20396" y="16218"/>
                  </a:cubicBezTo>
                  <a:lnTo>
                    <a:pt x="24308" y="18161"/>
                  </a:lnTo>
                  <a:cubicBezTo>
                    <a:pt x="23266" y="20206"/>
                    <a:pt x="21755" y="21768"/>
                    <a:pt x="19774" y="22835"/>
                  </a:cubicBezTo>
                  <a:cubicBezTo>
                    <a:pt x="17793" y="23914"/>
                    <a:pt x="15545" y="24448"/>
                    <a:pt x="13030" y="24448"/>
                  </a:cubicBezTo>
                  <a:cubicBezTo>
                    <a:pt x="10490" y="24448"/>
                    <a:pt x="8230" y="23927"/>
                    <a:pt x="6261" y="22873"/>
                  </a:cubicBezTo>
                  <a:cubicBezTo>
                    <a:pt x="4293" y="21819"/>
                    <a:pt x="2756" y="20358"/>
                    <a:pt x="1651" y="18504"/>
                  </a:cubicBezTo>
                  <a:cubicBezTo>
                    <a:pt x="559" y="16650"/>
                    <a:pt x="0" y="14554"/>
                    <a:pt x="0" y="12217"/>
                  </a:cubicBezTo>
                  <a:cubicBezTo>
                    <a:pt x="0" y="9919"/>
                    <a:pt x="559" y="7836"/>
                    <a:pt x="1651" y="5982"/>
                  </a:cubicBezTo>
                  <a:cubicBezTo>
                    <a:pt x="2756" y="4115"/>
                    <a:pt x="4293" y="2654"/>
                    <a:pt x="6261" y="1588"/>
                  </a:cubicBezTo>
                  <a:cubicBezTo>
                    <a:pt x="8230" y="521"/>
                    <a:pt x="10490" y="0"/>
                    <a:pt x="1303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2" name="Shape 3957">
              <a:extLst>
                <a:ext uri="{FF2B5EF4-FFF2-40B4-BE49-F238E27FC236}">
                  <a16:creationId xmlns:a16="http://schemas.microsoft.com/office/drawing/2014/main" id="{EDE12B0D-E82B-92A2-B211-29E829CCE507}"/>
                </a:ext>
              </a:extLst>
            </p:cNvPr>
            <p:cNvSpPr/>
            <p:nvPr/>
          </p:nvSpPr>
          <p:spPr>
            <a:xfrm>
              <a:off x="294669" y="748238"/>
              <a:ext cx="24308" cy="24448"/>
            </a:xfrm>
            <a:custGeom>
              <a:avLst/>
              <a:gdLst/>
              <a:ahLst/>
              <a:cxnLst/>
              <a:rect l="0" t="0" r="0" b="0"/>
              <a:pathLst>
                <a:path w="24308" h="24448">
                  <a:moveTo>
                    <a:pt x="13030" y="0"/>
                  </a:moveTo>
                  <a:cubicBezTo>
                    <a:pt x="15545" y="0"/>
                    <a:pt x="17793" y="533"/>
                    <a:pt x="19774" y="1613"/>
                  </a:cubicBezTo>
                  <a:cubicBezTo>
                    <a:pt x="21755" y="2680"/>
                    <a:pt x="23266" y="4242"/>
                    <a:pt x="24308" y="6274"/>
                  </a:cubicBezTo>
                  <a:lnTo>
                    <a:pt x="20358" y="8230"/>
                  </a:lnTo>
                  <a:cubicBezTo>
                    <a:pt x="19609" y="6820"/>
                    <a:pt x="18618" y="5753"/>
                    <a:pt x="17386" y="5055"/>
                  </a:cubicBezTo>
                  <a:cubicBezTo>
                    <a:pt x="16142" y="4343"/>
                    <a:pt x="14732" y="4001"/>
                    <a:pt x="13132" y="4001"/>
                  </a:cubicBezTo>
                  <a:cubicBezTo>
                    <a:pt x="11519" y="4001"/>
                    <a:pt x="10071" y="4343"/>
                    <a:pt x="8801" y="5055"/>
                  </a:cubicBezTo>
                  <a:cubicBezTo>
                    <a:pt x="7531" y="5753"/>
                    <a:pt x="6553" y="6731"/>
                    <a:pt x="5867" y="7988"/>
                  </a:cubicBezTo>
                  <a:cubicBezTo>
                    <a:pt x="5169" y="9246"/>
                    <a:pt x="4826" y="10655"/>
                    <a:pt x="4826" y="12217"/>
                  </a:cubicBezTo>
                  <a:cubicBezTo>
                    <a:pt x="4826" y="13792"/>
                    <a:pt x="5169" y="15202"/>
                    <a:pt x="5867" y="16447"/>
                  </a:cubicBezTo>
                  <a:cubicBezTo>
                    <a:pt x="6553" y="17704"/>
                    <a:pt x="7531" y="18694"/>
                    <a:pt x="8801" y="19393"/>
                  </a:cubicBezTo>
                  <a:cubicBezTo>
                    <a:pt x="10071" y="20104"/>
                    <a:pt x="11519" y="20460"/>
                    <a:pt x="13132" y="20460"/>
                  </a:cubicBezTo>
                  <a:cubicBezTo>
                    <a:pt x="14732" y="20460"/>
                    <a:pt x="16154" y="20104"/>
                    <a:pt x="17399" y="19393"/>
                  </a:cubicBezTo>
                  <a:cubicBezTo>
                    <a:pt x="18644" y="18694"/>
                    <a:pt x="19634" y="17628"/>
                    <a:pt x="20396" y="16218"/>
                  </a:cubicBezTo>
                  <a:lnTo>
                    <a:pt x="24308" y="18161"/>
                  </a:lnTo>
                  <a:cubicBezTo>
                    <a:pt x="23266" y="20206"/>
                    <a:pt x="21755" y="21768"/>
                    <a:pt x="19774" y="22835"/>
                  </a:cubicBezTo>
                  <a:cubicBezTo>
                    <a:pt x="17793" y="23914"/>
                    <a:pt x="15545" y="24448"/>
                    <a:pt x="13030" y="24448"/>
                  </a:cubicBezTo>
                  <a:cubicBezTo>
                    <a:pt x="10490" y="24448"/>
                    <a:pt x="8230" y="23927"/>
                    <a:pt x="6261" y="22873"/>
                  </a:cubicBezTo>
                  <a:cubicBezTo>
                    <a:pt x="4293" y="21819"/>
                    <a:pt x="2756" y="20358"/>
                    <a:pt x="1651" y="18504"/>
                  </a:cubicBezTo>
                  <a:cubicBezTo>
                    <a:pt x="559" y="16650"/>
                    <a:pt x="0" y="14554"/>
                    <a:pt x="0" y="12217"/>
                  </a:cubicBezTo>
                  <a:cubicBezTo>
                    <a:pt x="0" y="9919"/>
                    <a:pt x="559" y="7836"/>
                    <a:pt x="1651" y="5982"/>
                  </a:cubicBezTo>
                  <a:cubicBezTo>
                    <a:pt x="2756" y="4115"/>
                    <a:pt x="4293" y="2654"/>
                    <a:pt x="6261" y="1588"/>
                  </a:cubicBezTo>
                  <a:cubicBezTo>
                    <a:pt x="8230" y="521"/>
                    <a:pt x="10490" y="0"/>
                    <a:pt x="1303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4" name="Shape 3958">
              <a:extLst>
                <a:ext uri="{FF2B5EF4-FFF2-40B4-BE49-F238E27FC236}">
                  <a16:creationId xmlns:a16="http://schemas.microsoft.com/office/drawing/2014/main" id="{4E14C315-8246-B6ED-3E63-7726A654166A}"/>
                </a:ext>
              </a:extLst>
            </p:cNvPr>
            <p:cNvSpPr/>
            <p:nvPr/>
          </p:nvSpPr>
          <p:spPr>
            <a:xfrm>
              <a:off x="321476" y="748231"/>
              <a:ext cx="13208" cy="24460"/>
            </a:xfrm>
            <a:custGeom>
              <a:avLst/>
              <a:gdLst/>
              <a:ahLst/>
              <a:cxnLst/>
              <a:rect l="0" t="0" r="0" b="0"/>
              <a:pathLst>
                <a:path w="13208" h="24460">
                  <a:moveTo>
                    <a:pt x="13208" y="0"/>
                  </a:moveTo>
                  <a:lnTo>
                    <a:pt x="13208" y="4001"/>
                  </a:lnTo>
                  <a:lnTo>
                    <a:pt x="8839" y="5055"/>
                  </a:lnTo>
                  <a:cubicBezTo>
                    <a:pt x="7569" y="5766"/>
                    <a:pt x="6579" y="6744"/>
                    <a:pt x="5880" y="8001"/>
                  </a:cubicBezTo>
                  <a:cubicBezTo>
                    <a:pt x="5182" y="9246"/>
                    <a:pt x="4826" y="10655"/>
                    <a:pt x="4826" y="12230"/>
                  </a:cubicBezTo>
                  <a:cubicBezTo>
                    <a:pt x="4826" y="13805"/>
                    <a:pt x="5182" y="15215"/>
                    <a:pt x="5880" y="16459"/>
                  </a:cubicBezTo>
                  <a:cubicBezTo>
                    <a:pt x="6579" y="17717"/>
                    <a:pt x="7569" y="18694"/>
                    <a:pt x="8839" y="19406"/>
                  </a:cubicBezTo>
                  <a:lnTo>
                    <a:pt x="13208" y="20460"/>
                  </a:lnTo>
                  <a:lnTo>
                    <a:pt x="13208" y="24460"/>
                  </a:lnTo>
                  <a:lnTo>
                    <a:pt x="6388" y="22847"/>
                  </a:lnTo>
                  <a:cubicBezTo>
                    <a:pt x="4382" y="21768"/>
                    <a:pt x="2819" y="20307"/>
                    <a:pt x="1689" y="18440"/>
                  </a:cubicBezTo>
                  <a:cubicBezTo>
                    <a:pt x="571" y="16586"/>
                    <a:pt x="0" y="14516"/>
                    <a:pt x="0" y="12230"/>
                  </a:cubicBezTo>
                  <a:cubicBezTo>
                    <a:pt x="0" y="9970"/>
                    <a:pt x="571" y="7912"/>
                    <a:pt x="1689" y="6033"/>
                  </a:cubicBezTo>
                  <a:cubicBezTo>
                    <a:pt x="2819" y="4166"/>
                    <a:pt x="4382" y="2692"/>
                    <a:pt x="6388" y="1613"/>
                  </a:cubicBezTo>
                  <a:lnTo>
                    <a:pt x="1320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5" name="Shape 3959">
              <a:extLst>
                <a:ext uri="{FF2B5EF4-FFF2-40B4-BE49-F238E27FC236}">
                  <a16:creationId xmlns:a16="http://schemas.microsoft.com/office/drawing/2014/main" id="{77159553-38D1-BCC4-D2DD-54764E157EC3}"/>
                </a:ext>
              </a:extLst>
            </p:cNvPr>
            <p:cNvSpPr/>
            <p:nvPr/>
          </p:nvSpPr>
          <p:spPr>
            <a:xfrm>
              <a:off x="334684" y="748231"/>
              <a:ext cx="13208" cy="24460"/>
            </a:xfrm>
            <a:custGeom>
              <a:avLst/>
              <a:gdLst/>
              <a:ahLst/>
              <a:cxnLst/>
              <a:rect l="0" t="0" r="0" b="0"/>
              <a:pathLst>
                <a:path w="13208" h="24460">
                  <a:moveTo>
                    <a:pt x="0" y="0"/>
                  </a:moveTo>
                  <a:cubicBezTo>
                    <a:pt x="2540" y="0"/>
                    <a:pt x="4813" y="546"/>
                    <a:pt x="6820" y="1613"/>
                  </a:cubicBezTo>
                  <a:cubicBezTo>
                    <a:pt x="8827" y="2692"/>
                    <a:pt x="10389" y="4166"/>
                    <a:pt x="11519" y="6033"/>
                  </a:cubicBezTo>
                  <a:cubicBezTo>
                    <a:pt x="12649" y="7912"/>
                    <a:pt x="13208" y="9970"/>
                    <a:pt x="13208" y="12230"/>
                  </a:cubicBezTo>
                  <a:cubicBezTo>
                    <a:pt x="13208" y="14516"/>
                    <a:pt x="12649" y="16586"/>
                    <a:pt x="11519" y="18440"/>
                  </a:cubicBezTo>
                  <a:cubicBezTo>
                    <a:pt x="10389" y="20307"/>
                    <a:pt x="8827" y="21768"/>
                    <a:pt x="6820" y="22847"/>
                  </a:cubicBezTo>
                  <a:cubicBezTo>
                    <a:pt x="4813" y="23927"/>
                    <a:pt x="2540" y="24460"/>
                    <a:pt x="0" y="24460"/>
                  </a:cubicBezTo>
                  <a:lnTo>
                    <a:pt x="0" y="24460"/>
                  </a:lnTo>
                  <a:lnTo>
                    <a:pt x="0" y="20460"/>
                  </a:lnTo>
                  <a:lnTo>
                    <a:pt x="0" y="20460"/>
                  </a:lnTo>
                  <a:cubicBezTo>
                    <a:pt x="1651" y="20460"/>
                    <a:pt x="3099" y="20104"/>
                    <a:pt x="4369" y="19406"/>
                  </a:cubicBezTo>
                  <a:cubicBezTo>
                    <a:pt x="5639" y="18694"/>
                    <a:pt x="6629" y="17717"/>
                    <a:pt x="7328" y="16459"/>
                  </a:cubicBezTo>
                  <a:cubicBezTo>
                    <a:pt x="8026" y="15215"/>
                    <a:pt x="8382" y="13805"/>
                    <a:pt x="8382" y="12230"/>
                  </a:cubicBezTo>
                  <a:cubicBezTo>
                    <a:pt x="8382" y="10655"/>
                    <a:pt x="8026" y="9246"/>
                    <a:pt x="7328" y="8001"/>
                  </a:cubicBezTo>
                  <a:cubicBezTo>
                    <a:pt x="6629" y="6744"/>
                    <a:pt x="5639" y="5766"/>
                    <a:pt x="4369" y="5055"/>
                  </a:cubicBezTo>
                  <a:cubicBezTo>
                    <a:pt x="3099" y="4356"/>
                    <a:pt x="1651" y="4001"/>
                    <a:pt x="0" y="4001"/>
                  </a:cubicBezTo>
                  <a:lnTo>
                    <a:pt x="0" y="4001"/>
                  </a:lnTo>
                  <a:lnTo>
                    <a:pt x="0" y="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6" name="Shape 3960">
              <a:extLst>
                <a:ext uri="{FF2B5EF4-FFF2-40B4-BE49-F238E27FC236}">
                  <a16:creationId xmlns:a16="http://schemas.microsoft.com/office/drawing/2014/main" id="{4C531D21-5D65-0BBC-7F64-56365796E2F2}"/>
                </a:ext>
              </a:extLst>
            </p:cNvPr>
            <p:cNvSpPr/>
            <p:nvPr/>
          </p:nvSpPr>
          <p:spPr>
            <a:xfrm>
              <a:off x="352970" y="748708"/>
              <a:ext cx="27534" cy="23508"/>
            </a:xfrm>
            <a:custGeom>
              <a:avLst/>
              <a:gdLst/>
              <a:ahLst/>
              <a:cxnLst/>
              <a:rect l="0" t="0" r="0" b="0"/>
              <a:pathLst>
                <a:path w="27534" h="23508">
                  <a:moveTo>
                    <a:pt x="0" y="0"/>
                  </a:moveTo>
                  <a:lnTo>
                    <a:pt x="5296" y="0"/>
                  </a:lnTo>
                  <a:lnTo>
                    <a:pt x="13779" y="13068"/>
                  </a:lnTo>
                  <a:lnTo>
                    <a:pt x="22276" y="0"/>
                  </a:lnTo>
                  <a:lnTo>
                    <a:pt x="27534" y="0"/>
                  </a:lnTo>
                  <a:lnTo>
                    <a:pt x="27534" y="23508"/>
                  </a:lnTo>
                  <a:lnTo>
                    <a:pt x="23038" y="23508"/>
                  </a:lnTo>
                  <a:lnTo>
                    <a:pt x="23038" y="6248"/>
                  </a:lnTo>
                  <a:lnTo>
                    <a:pt x="15557" y="17691"/>
                  </a:lnTo>
                  <a:lnTo>
                    <a:pt x="11963" y="17691"/>
                  </a:lnTo>
                  <a:lnTo>
                    <a:pt x="4496" y="6248"/>
                  </a:lnTo>
                  <a:lnTo>
                    <a:pt x="4496"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7" name="Shape 3961">
              <a:extLst>
                <a:ext uri="{FF2B5EF4-FFF2-40B4-BE49-F238E27FC236}">
                  <a16:creationId xmlns:a16="http://schemas.microsoft.com/office/drawing/2014/main" id="{1D83C6F1-8F1B-1C53-E62B-C8D7330CAC80}"/>
                </a:ext>
              </a:extLst>
            </p:cNvPr>
            <p:cNvSpPr/>
            <p:nvPr/>
          </p:nvSpPr>
          <p:spPr>
            <a:xfrm>
              <a:off x="386885" y="748708"/>
              <a:ext cx="27534" cy="23508"/>
            </a:xfrm>
            <a:custGeom>
              <a:avLst/>
              <a:gdLst/>
              <a:ahLst/>
              <a:cxnLst/>
              <a:rect l="0" t="0" r="0" b="0"/>
              <a:pathLst>
                <a:path w="27534" h="23508">
                  <a:moveTo>
                    <a:pt x="0" y="0"/>
                  </a:moveTo>
                  <a:lnTo>
                    <a:pt x="5296" y="0"/>
                  </a:lnTo>
                  <a:lnTo>
                    <a:pt x="13792" y="13068"/>
                  </a:lnTo>
                  <a:lnTo>
                    <a:pt x="22276" y="0"/>
                  </a:lnTo>
                  <a:lnTo>
                    <a:pt x="27534" y="0"/>
                  </a:lnTo>
                  <a:lnTo>
                    <a:pt x="27534" y="23508"/>
                  </a:lnTo>
                  <a:lnTo>
                    <a:pt x="23038" y="23508"/>
                  </a:lnTo>
                  <a:lnTo>
                    <a:pt x="23038" y="6248"/>
                  </a:lnTo>
                  <a:lnTo>
                    <a:pt x="15557" y="17691"/>
                  </a:lnTo>
                  <a:lnTo>
                    <a:pt x="11976" y="17691"/>
                  </a:lnTo>
                  <a:lnTo>
                    <a:pt x="4496" y="6248"/>
                  </a:lnTo>
                  <a:lnTo>
                    <a:pt x="4496"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8" name="Shape 4316">
              <a:extLst>
                <a:ext uri="{FF2B5EF4-FFF2-40B4-BE49-F238E27FC236}">
                  <a16:creationId xmlns:a16="http://schemas.microsoft.com/office/drawing/2014/main" id="{0C57FCA6-281A-16D5-36BB-95E92369DAC6}"/>
                </a:ext>
              </a:extLst>
            </p:cNvPr>
            <p:cNvSpPr/>
            <p:nvPr/>
          </p:nvSpPr>
          <p:spPr>
            <a:xfrm>
              <a:off x="420878" y="748702"/>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9" name="Shape 3963">
              <a:extLst>
                <a:ext uri="{FF2B5EF4-FFF2-40B4-BE49-F238E27FC236}">
                  <a16:creationId xmlns:a16="http://schemas.microsoft.com/office/drawing/2014/main" id="{4A14E8AE-B359-FEFC-1F74-45B4C8C23473}"/>
                </a:ext>
              </a:extLst>
            </p:cNvPr>
            <p:cNvSpPr/>
            <p:nvPr/>
          </p:nvSpPr>
          <p:spPr>
            <a:xfrm>
              <a:off x="429514" y="748705"/>
              <a:ext cx="20422" cy="23508"/>
            </a:xfrm>
            <a:custGeom>
              <a:avLst/>
              <a:gdLst/>
              <a:ahLst/>
              <a:cxnLst/>
              <a:rect l="0" t="0" r="0" b="0"/>
              <a:pathLst>
                <a:path w="20422" h="23508">
                  <a:moveTo>
                    <a:pt x="0" y="0"/>
                  </a:moveTo>
                  <a:lnTo>
                    <a:pt x="20422" y="0"/>
                  </a:lnTo>
                  <a:lnTo>
                    <a:pt x="20422" y="3962"/>
                  </a:lnTo>
                  <a:lnTo>
                    <a:pt x="12510" y="3962"/>
                  </a:lnTo>
                  <a:lnTo>
                    <a:pt x="12510" y="23508"/>
                  </a:lnTo>
                  <a:lnTo>
                    <a:pt x="7899" y="23508"/>
                  </a:lnTo>
                  <a:lnTo>
                    <a:pt x="7899" y="3962"/>
                  </a:lnTo>
                  <a:lnTo>
                    <a:pt x="0" y="396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0" name="Shape 3964">
              <a:extLst>
                <a:ext uri="{FF2B5EF4-FFF2-40B4-BE49-F238E27FC236}">
                  <a16:creationId xmlns:a16="http://schemas.microsoft.com/office/drawing/2014/main" id="{446C5EE9-43DD-A456-A2EB-98771F9E423F}"/>
                </a:ext>
              </a:extLst>
            </p:cNvPr>
            <p:cNvSpPr/>
            <p:nvPr/>
          </p:nvSpPr>
          <p:spPr>
            <a:xfrm>
              <a:off x="451966" y="748705"/>
              <a:ext cx="20422" cy="23508"/>
            </a:xfrm>
            <a:custGeom>
              <a:avLst/>
              <a:gdLst/>
              <a:ahLst/>
              <a:cxnLst/>
              <a:rect l="0" t="0" r="0" b="0"/>
              <a:pathLst>
                <a:path w="20422" h="23508">
                  <a:moveTo>
                    <a:pt x="0" y="0"/>
                  </a:moveTo>
                  <a:lnTo>
                    <a:pt x="20422" y="0"/>
                  </a:lnTo>
                  <a:lnTo>
                    <a:pt x="20422" y="3962"/>
                  </a:lnTo>
                  <a:lnTo>
                    <a:pt x="12510" y="3962"/>
                  </a:lnTo>
                  <a:lnTo>
                    <a:pt x="12510" y="23508"/>
                  </a:lnTo>
                  <a:lnTo>
                    <a:pt x="7899" y="23508"/>
                  </a:lnTo>
                  <a:lnTo>
                    <a:pt x="7899" y="3962"/>
                  </a:lnTo>
                  <a:lnTo>
                    <a:pt x="0" y="396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1" name="Shape 3965">
              <a:extLst>
                <a:ext uri="{FF2B5EF4-FFF2-40B4-BE49-F238E27FC236}">
                  <a16:creationId xmlns:a16="http://schemas.microsoft.com/office/drawing/2014/main" id="{DE4097F6-F308-1F75-D2C3-B98042EDCA8E}"/>
                </a:ext>
              </a:extLst>
            </p:cNvPr>
            <p:cNvSpPr/>
            <p:nvPr/>
          </p:nvSpPr>
          <p:spPr>
            <a:xfrm>
              <a:off x="476376" y="748709"/>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76"/>
                  </a:lnTo>
                  <a:lnTo>
                    <a:pt x="4559" y="13576"/>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2" name="Shape 3966">
              <a:extLst>
                <a:ext uri="{FF2B5EF4-FFF2-40B4-BE49-F238E27FC236}">
                  <a16:creationId xmlns:a16="http://schemas.microsoft.com/office/drawing/2014/main" id="{F79788F2-B870-A36E-F901-FDC90B1C34B4}"/>
                </a:ext>
              </a:extLst>
            </p:cNvPr>
            <p:cNvSpPr/>
            <p:nvPr/>
          </p:nvSpPr>
          <p:spPr>
            <a:xfrm>
              <a:off x="500280" y="748709"/>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76"/>
                  </a:lnTo>
                  <a:lnTo>
                    <a:pt x="4559" y="13576"/>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3" name="Shape 3967">
              <a:extLst>
                <a:ext uri="{FF2B5EF4-FFF2-40B4-BE49-F238E27FC236}">
                  <a16:creationId xmlns:a16="http://schemas.microsoft.com/office/drawing/2014/main" id="{2BC788F9-FB5E-1B59-F418-679715EDCE9C}"/>
                </a:ext>
              </a:extLst>
            </p:cNvPr>
            <p:cNvSpPr/>
            <p:nvPr/>
          </p:nvSpPr>
          <p:spPr>
            <a:xfrm>
              <a:off x="103285" y="789011"/>
              <a:ext cx="16828" cy="23508"/>
            </a:xfrm>
            <a:custGeom>
              <a:avLst/>
              <a:gdLst/>
              <a:ahLst/>
              <a:cxnLst/>
              <a:rect l="0" t="0" r="0" b="0"/>
              <a:pathLst>
                <a:path w="16828" h="23508">
                  <a:moveTo>
                    <a:pt x="0" y="0"/>
                  </a:moveTo>
                  <a:lnTo>
                    <a:pt x="16828" y="0"/>
                  </a:lnTo>
                  <a:lnTo>
                    <a:pt x="16828" y="1880"/>
                  </a:lnTo>
                  <a:lnTo>
                    <a:pt x="2210" y="1880"/>
                  </a:lnTo>
                  <a:lnTo>
                    <a:pt x="2210" y="10846"/>
                  </a:lnTo>
                  <a:lnTo>
                    <a:pt x="16218" y="10846"/>
                  </a:lnTo>
                  <a:lnTo>
                    <a:pt x="16218" y="12764"/>
                  </a:lnTo>
                  <a:lnTo>
                    <a:pt x="2210" y="12764"/>
                  </a:lnTo>
                  <a:lnTo>
                    <a:pt x="2210"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4" name="Shape 3968">
              <a:extLst>
                <a:ext uri="{FF2B5EF4-FFF2-40B4-BE49-F238E27FC236}">
                  <a16:creationId xmlns:a16="http://schemas.microsoft.com/office/drawing/2014/main" id="{382C3031-AC54-7D54-21EC-C68740BAFEBD}"/>
                </a:ext>
              </a:extLst>
            </p:cNvPr>
            <p:cNvSpPr/>
            <p:nvPr/>
          </p:nvSpPr>
          <p:spPr>
            <a:xfrm>
              <a:off x="127584" y="788579"/>
              <a:ext cx="12897" cy="24384"/>
            </a:xfrm>
            <a:custGeom>
              <a:avLst/>
              <a:gdLst/>
              <a:ahLst/>
              <a:cxnLst/>
              <a:rect l="0" t="0" r="0" b="0"/>
              <a:pathLst>
                <a:path w="12897" h="24384">
                  <a:moveTo>
                    <a:pt x="12878" y="0"/>
                  </a:moveTo>
                  <a:lnTo>
                    <a:pt x="12897" y="5"/>
                  </a:lnTo>
                  <a:lnTo>
                    <a:pt x="12897" y="1910"/>
                  </a:lnTo>
                  <a:lnTo>
                    <a:pt x="12878" y="1905"/>
                  </a:lnTo>
                  <a:cubicBezTo>
                    <a:pt x="10871" y="1905"/>
                    <a:pt x="9055" y="2349"/>
                    <a:pt x="7455" y="3238"/>
                  </a:cubicBezTo>
                  <a:cubicBezTo>
                    <a:pt x="5842" y="4127"/>
                    <a:pt x="4585" y="5347"/>
                    <a:pt x="3683" y="6909"/>
                  </a:cubicBezTo>
                  <a:cubicBezTo>
                    <a:pt x="2769" y="8471"/>
                    <a:pt x="2324" y="10236"/>
                    <a:pt x="2324" y="12179"/>
                  </a:cubicBezTo>
                  <a:cubicBezTo>
                    <a:pt x="2324" y="14135"/>
                    <a:pt x="2769" y="15888"/>
                    <a:pt x="3683" y="17463"/>
                  </a:cubicBezTo>
                  <a:cubicBezTo>
                    <a:pt x="4585" y="19037"/>
                    <a:pt x="5842" y="20257"/>
                    <a:pt x="7455" y="21146"/>
                  </a:cubicBezTo>
                  <a:cubicBezTo>
                    <a:pt x="9055" y="22022"/>
                    <a:pt x="10871" y="22466"/>
                    <a:pt x="12878" y="22466"/>
                  </a:cubicBezTo>
                  <a:lnTo>
                    <a:pt x="12897" y="22462"/>
                  </a:lnTo>
                  <a:lnTo>
                    <a:pt x="12897" y="24379"/>
                  </a:lnTo>
                  <a:lnTo>
                    <a:pt x="12878" y="24384"/>
                  </a:lnTo>
                  <a:cubicBezTo>
                    <a:pt x="10414" y="24384"/>
                    <a:pt x="8191" y="23851"/>
                    <a:pt x="6236" y="22771"/>
                  </a:cubicBezTo>
                  <a:cubicBezTo>
                    <a:pt x="4280" y="21692"/>
                    <a:pt x="2743" y="20231"/>
                    <a:pt x="1651" y="18364"/>
                  </a:cubicBezTo>
                  <a:cubicBezTo>
                    <a:pt x="546" y="16510"/>
                    <a:pt x="0" y="14453"/>
                    <a:pt x="0" y="12179"/>
                  </a:cubicBezTo>
                  <a:cubicBezTo>
                    <a:pt x="0" y="9931"/>
                    <a:pt x="546" y="7861"/>
                    <a:pt x="1651" y="6007"/>
                  </a:cubicBezTo>
                  <a:cubicBezTo>
                    <a:pt x="2743" y="4153"/>
                    <a:pt x="4280" y="2680"/>
                    <a:pt x="6236" y="1600"/>
                  </a:cubicBezTo>
                  <a:cubicBezTo>
                    <a:pt x="8191" y="533"/>
                    <a:pt x="10414" y="0"/>
                    <a:pt x="12878"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5" name="Shape 3969">
              <a:extLst>
                <a:ext uri="{FF2B5EF4-FFF2-40B4-BE49-F238E27FC236}">
                  <a16:creationId xmlns:a16="http://schemas.microsoft.com/office/drawing/2014/main" id="{D800A521-ADE8-3802-3E41-680D6F89FFB1}"/>
                </a:ext>
              </a:extLst>
            </p:cNvPr>
            <p:cNvSpPr/>
            <p:nvPr/>
          </p:nvSpPr>
          <p:spPr>
            <a:xfrm>
              <a:off x="140481" y="788584"/>
              <a:ext cx="12859" cy="24375"/>
            </a:xfrm>
            <a:custGeom>
              <a:avLst/>
              <a:gdLst/>
              <a:ahLst/>
              <a:cxnLst/>
              <a:rect l="0" t="0" r="0" b="0"/>
              <a:pathLst>
                <a:path w="12859" h="24375">
                  <a:moveTo>
                    <a:pt x="0" y="0"/>
                  </a:moveTo>
                  <a:lnTo>
                    <a:pt x="6610" y="1596"/>
                  </a:lnTo>
                  <a:cubicBezTo>
                    <a:pt x="8579" y="2675"/>
                    <a:pt x="10103" y="4148"/>
                    <a:pt x="11208" y="6003"/>
                  </a:cubicBezTo>
                  <a:cubicBezTo>
                    <a:pt x="12313" y="7857"/>
                    <a:pt x="12859" y="9927"/>
                    <a:pt x="12859" y="12175"/>
                  </a:cubicBezTo>
                  <a:cubicBezTo>
                    <a:pt x="12859" y="14448"/>
                    <a:pt x="12313" y="16505"/>
                    <a:pt x="11208" y="18360"/>
                  </a:cubicBezTo>
                  <a:cubicBezTo>
                    <a:pt x="10103" y="20227"/>
                    <a:pt x="8579" y="21687"/>
                    <a:pt x="6610" y="22767"/>
                  </a:cubicBezTo>
                  <a:lnTo>
                    <a:pt x="0" y="24375"/>
                  </a:lnTo>
                  <a:lnTo>
                    <a:pt x="0" y="22457"/>
                  </a:lnTo>
                  <a:lnTo>
                    <a:pt x="5442" y="21141"/>
                  </a:lnTo>
                  <a:cubicBezTo>
                    <a:pt x="7042" y="20252"/>
                    <a:pt x="8299" y="19033"/>
                    <a:pt x="9214" y="17458"/>
                  </a:cubicBezTo>
                  <a:cubicBezTo>
                    <a:pt x="10116" y="15883"/>
                    <a:pt x="10573" y="14131"/>
                    <a:pt x="10573" y="12175"/>
                  </a:cubicBezTo>
                  <a:cubicBezTo>
                    <a:pt x="10573" y="10232"/>
                    <a:pt x="10116" y="8466"/>
                    <a:pt x="9214" y="6904"/>
                  </a:cubicBezTo>
                  <a:cubicBezTo>
                    <a:pt x="8299" y="5342"/>
                    <a:pt x="7042" y="4123"/>
                    <a:pt x="5442" y="3234"/>
                  </a:cubicBezTo>
                  <a:lnTo>
                    <a:pt x="0" y="1905"/>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6" name="Shape 3970">
              <a:extLst>
                <a:ext uri="{FF2B5EF4-FFF2-40B4-BE49-F238E27FC236}">
                  <a16:creationId xmlns:a16="http://schemas.microsoft.com/office/drawing/2014/main" id="{7C9BD65C-26D7-A7AC-B951-C3137755E268}"/>
                </a:ext>
              </a:extLst>
            </p:cNvPr>
            <p:cNvSpPr/>
            <p:nvPr/>
          </p:nvSpPr>
          <p:spPr>
            <a:xfrm>
              <a:off x="162986" y="789009"/>
              <a:ext cx="9258" cy="23508"/>
            </a:xfrm>
            <a:custGeom>
              <a:avLst/>
              <a:gdLst/>
              <a:ahLst/>
              <a:cxnLst/>
              <a:rect l="0" t="0" r="0" b="0"/>
              <a:pathLst>
                <a:path w="9258" h="23508">
                  <a:moveTo>
                    <a:pt x="0" y="0"/>
                  </a:moveTo>
                  <a:lnTo>
                    <a:pt x="9258" y="0"/>
                  </a:lnTo>
                  <a:lnTo>
                    <a:pt x="9258" y="1880"/>
                  </a:lnTo>
                  <a:lnTo>
                    <a:pt x="2222" y="1880"/>
                  </a:lnTo>
                  <a:lnTo>
                    <a:pt x="2222" y="11963"/>
                  </a:lnTo>
                  <a:lnTo>
                    <a:pt x="9258" y="11963"/>
                  </a:lnTo>
                  <a:lnTo>
                    <a:pt x="9258" y="15582"/>
                  </a:lnTo>
                  <a:lnTo>
                    <a:pt x="7658" y="13805"/>
                  </a:lnTo>
                  <a:lnTo>
                    <a:pt x="2222" y="13805"/>
                  </a:lnTo>
                  <a:lnTo>
                    <a:pt x="2222"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7" name="Shape 3971">
              <a:extLst>
                <a:ext uri="{FF2B5EF4-FFF2-40B4-BE49-F238E27FC236}">
                  <a16:creationId xmlns:a16="http://schemas.microsoft.com/office/drawing/2014/main" id="{6CDAD419-3FBE-8F56-3A18-9D9771BB6FF7}"/>
                </a:ext>
              </a:extLst>
            </p:cNvPr>
            <p:cNvSpPr/>
            <p:nvPr/>
          </p:nvSpPr>
          <p:spPr>
            <a:xfrm>
              <a:off x="172244" y="789009"/>
              <a:ext cx="9830" cy="23508"/>
            </a:xfrm>
            <a:custGeom>
              <a:avLst/>
              <a:gdLst/>
              <a:ahLst/>
              <a:cxnLst/>
              <a:rect l="0" t="0" r="0" b="0"/>
              <a:pathLst>
                <a:path w="9830" h="23508">
                  <a:moveTo>
                    <a:pt x="0" y="0"/>
                  </a:moveTo>
                  <a:lnTo>
                    <a:pt x="864" y="0"/>
                  </a:lnTo>
                  <a:cubicBezTo>
                    <a:pt x="3531" y="0"/>
                    <a:pt x="5601" y="622"/>
                    <a:pt x="7099" y="1867"/>
                  </a:cubicBezTo>
                  <a:cubicBezTo>
                    <a:pt x="8611" y="3111"/>
                    <a:pt x="9360" y="4813"/>
                    <a:pt x="9360" y="6960"/>
                  </a:cubicBezTo>
                  <a:cubicBezTo>
                    <a:pt x="9360" y="9080"/>
                    <a:pt x="8623" y="10757"/>
                    <a:pt x="7163" y="11963"/>
                  </a:cubicBezTo>
                  <a:cubicBezTo>
                    <a:pt x="5690" y="13170"/>
                    <a:pt x="3658" y="13792"/>
                    <a:pt x="1054" y="13805"/>
                  </a:cubicBezTo>
                  <a:lnTo>
                    <a:pt x="9830" y="23508"/>
                  </a:lnTo>
                  <a:lnTo>
                    <a:pt x="7137" y="23508"/>
                  </a:lnTo>
                  <a:lnTo>
                    <a:pt x="0" y="15582"/>
                  </a:lnTo>
                  <a:lnTo>
                    <a:pt x="0" y="11963"/>
                  </a:lnTo>
                  <a:lnTo>
                    <a:pt x="724" y="11963"/>
                  </a:lnTo>
                  <a:cubicBezTo>
                    <a:pt x="2819" y="11963"/>
                    <a:pt x="4407" y="11544"/>
                    <a:pt x="5461" y="10693"/>
                  </a:cubicBezTo>
                  <a:cubicBezTo>
                    <a:pt x="6502" y="9855"/>
                    <a:pt x="7036" y="8611"/>
                    <a:pt x="7036" y="6960"/>
                  </a:cubicBezTo>
                  <a:cubicBezTo>
                    <a:pt x="7036" y="5271"/>
                    <a:pt x="6502" y="4013"/>
                    <a:pt x="5461" y="3162"/>
                  </a:cubicBezTo>
                  <a:cubicBezTo>
                    <a:pt x="4407" y="2311"/>
                    <a:pt x="2819" y="1880"/>
                    <a:pt x="724" y="1880"/>
                  </a:cubicBezTo>
                  <a:lnTo>
                    <a:pt x="0" y="188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8" name="Shape 3972">
              <a:extLst>
                <a:ext uri="{FF2B5EF4-FFF2-40B4-BE49-F238E27FC236}">
                  <a16:creationId xmlns:a16="http://schemas.microsoft.com/office/drawing/2014/main" id="{E4568B02-0433-1E8A-638C-ED54C5BF0445}"/>
                </a:ext>
              </a:extLst>
            </p:cNvPr>
            <p:cNvSpPr/>
            <p:nvPr/>
          </p:nvSpPr>
          <p:spPr>
            <a:xfrm>
              <a:off x="201665" y="789007"/>
              <a:ext cx="9735" cy="23520"/>
            </a:xfrm>
            <a:custGeom>
              <a:avLst/>
              <a:gdLst/>
              <a:ahLst/>
              <a:cxnLst/>
              <a:rect l="0" t="0" r="0" b="0"/>
              <a:pathLst>
                <a:path w="9735" h="23520">
                  <a:moveTo>
                    <a:pt x="0" y="0"/>
                  </a:moveTo>
                  <a:lnTo>
                    <a:pt x="9735" y="0"/>
                  </a:lnTo>
                  <a:lnTo>
                    <a:pt x="9735" y="3937"/>
                  </a:lnTo>
                  <a:lnTo>
                    <a:pt x="4597" y="3937"/>
                  </a:lnTo>
                  <a:lnTo>
                    <a:pt x="4597" y="11392"/>
                  </a:lnTo>
                  <a:lnTo>
                    <a:pt x="9735" y="11392"/>
                  </a:lnTo>
                  <a:lnTo>
                    <a:pt x="9735" y="15253"/>
                  </a:lnTo>
                  <a:lnTo>
                    <a:pt x="4597" y="15253"/>
                  </a:lnTo>
                  <a:lnTo>
                    <a:pt x="4597" y="23520"/>
                  </a:lnTo>
                  <a:lnTo>
                    <a:pt x="0" y="2352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9" name="Shape 3973">
              <a:extLst>
                <a:ext uri="{FF2B5EF4-FFF2-40B4-BE49-F238E27FC236}">
                  <a16:creationId xmlns:a16="http://schemas.microsoft.com/office/drawing/2014/main" id="{56075380-FFD8-9E98-D03B-23F33BA71DCA}"/>
                </a:ext>
              </a:extLst>
            </p:cNvPr>
            <p:cNvSpPr/>
            <p:nvPr/>
          </p:nvSpPr>
          <p:spPr>
            <a:xfrm>
              <a:off x="211399" y="789007"/>
              <a:ext cx="9963" cy="15253"/>
            </a:xfrm>
            <a:custGeom>
              <a:avLst/>
              <a:gdLst/>
              <a:ahLst/>
              <a:cxnLst/>
              <a:rect l="0" t="0" r="0" b="0"/>
              <a:pathLst>
                <a:path w="9963" h="15253">
                  <a:moveTo>
                    <a:pt x="0" y="0"/>
                  </a:moveTo>
                  <a:lnTo>
                    <a:pt x="819" y="0"/>
                  </a:lnTo>
                  <a:cubicBezTo>
                    <a:pt x="3765" y="0"/>
                    <a:pt x="6026" y="660"/>
                    <a:pt x="7601" y="1981"/>
                  </a:cubicBezTo>
                  <a:cubicBezTo>
                    <a:pt x="9176" y="3315"/>
                    <a:pt x="9963" y="5194"/>
                    <a:pt x="9963" y="7633"/>
                  </a:cubicBezTo>
                  <a:cubicBezTo>
                    <a:pt x="9963" y="10096"/>
                    <a:pt x="9176" y="11976"/>
                    <a:pt x="7614" y="13284"/>
                  </a:cubicBezTo>
                  <a:cubicBezTo>
                    <a:pt x="6064" y="14605"/>
                    <a:pt x="3791" y="15253"/>
                    <a:pt x="819" y="15253"/>
                  </a:cubicBezTo>
                  <a:lnTo>
                    <a:pt x="0" y="15253"/>
                  </a:lnTo>
                  <a:lnTo>
                    <a:pt x="0" y="11392"/>
                  </a:lnTo>
                  <a:lnTo>
                    <a:pt x="527" y="11392"/>
                  </a:lnTo>
                  <a:cubicBezTo>
                    <a:pt x="2165" y="11392"/>
                    <a:pt x="3346" y="11087"/>
                    <a:pt x="4058" y="10490"/>
                  </a:cubicBezTo>
                  <a:cubicBezTo>
                    <a:pt x="4781" y="9881"/>
                    <a:pt x="5137" y="8928"/>
                    <a:pt x="5137" y="7633"/>
                  </a:cubicBezTo>
                  <a:cubicBezTo>
                    <a:pt x="5137" y="6325"/>
                    <a:pt x="4781" y="5397"/>
                    <a:pt x="4058" y="4813"/>
                  </a:cubicBezTo>
                  <a:cubicBezTo>
                    <a:pt x="3346" y="4229"/>
                    <a:pt x="2165" y="3937"/>
                    <a:pt x="527" y="3937"/>
                  </a:cubicBezTo>
                  <a:lnTo>
                    <a:pt x="0" y="393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0" name="Shape 3974">
              <a:extLst>
                <a:ext uri="{FF2B5EF4-FFF2-40B4-BE49-F238E27FC236}">
                  <a16:creationId xmlns:a16="http://schemas.microsoft.com/office/drawing/2014/main" id="{345B73A8-6812-823D-DA68-615017A49D42}"/>
                </a:ext>
              </a:extLst>
            </p:cNvPr>
            <p:cNvSpPr/>
            <p:nvPr/>
          </p:nvSpPr>
          <p:spPr>
            <a:xfrm>
              <a:off x="229014" y="789015"/>
              <a:ext cx="9792" cy="23508"/>
            </a:xfrm>
            <a:custGeom>
              <a:avLst/>
              <a:gdLst/>
              <a:ahLst/>
              <a:cxnLst/>
              <a:rect l="0" t="0" r="0" b="0"/>
              <a:pathLst>
                <a:path w="9792" h="23508">
                  <a:moveTo>
                    <a:pt x="0" y="0"/>
                  </a:moveTo>
                  <a:lnTo>
                    <a:pt x="9792" y="0"/>
                  </a:lnTo>
                  <a:lnTo>
                    <a:pt x="9792" y="3899"/>
                  </a:lnTo>
                  <a:lnTo>
                    <a:pt x="4572" y="3899"/>
                  </a:lnTo>
                  <a:lnTo>
                    <a:pt x="4572" y="11036"/>
                  </a:lnTo>
                  <a:lnTo>
                    <a:pt x="9792" y="11036"/>
                  </a:lnTo>
                  <a:lnTo>
                    <a:pt x="9792" y="17449"/>
                  </a:lnTo>
                  <a:lnTo>
                    <a:pt x="7544" y="14808"/>
                  </a:lnTo>
                  <a:lnTo>
                    <a:pt x="4572" y="14808"/>
                  </a:lnTo>
                  <a:lnTo>
                    <a:pt x="4572"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1" name="Shape 3975">
              <a:extLst>
                <a:ext uri="{FF2B5EF4-FFF2-40B4-BE49-F238E27FC236}">
                  <a16:creationId xmlns:a16="http://schemas.microsoft.com/office/drawing/2014/main" id="{13917BEA-83E9-17BC-B5A1-123EE15CEE40}"/>
                </a:ext>
              </a:extLst>
            </p:cNvPr>
            <p:cNvSpPr/>
            <p:nvPr/>
          </p:nvSpPr>
          <p:spPr>
            <a:xfrm>
              <a:off x="238806" y="789015"/>
              <a:ext cx="10668" cy="23508"/>
            </a:xfrm>
            <a:custGeom>
              <a:avLst/>
              <a:gdLst/>
              <a:ahLst/>
              <a:cxnLst/>
              <a:rect l="0" t="0" r="0" b="0"/>
              <a:pathLst>
                <a:path w="10668" h="23508">
                  <a:moveTo>
                    <a:pt x="0" y="0"/>
                  </a:moveTo>
                  <a:lnTo>
                    <a:pt x="978" y="0"/>
                  </a:lnTo>
                  <a:cubicBezTo>
                    <a:pt x="3886" y="0"/>
                    <a:pt x="6109" y="648"/>
                    <a:pt x="7671" y="1956"/>
                  </a:cubicBezTo>
                  <a:cubicBezTo>
                    <a:pt x="9233" y="3264"/>
                    <a:pt x="10008" y="5118"/>
                    <a:pt x="10008" y="7480"/>
                  </a:cubicBezTo>
                  <a:cubicBezTo>
                    <a:pt x="10008" y="9563"/>
                    <a:pt x="9411" y="11227"/>
                    <a:pt x="8204" y="12459"/>
                  </a:cubicBezTo>
                  <a:cubicBezTo>
                    <a:pt x="6985" y="13691"/>
                    <a:pt x="5232" y="14440"/>
                    <a:pt x="2934" y="14707"/>
                  </a:cubicBezTo>
                  <a:lnTo>
                    <a:pt x="10668" y="23508"/>
                  </a:lnTo>
                  <a:lnTo>
                    <a:pt x="5156" y="23508"/>
                  </a:lnTo>
                  <a:lnTo>
                    <a:pt x="0" y="17449"/>
                  </a:lnTo>
                  <a:lnTo>
                    <a:pt x="0" y="11036"/>
                  </a:lnTo>
                  <a:lnTo>
                    <a:pt x="660" y="11036"/>
                  </a:lnTo>
                  <a:cubicBezTo>
                    <a:pt x="2248" y="11036"/>
                    <a:pt x="3404" y="10770"/>
                    <a:pt x="4140" y="10185"/>
                  </a:cubicBezTo>
                  <a:cubicBezTo>
                    <a:pt x="4864" y="9614"/>
                    <a:pt x="5220" y="8712"/>
                    <a:pt x="5220" y="7480"/>
                  </a:cubicBezTo>
                  <a:cubicBezTo>
                    <a:pt x="5220" y="6236"/>
                    <a:pt x="4864" y="5321"/>
                    <a:pt x="4140" y="4750"/>
                  </a:cubicBezTo>
                  <a:cubicBezTo>
                    <a:pt x="3404" y="4178"/>
                    <a:pt x="2248" y="3899"/>
                    <a:pt x="660" y="3899"/>
                  </a:cubicBezTo>
                  <a:lnTo>
                    <a:pt x="0" y="3899"/>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2" name="Shape 3976">
              <a:extLst>
                <a:ext uri="{FF2B5EF4-FFF2-40B4-BE49-F238E27FC236}">
                  <a16:creationId xmlns:a16="http://schemas.microsoft.com/office/drawing/2014/main" id="{EE09F576-4864-1DBD-6AD5-9C90EA5BD937}"/>
                </a:ext>
              </a:extLst>
            </p:cNvPr>
            <p:cNvSpPr/>
            <p:nvPr/>
          </p:nvSpPr>
          <p:spPr>
            <a:xfrm>
              <a:off x="255742" y="788536"/>
              <a:ext cx="13208" cy="24460"/>
            </a:xfrm>
            <a:custGeom>
              <a:avLst/>
              <a:gdLst/>
              <a:ahLst/>
              <a:cxnLst/>
              <a:rect l="0" t="0" r="0" b="0"/>
              <a:pathLst>
                <a:path w="13208" h="24460">
                  <a:moveTo>
                    <a:pt x="13208" y="0"/>
                  </a:moveTo>
                  <a:lnTo>
                    <a:pt x="13208" y="4001"/>
                  </a:lnTo>
                  <a:lnTo>
                    <a:pt x="8839" y="5055"/>
                  </a:lnTo>
                  <a:cubicBezTo>
                    <a:pt x="7569" y="5766"/>
                    <a:pt x="6579" y="6744"/>
                    <a:pt x="5880" y="8001"/>
                  </a:cubicBezTo>
                  <a:cubicBezTo>
                    <a:pt x="5182" y="9246"/>
                    <a:pt x="4826" y="10655"/>
                    <a:pt x="4826" y="12230"/>
                  </a:cubicBezTo>
                  <a:cubicBezTo>
                    <a:pt x="4826" y="13805"/>
                    <a:pt x="5182" y="15215"/>
                    <a:pt x="5880" y="16459"/>
                  </a:cubicBezTo>
                  <a:cubicBezTo>
                    <a:pt x="6579" y="17717"/>
                    <a:pt x="7569" y="18694"/>
                    <a:pt x="8839" y="19406"/>
                  </a:cubicBezTo>
                  <a:lnTo>
                    <a:pt x="13208" y="20460"/>
                  </a:lnTo>
                  <a:lnTo>
                    <a:pt x="13208" y="24460"/>
                  </a:lnTo>
                  <a:lnTo>
                    <a:pt x="6388" y="22847"/>
                  </a:lnTo>
                  <a:cubicBezTo>
                    <a:pt x="4382" y="21768"/>
                    <a:pt x="2819" y="20307"/>
                    <a:pt x="1689" y="18440"/>
                  </a:cubicBezTo>
                  <a:cubicBezTo>
                    <a:pt x="571" y="16586"/>
                    <a:pt x="0" y="14516"/>
                    <a:pt x="0" y="12230"/>
                  </a:cubicBezTo>
                  <a:cubicBezTo>
                    <a:pt x="0" y="9970"/>
                    <a:pt x="571" y="7912"/>
                    <a:pt x="1689" y="6033"/>
                  </a:cubicBezTo>
                  <a:cubicBezTo>
                    <a:pt x="2819" y="4166"/>
                    <a:pt x="4382" y="2692"/>
                    <a:pt x="6388" y="1613"/>
                  </a:cubicBezTo>
                  <a:lnTo>
                    <a:pt x="1320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4" name="Shape 3977">
              <a:extLst>
                <a:ext uri="{FF2B5EF4-FFF2-40B4-BE49-F238E27FC236}">
                  <a16:creationId xmlns:a16="http://schemas.microsoft.com/office/drawing/2014/main" id="{1124EBFB-0A11-DC29-C2BF-F814163F5394}"/>
                </a:ext>
              </a:extLst>
            </p:cNvPr>
            <p:cNvSpPr/>
            <p:nvPr/>
          </p:nvSpPr>
          <p:spPr>
            <a:xfrm>
              <a:off x="268950" y="788536"/>
              <a:ext cx="13208" cy="24460"/>
            </a:xfrm>
            <a:custGeom>
              <a:avLst/>
              <a:gdLst/>
              <a:ahLst/>
              <a:cxnLst/>
              <a:rect l="0" t="0" r="0" b="0"/>
              <a:pathLst>
                <a:path w="13208" h="24460">
                  <a:moveTo>
                    <a:pt x="0" y="0"/>
                  </a:moveTo>
                  <a:cubicBezTo>
                    <a:pt x="2540" y="0"/>
                    <a:pt x="4813" y="546"/>
                    <a:pt x="6820" y="1613"/>
                  </a:cubicBezTo>
                  <a:cubicBezTo>
                    <a:pt x="8827" y="2692"/>
                    <a:pt x="10389" y="4166"/>
                    <a:pt x="11519" y="6033"/>
                  </a:cubicBezTo>
                  <a:cubicBezTo>
                    <a:pt x="12649" y="7912"/>
                    <a:pt x="13208" y="9970"/>
                    <a:pt x="13208" y="12230"/>
                  </a:cubicBezTo>
                  <a:cubicBezTo>
                    <a:pt x="13208" y="14516"/>
                    <a:pt x="12649" y="16586"/>
                    <a:pt x="11519" y="18440"/>
                  </a:cubicBezTo>
                  <a:cubicBezTo>
                    <a:pt x="10389" y="20307"/>
                    <a:pt x="8827" y="21768"/>
                    <a:pt x="6820" y="22847"/>
                  </a:cubicBezTo>
                  <a:cubicBezTo>
                    <a:pt x="4813" y="23927"/>
                    <a:pt x="2540" y="24460"/>
                    <a:pt x="0" y="24460"/>
                  </a:cubicBezTo>
                  <a:lnTo>
                    <a:pt x="0" y="24460"/>
                  </a:lnTo>
                  <a:lnTo>
                    <a:pt x="0" y="20460"/>
                  </a:lnTo>
                  <a:lnTo>
                    <a:pt x="0" y="20460"/>
                  </a:lnTo>
                  <a:cubicBezTo>
                    <a:pt x="1651" y="20460"/>
                    <a:pt x="3099" y="20104"/>
                    <a:pt x="4369" y="19406"/>
                  </a:cubicBezTo>
                  <a:cubicBezTo>
                    <a:pt x="5639" y="18694"/>
                    <a:pt x="6629" y="17717"/>
                    <a:pt x="7328" y="16459"/>
                  </a:cubicBezTo>
                  <a:cubicBezTo>
                    <a:pt x="8026" y="15215"/>
                    <a:pt x="8382" y="13805"/>
                    <a:pt x="8382" y="12230"/>
                  </a:cubicBezTo>
                  <a:cubicBezTo>
                    <a:pt x="8382" y="10655"/>
                    <a:pt x="8026" y="9246"/>
                    <a:pt x="7328" y="8001"/>
                  </a:cubicBezTo>
                  <a:cubicBezTo>
                    <a:pt x="6629" y="6744"/>
                    <a:pt x="5639" y="5766"/>
                    <a:pt x="4369" y="5055"/>
                  </a:cubicBezTo>
                  <a:cubicBezTo>
                    <a:pt x="3099" y="4356"/>
                    <a:pt x="1651" y="4001"/>
                    <a:pt x="0" y="4001"/>
                  </a:cubicBezTo>
                  <a:lnTo>
                    <a:pt x="0" y="4001"/>
                  </a:lnTo>
                  <a:lnTo>
                    <a:pt x="0" y="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5" name="Shape 3978">
              <a:extLst>
                <a:ext uri="{FF2B5EF4-FFF2-40B4-BE49-F238E27FC236}">
                  <a16:creationId xmlns:a16="http://schemas.microsoft.com/office/drawing/2014/main" id="{4E8F4E02-4F12-9048-13BE-B14B18D3C56D}"/>
                </a:ext>
              </a:extLst>
            </p:cNvPr>
            <p:cNvSpPr/>
            <p:nvPr/>
          </p:nvSpPr>
          <p:spPr>
            <a:xfrm>
              <a:off x="290278" y="789013"/>
              <a:ext cx="17843" cy="23508"/>
            </a:xfrm>
            <a:custGeom>
              <a:avLst/>
              <a:gdLst/>
              <a:ahLst/>
              <a:cxnLst/>
              <a:rect l="0" t="0" r="0" b="0"/>
              <a:pathLst>
                <a:path w="17843" h="23508">
                  <a:moveTo>
                    <a:pt x="0" y="0"/>
                  </a:moveTo>
                  <a:lnTo>
                    <a:pt x="17843" y="0"/>
                  </a:lnTo>
                  <a:lnTo>
                    <a:pt x="17843" y="3861"/>
                  </a:lnTo>
                  <a:lnTo>
                    <a:pt x="4610" y="3861"/>
                  </a:lnTo>
                  <a:lnTo>
                    <a:pt x="4610" y="10046"/>
                  </a:lnTo>
                  <a:lnTo>
                    <a:pt x="17132" y="10046"/>
                  </a:lnTo>
                  <a:lnTo>
                    <a:pt x="17132" y="13970"/>
                  </a:lnTo>
                  <a:lnTo>
                    <a:pt x="4610" y="13970"/>
                  </a:lnTo>
                  <a:lnTo>
                    <a:pt x="4610"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6" name="Shape 3979">
              <a:extLst>
                <a:ext uri="{FF2B5EF4-FFF2-40B4-BE49-F238E27FC236}">
                  <a16:creationId xmlns:a16="http://schemas.microsoft.com/office/drawing/2014/main" id="{683CF8A3-108E-8ACE-7A42-C9718C24AFDF}"/>
                </a:ext>
              </a:extLst>
            </p:cNvPr>
            <p:cNvSpPr/>
            <p:nvPr/>
          </p:nvSpPr>
          <p:spPr>
            <a:xfrm>
              <a:off x="316147" y="789014"/>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64"/>
                  </a:lnTo>
                  <a:lnTo>
                    <a:pt x="4559" y="13564"/>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7" name="Shape 3980">
              <a:extLst>
                <a:ext uri="{FF2B5EF4-FFF2-40B4-BE49-F238E27FC236}">
                  <a16:creationId xmlns:a16="http://schemas.microsoft.com/office/drawing/2014/main" id="{81FC7630-BAC6-5CE2-7D62-CA0372EE7062}"/>
                </a:ext>
              </a:extLst>
            </p:cNvPr>
            <p:cNvSpPr/>
            <p:nvPr/>
          </p:nvSpPr>
          <p:spPr>
            <a:xfrm>
              <a:off x="341029" y="788541"/>
              <a:ext cx="20498" cy="24448"/>
            </a:xfrm>
            <a:custGeom>
              <a:avLst/>
              <a:gdLst/>
              <a:ahLst/>
              <a:cxnLst/>
              <a:rect l="0" t="0" r="0" b="0"/>
              <a:pathLst>
                <a:path w="20498" h="24448">
                  <a:moveTo>
                    <a:pt x="10236" y="0"/>
                  </a:moveTo>
                  <a:cubicBezTo>
                    <a:pt x="12497" y="0"/>
                    <a:pt x="14491" y="394"/>
                    <a:pt x="16193" y="1156"/>
                  </a:cubicBezTo>
                  <a:cubicBezTo>
                    <a:pt x="17907" y="1930"/>
                    <a:pt x="19126" y="2985"/>
                    <a:pt x="19876" y="4305"/>
                  </a:cubicBezTo>
                  <a:lnTo>
                    <a:pt x="16574" y="6553"/>
                  </a:lnTo>
                  <a:cubicBezTo>
                    <a:pt x="15875" y="5651"/>
                    <a:pt x="14986" y="4978"/>
                    <a:pt x="13894" y="4509"/>
                  </a:cubicBezTo>
                  <a:cubicBezTo>
                    <a:pt x="12802" y="4051"/>
                    <a:pt x="11557" y="3823"/>
                    <a:pt x="10160" y="3823"/>
                  </a:cubicBezTo>
                  <a:cubicBezTo>
                    <a:pt x="8636" y="3823"/>
                    <a:pt x="7455" y="4089"/>
                    <a:pt x="6642" y="4623"/>
                  </a:cubicBezTo>
                  <a:cubicBezTo>
                    <a:pt x="5817" y="5144"/>
                    <a:pt x="5410" y="5867"/>
                    <a:pt x="5410" y="6782"/>
                  </a:cubicBezTo>
                  <a:cubicBezTo>
                    <a:pt x="5410" y="7480"/>
                    <a:pt x="5702" y="8052"/>
                    <a:pt x="6299" y="8534"/>
                  </a:cubicBezTo>
                  <a:cubicBezTo>
                    <a:pt x="6883" y="9004"/>
                    <a:pt x="7912" y="9398"/>
                    <a:pt x="9360" y="9703"/>
                  </a:cubicBezTo>
                  <a:lnTo>
                    <a:pt x="13526" y="10617"/>
                  </a:lnTo>
                  <a:cubicBezTo>
                    <a:pt x="15926" y="11151"/>
                    <a:pt x="17678" y="11963"/>
                    <a:pt x="18809" y="13056"/>
                  </a:cubicBezTo>
                  <a:cubicBezTo>
                    <a:pt x="19926" y="14135"/>
                    <a:pt x="20498" y="15519"/>
                    <a:pt x="20498" y="17196"/>
                  </a:cubicBezTo>
                  <a:cubicBezTo>
                    <a:pt x="20498" y="18631"/>
                    <a:pt x="20104" y="19901"/>
                    <a:pt x="19329" y="20993"/>
                  </a:cubicBezTo>
                  <a:cubicBezTo>
                    <a:pt x="18555" y="22085"/>
                    <a:pt x="17437" y="22936"/>
                    <a:pt x="15964" y="23546"/>
                  </a:cubicBezTo>
                  <a:cubicBezTo>
                    <a:pt x="14491" y="24143"/>
                    <a:pt x="12725" y="24448"/>
                    <a:pt x="10668" y="24448"/>
                  </a:cubicBezTo>
                  <a:cubicBezTo>
                    <a:pt x="8128" y="24448"/>
                    <a:pt x="5931" y="23978"/>
                    <a:pt x="4064" y="23038"/>
                  </a:cubicBezTo>
                  <a:cubicBezTo>
                    <a:pt x="2197" y="22098"/>
                    <a:pt x="851" y="20803"/>
                    <a:pt x="0" y="19139"/>
                  </a:cubicBezTo>
                  <a:lnTo>
                    <a:pt x="3340" y="16929"/>
                  </a:lnTo>
                  <a:cubicBezTo>
                    <a:pt x="4089" y="18123"/>
                    <a:pt x="5105" y="19025"/>
                    <a:pt x="6401" y="19672"/>
                  </a:cubicBezTo>
                  <a:cubicBezTo>
                    <a:pt x="7696" y="20295"/>
                    <a:pt x="9169" y="20625"/>
                    <a:pt x="10808" y="20625"/>
                  </a:cubicBezTo>
                  <a:cubicBezTo>
                    <a:pt x="12408" y="20625"/>
                    <a:pt x="13640" y="20333"/>
                    <a:pt x="14516" y="19749"/>
                  </a:cubicBezTo>
                  <a:cubicBezTo>
                    <a:pt x="15380" y="19164"/>
                    <a:pt x="15812" y="18377"/>
                    <a:pt x="15812" y="17399"/>
                  </a:cubicBezTo>
                  <a:cubicBezTo>
                    <a:pt x="15812" y="16637"/>
                    <a:pt x="15519" y="16015"/>
                    <a:pt x="14923" y="15532"/>
                  </a:cubicBezTo>
                  <a:cubicBezTo>
                    <a:pt x="14338" y="15050"/>
                    <a:pt x="13348" y="14656"/>
                    <a:pt x="11963" y="14338"/>
                  </a:cubicBezTo>
                  <a:lnTo>
                    <a:pt x="7874" y="13437"/>
                  </a:lnTo>
                  <a:cubicBezTo>
                    <a:pt x="5499" y="12916"/>
                    <a:pt x="3721" y="12103"/>
                    <a:pt x="2527" y="10998"/>
                  </a:cubicBezTo>
                  <a:cubicBezTo>
                    <a:pt x="1321" y="9893"/>
                    <a:pt x="724" y="8509"/>
                    <a:pt x="724" y="6845"/>
                  </a:cubicBezTo>
                  <a:cubicBezTo>
                    <a:pt x="724" y="5512"/>
                    <a:pt x="1105" y="4318"/>
                    <a:pt x="1867" y="3289"/>
                  </a:cubicBezTo>
                  <a:cubicBezTo>
                    <a:pt x="2629" y="2261"/>
                    <a:pt x="3734" y="1461"/>
                    <a:pt x="5169" y="876"/>
                  </a:cubicBezTo>
                  <a:cubicBezTo>
                    <a:pt x="6604" y="292"/>
                    <a:pt x="8293" y="0"/>
                    <a:pt x="10236"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8" name="Shape 3981">
              <a:extLst>
                <a:ext uri="{FF2B5EF4-FFF2-40B4-BE49-F238E27FC236}">
                  <a16:creationId xmlns:a16="http://schemas.microsoft.com/office/drawing/2014/main" id="{8D5081D0-147B-C557-E51A-8995ECC5781B}"/>
                </a:ext>
              </a:extLst>
            </p:cNvPr>
            <p:cNvSpPr/>
            <p:nvPr/>
          </p:nvSpPr>
          <p:spPr>
            <a:xfrm>
              <a:off x="367180" y="788541"/>
              <a:ext cx="20498" cy="24448"/>
            </a:xfrm>
            <a:custGeom>
              <a:avLst/>
              <a:gdLst/>
              <a:ahLst/>
              <a:cxnLst/>
              <a:rect l="0" t="0" r="0" b="0"/>
              <a:pathLst>
                <a:path w="20498" h="24448">
                  <a:moveTo>
                    <a:pt x="10236" y="0"/>
                  </a:moveTo>
                  <a:cubicBezTo>
                    <a:pt x="12497" y="0"/>
                    <a:pt x="14491" y="394"/>
                    <a:pt x="16193" y="1156"/>
                  </a:cubicBezTo>
                  <a:cubicBezTo>
                    <a:pt x="17907" y="1930"/>
                    <a:pt x="19126" y="2985"/>
                    <a:pt x="19876" y="4305"/>
                  </a:cubicBezTo>
                  <a:lnTo>
                    <a:pt x="16574" y="6553"/>
                  </a:lnTo>
                  <a:cubicBezTo>
                    <a:pt x="15875" y="5651"/>
                    <a:pt x="14986" y="4978"/>
                    <a:pt x="13894" y="4509"/>
                  </a:cubicBezTo>
                  <a:cubicBezTo>
                    <a:pt x="12802" y="4051"/>
                    <a:pt x="11557" y="3823"/>
                    <a:pt x="10160" y="3823"/>
                  </a:cubicBezTo>
                  <a:cubicBezTo>
                    <a:pt x="8636" y="3823"/>
                    <a:pt x="7455" y="4089"/>
                    <a:pt x="6642" y="4623"/>
                  </a:cubicBezTo>
                  <a:cubicBezTo>
                    <a:pt x="5817" y="5144"/>
                    <a:pt x="5410" y="5867"/>
                    <a:pt x="5410" y="6782"/>
                  </a:cubicBezTo>
                  <a:cubicBezTo>
                    <a:pt x="5410" y="7480"/>
                    <a:pt x="5702" y="8052"/>
                    <a:pt x="6299" y="8534"/>
                  </a:cubicBezTo>
                  <a:cubicBezTo>
                    <a:pt x="6883" y="9004"/>
                    <a:pt x="7912" y="9398"/>
                    <a:pt x="9360" y="9703"/>
                  </a:cubicBezTo>
                  <a:lnTo>
                    <a:pt x="13526" y="10617"/>
                  </a:lnTo>
                  <a:cubicBezTo>
                    <a:pt x="15926" y="11151"/>
                    <a:pt x="17678" y="11963"/>
                    <a:pt x="18809" y="13056"/>
                  </a:cubicBezTo>
                  <a:cubicBezTo>
                    <a:pt x="19926" y="14135"/>
                    <a:pt x="20498" y="15519"/>
                    <a:pt x="20498" y="17196"/>
                  </a:cubicBezTo>
                  <a:cubicBezTo>
                    <a:pt x="20498" y="18631"/>
                    <a:pt x="20104" y="19901"/>
                    <a:pt x="19329" y="20993"/>
                  </a:cubicBezTo>
                  <a:cubicBezTo>
                    <a:pt x="18555" y="22085"/>
                    <a:pt x="17437" y="22936"/>
                    <a:pt x="15964" y="23546"/>
                  </a:cubicBezTo>
                  <a:cubicBezTo>
                    <a:pt x="14491" y="24143"/>
                    <a:pt x="12725" y="24448"/>
                    <a:pt x="10668" y="24448"/>
                  </a:cubicBezTo>
                  <a:cubicBezTo>
                    <a:pt x="8128" y="24448"/>
                    <a:pt x="5931" y="23978"/>
                    <a:pt x="4064" y="23038"/>
                  </a:cubicBezTo>
                  <a:cubicBezTo>
                    <a:pt x="2197" y="22098"/>
                    <a:pt x="851" y="20803"/>
                    <a:pt x="0" y="19139"/>
                  </a:cubicBezTo>
                  <a:lnTo>
                    <a:pt x="3340" y="16929"/>
                  </a:lnTo>
                  <a:cubicBezTo>
                    <a:pt x="4089" y="18123"/>
                    <a:pt x="5105" y="19025"/>
                    <a:pt x="6401" y="19672"/>
                  </a:cubicBezTo>
                  <a:cubicBezTo>
                    <a:pt x="7696" y="20295"/>
                    <a:pt x="9169" y="20625"/>
                    <a:pt x="10808" y="20625"/>
                  </a:cubicBezTo>
                  <a:cubicBezTo>
                    <a:pt x="12408" y="20625"/>
                    <a:pt x="13640" y="20333"/>
                    <a:pt x="14516" y="19749"/>
                  </a:cubicBezTo>
                  <a:cubicBezTo>
                    <a:pt x="15380" y="19164"/>
                    <a:pt x="15812" y="18377"/>
                    <a:pt x="15812" y="17399"/>
                  </a:cubicBezTo>
                  <a:cubicBezTo>
                    <a:pt x="15812" y="16637"/>
                    <a:pt x="15519" y="16015"/>
                    <a:pt x="14923" y="15532"/>
                  </a:cubicBezTo>
                  <a:cubicBezTo>
                    <a:pt x="14338" y="15050"/>
                    <a:pt x="13348" y="14656"/>
                    <a:pt x="11963" y="14338"/>
                  </a:cubicBezTo>
                  <a:lnTo>
                    <a:pt x="7874" y="13437"/>
                  </a:lnTo>
                  <a:cubicBezTo>
                    <a:pt x="5499" y="12916"/>
                    <a:pt x="3721" y="12103"/>
                    <a:pt x="2527" y="10998"/>
                  </a:cubicBezTo>
                  <a:cubicBezTo>
                    <a:pt x="1321" y="9893"/>
                    <a:pt x="724" y="8509"/>
                    <a:pt x="724" y="6845"/>
                  </a:cubicBezTo>
                  <a:cubicBezTo>
                    <a:pt x="724" y="5512"/>
                    <a:pt x="1105" y="4318"/>
                    <a:pt x="1867" y="3289"/>
                  </a:cubicBezTo>
                  <a:cubicBezTo>
                    <a:pt x="2629" y="2261"/>
                    <a:pt x="3734" y="1461"/>
                    <a:pt x="5169" y="876"/>
                  </a:cubicBezTo>
                  <a:cubicBezTo>
                    <a:pt x="6604" y="292"/>
                    <a:pt x="8293" y="0"/>
                    <a:pt x="10236"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9" name="Shape 4317">
              <a:extLst>
                <a:ext uri="{FF2B5EF4-FFF2-40B4-BE49-F238E27FC236}">
                  <a16:creationId xmlns:a16="http://schemas.microsoft.com/office/drawing/2014/main" id="{561EADA2-1345-3677-DE55-520BB0FD05B6}"/>
                </a:ext>
              </a:extLst>
            </p:cNvPr>
            <p:cNvSpPr/>
            <p:nvPr/>
          </p:nvSpPr>
          <p:spPr>
            <a:xfrm>
              <a:off x="395364" y="789025"/>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0" name="Shape 3983">
              <a:extLst>
                <a:ext uri="{FF2B5EF4-FFF2-40B4-BE49-F238E27FC236}">
                  <a16:creationId xmlns:a16="http://schemas.microsoft.com/office/drawing/2014/main" id="{AFB4C6B0-E4AD-3898-A72F-7335C348F350}"/>
                </a:ext>
              </a:extLst>
            </p:cNvPr>
            <p:cNvSpPr/>
            <p:nvPr/>
          </p:nvSpPr>
          <p:spPr>
            <a:xfrm>
              <a:off x="408130" y="788536"/>
              <a:ext cx="13208" cy="24460"/>
            </a:xfrm>
            <a:custGeom>
              <a:avLst/>
              <a:gdLst/>
              <a:ahLst/>
              <a:cxnLst/>
              <a:rect l="0" t="0" r="0" b="0"/>
              <a:pathLst>
                <a:path w="13208" h="24460">
                  <a:moveTo>
                    <a:pt x="13208" y="0"/>
                  </a:moveTo>
                  <a:lnTo>
                    <a:pt x="13208" y="4001"/>
                  </a:lnTo>
                  <a:cubicBezTo>
                    <a:pt x="11570" y="4001"/>
                    <a:pt x="10109" y="4356"/>
                    <a:pt x="8839" y="5055"/>
                  </a:cubicBezTo>
                  <a:cubicBezTo>
                    <a:pt x="7569" y="5766"/>
                    <a:pt x="6579" y="6744"/>
                    <a:pt x="5880" y="8001"/>
                  </a:cubicBezTo>
                  <a:cubicBezTo>
                    <a:pt x="5182" y="9246"/>
                    <a:pt x="4826" y="10655"/>
                    <a:pt x="4826" y="12230"/>
                  </a:cubicBezTo>
                  <a:cubicBezTo>
                    <a:pt x="4826" y="13805"/>
                    <a:pt x="5182" y="15215"/>
                    <a:pt x="5880" y="16459"/>
                  </a:cubicBezTo>
                  <a:cubicBezTo>
                    <a:pt x="6579" y="17717"/>
                    <a:pt x="7569" y="18694"/>
                    <a:pt x="8839" y="19406"/>
                  </a:cubicBezTo>
                  <a:cubicBezTo>
                    <a:pt x="10109" y="20104"/>
                    <a:pt x="11570" y="20460"/>
                    <a:pt x="13208" y="20460"/>
                  </a:cubicBezTo>
                  <a:lnTo>
                    <a:pt x="13208" y="24460"/>
                  </a:lnTo>
                  <a:cubicBezTo>
                    <a:pt x="10668" y="24460"/>
                    <a:pt x="8395" y="23927"/>
                    <a:pt x="6388" y="22847"/>
                  </a:cubicBezTo>
                  <a:cubicBezTo>
                    <a:pt x="4382" y="21768"/>
                    <a:pt x="2819" y="20307"/>
                    <a:pt x="1689" y="18440"/>
                  </a:cubicBezTo>
                  <a:cubicBezTo>
                    <a:pt x="571" y="16586"/>
                    <a:pt x="0" y="14516"/>
                    <a:pt x="0" y="12230"/>
                  </a:cubicBezTo>
                  <a:cubicBezTo>
                    <a:pt x="0" y="9970"/>
                    <a:pt x="571" y="7912"/>
                    <a:pt x="1689" y="6033"/>
                  </a:cubicBezTo>
                  <a:cubicBezTo>
                    <a:pt x="2819" y="4166"/>
                    <a:pt x="4382" y="2692"/>
                    <a:pt x="6388" y="1613"/>
                  </a:cubicBezTo>
                  <a:cubicBezTo>
                    <a:pt x="8395" y="546"/>
                    <a:pt x="10668" y="0"/>
                    <a:pt x="13208"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1" name="Shape 3984">
              <a:extLst>
                <a:ext uri="{FF2B5EF4-FFF2-40B4-BE49-F238E27FC236}">
                  <a16:creationId xmlns:a16="http://schemas.microsoft.com/office/drawing/2014/main" id="{3070247B-57DF-0DA4-8E9A-7682E8403310}"/>
                </a:ext>
              </a:extLst>
            </p:cNvPr>
            <p:cNvSpPr/>
            <p:nvPr/>
          </p:nvSpPr>
          <p:spPr>
            <a:xfrm>
              <a:off x="421338" y="788536"/>
              <a:ext cx="13208" cy="24460"/>
            </a:xfrm>
            <a:custGeom>
              <a:avLst/>
              <a:gdLst/>
              <a:ahLst/>
              <a:cxnLst/>
              <a:rect l="0" t="0" r="0" b="0"/>
              <a:pathLst>
                <a:path w="13208" h="24460">
                  <a:moveTo>
                    <a:pt x="0" y="0"/>
                  </a:moveTo>
                  <a:cubicBezTo>
                    <a:pt x="2540" y="0"/>
                    <a:pt x="4813" y="546"/>
                    <a:pt x="6820" y="1613"/>
                  </a:cubicBezTo>
                  <a:cubicBezTo>
                    <a:pt x="8826" y="2692"/>
                    <a:pt x="10389" y="4166"/>
                    <a:pt x="11519" y="6033"/>
                  </a:cubicBezTo>
                  <a:cubicBezTo>
                    <a:pt x="12649" y="7912"/>
                    <a:pt x="13208" y="9970"/>
                    <a:pt x="13208" y="12230"/>
                  </a:cubicBezTo>
                  <a:cubicBezTo>
                    <a:pt x="13208" y="14516"/>
                    <a:pt x="12649" y="16586"/>
                    <a:pt x="11519" y="18440"/>
                  </a:cubicBezTo>
                  <a:cubicBezTo>
                    <a:pt x="10389" y="20307"/>
                    <a:pt x="8826" y="21768"/>
                    <a:pt x="6820" y="22847"/>
                  </a:cubicBezTo>
                  <a:cubicBezTo>
                    <a:pt x="4813" y="23927"/>
                    <a:pt x="2540" y="24460"/>
                    <a:pt x="0" y="24460"/>
                  </a:cubicBezTo>
                  <a:lnTo>
                    <a:pt x="0" y="20460"/>
                  </a:lnTo>
                  <a:cubicBezTo>
                    <a:pt x="1651" y="20460"/>
                    <a:pt x="3099" y="20104"/>
                    <a:pt x="4369" y="19406"/>
                  </a:cubicBezTo>
                  <a:cubicBezTo>
                    <a:pt x="5639" y="18694"/>
                    <a:pt x="6629" y="17717"/>
                    <a:pt x="7328" y="16459"/>
                  </a:cubicBezTo>
                  <a:cubicBezTo>
                    <a:pt x="8026" y="15215"/>
                    <a:pt x="8382" y="13805"/>
                    <a:pt x="8382" y="12230"/>
                  </a:cubicBezTo>
                  <a:cubicBezTo>
                    <a:pt x="8382" y="10655"/>
                    <a:pt x="8026" y="9246"/>
                    <a:pt x="7328" y="8001"/>
                  </a:cubicBezTo>
                  <a:cubicBezTo>
                    <a:pt x="6629" y="6744"/>
                    <a:pt x="5639" y="5766"/>
                    <a:pt x="4369" y="5055"/>
                  </a:cubicBezTo>
                  <a:cubicBezTo>
                    <a:pt x="3099" y="4356"/>
                    <a:pt x="1651" y="4001"/>
                    <a:pt x="0" y="4001"/>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2" name="Shape 3985">
              <a:extLst>
                <a:ext uri="{FF2B5EF4-FFF2-40B4-BE49-F238E27FC236}">
                  <a16:creationId xmlns:a16="http://schemas.microsoft.com/office/drawing/2014/main" id="{C6274B58-F7D7-6764-5E7D-DB83EEAE051A}"/>
                </a:ext>
              </a:extLst>
            </p:cNvPr>
            <p:cNvSpPr/>
            <p:nvPr/>
          </p:nvSpPr>
          <p:spPr>
            <a:xfrm>
              <a:off x="442667" y="789012"/>
              <a:ext cx="22200" cy="23508"/>
            </a:xfrm>
            <a:custGeom>
              <a:avLst/>
              <a:gdLst/>
              <a:ahLst/>
              <a:cxnLst/>
              <a:rect l="0" t="0" r="0" b="0"/>
              <a:pathLst>
                <a:path w="22200" h="23508">
                  <a:moveTo>
                    <a:pt x="0" y="0"/>
                  </a:moveTo>
                  <a:lnTo>
                    <a:pt x="4318" y="0"/>
                  </a:lnTo>
                  <a:lnTo>
                    <a:pt x="17704" y="16650"/>
                  </a:lnTo>
                  <a:lnTo>
                    <a:pt x="17704" y="0"/>
                  </a:lnTo>
                  <a:lnTo>
                    <a:pt x="22200" y="0"/>
                  </a:lnTo>
                  <a:lnTo>
                    <a:pt x="22200" y="23508"/>
                  </a:lnTo>
                  <a:lnTo>
                    <a:pt x="17882" y="23508"/>
                  </a:lnTo>
                  <a:lnTo>
                    <a:pt x="4534" y="6845"/>
                  </a:lnTo>
                  <a:lnTo>
                    <a:pt x="45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3" name="Shape 3986">
              <a:extLst>
                <a:ext uri="{FF2B5EF4-FFF2-40B4-BE49-F238E27FC236}">
                  <a16:creationId xmlns:a16="http://schemas.microsoft.com/office/drawing/2014/main" id="{ABCE43F0-D866-F7C1-1975-7F9B885DEF24}"/>
                </a:ext>
              </a:extLst>
            </p:cNvPr>
            <p:cNvSpPr/>
            <p:nvPr/>
          </p:nvSpPr>
          <p:spPr>
            <a:xfrm>
              <a:off x="471651" y="789014"/>
              <a:ext cx="12624" cy="23508"/>
            </a:xfrm>
            <a:custGeom>
              <a:avLst/>
              <a:gdLst/>
              <a:ahLst/>
              <a:cxnLst/>
              <a:rect l="0" t="0" r="0" b="0"/>
              <a:pathLst>
                <a:path w="12624" h="23508">
                  <a:moveTo>
                    <a:pt x="9982" y="0"/>
                  </a:moveTo>
                  <a:lnTo>
                    <a:pt x="12624" y="0"/>
                  </a:lnTo>
                  <a:lnTo>
                    <a:pt x="12624" y="4191"/>
                  </a:lnTo>
                  <a:lnTo>
                    <a:pt x="8560" y="14275"/>
                  </a:lnTo>
                  <a:lnTo>
                    <a:pt x="12624" y="14275"/>
                  </a:lnTo>
                  <a:lnTo>
                    <a:pt x="12624" y="17932"/>
                  </a:lnTo>
                  <a:lnTo>
                    <a:pt x="7074" y="17932"/>
                  </a:lnTo>
                  <a:lnTo>
                    <a:pt x="4826" y="23508"/>
                  </a:lnTo>
                  <a:lnTo>
                    <a:pt x="0" y="23508"/>
                  </a:lnTo>
                  <a:lnTo>
                    <a:pt x="998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4" name="Shape 3987">
              <a:extLst>
                <a:ext uri="{FF2B5EF4-FFF2-40B4-BE49-F238E27FC236}">
                  <a16:creationId xmlns:a16="http://schemas.microsoft.com/office/drawing/2014/main" id="{CDDCE708-BB00-7408-C89C-F3FC3309CC19}"/>
                </a:ext>
              </a:extLst>
            </p:cNvPr>
            <p:cNvSpPr/>
            <p:nvPr/>
          </p:nvSpPr>
          <p:spPr>
            <a:xfrm>
              <a:off x="484275" y="789014"/>
              <a:ext cx="12624" cy="23508"/>
            </a:xfrm>
            <a:custGeom>
              <a:avLst/>
              <a:gdLst/>
              <a:ahLst/>
              <a:cxnLst/>
              <a:rect l="0" t="0" r="0" b="0"/>
              <a:pathLst>
                <a:path w="12624" h="23508">
                  <a:moveTo>
                    <a:pt x="0" y="0"/>
                  </a:moveTo>
                  <a:lnTo>
                    <a:pt x="2616" y="0"/>
                  </a:lnTo>
                  <a:lnTo>
                    <a:pt x="12624" y="23508"/>
                  </a:lnTo>
                  <a:lnTo>
                    <a:pt x="7798" y="23508"/>
                  </a:lnTo>
                  <a:lnTo>
                    <a:pt x="5550" y="17932"/>
                  </a:lnTo>
                  <a:lnTo>
                    <a:pt x="0" y="17932"/>
                  </a:lnTo>
                  <a:lnTo>
                    <a:pt x="0" y="14275"/>
                  </a:lnTo>
                  <a:lnTo>
                    <a:pt x="4064" y="14275"/>
                  </a:lnTo>
                  <a:lnTo>
                    <a:pt x="0" y="419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5" name="Shape 3988">
              <a:extLst>
                <a:ext uri="{FF2B5EF4-FFF2-40B4-BE49-F238E27FC236}">
                  <a16:creationId xmlns:a16="http://schemas.microsoft.com/office/drawing/2014/main" id="{4F6D7982-CCC0-B433-AA46-31B9AE422B71}"/>
                </a:ext>
              </a:extLst>
            </p:cNvPr>
            <p:cNvSpPr/>
            <p:nvPr/>
          </p:nvSpPr>
          <p:spPr>
            <a:xfrm>
              <a:off x="503679" y="789018"/>
              <a:ext cx="17234" cy="23508"/>
            </a:xfrm>
            <a:custGeom>
              <a:avLst/>
              <a:gdLst/>
              <a:ahLst/>
              <a:cxnLst/>
              <a:rect l="0" t="0" r="0" b="0"/>
              <a:pathLst>
                <a:path w="17234" h="23508">
                  <a:moveTo>
                    <a:pt x="0" y="0"/>
                  </a:moveTo>
                  <a:lnTo>
                    <a:pt x="4610" y="0"/>
                  </a:lnTo>
                  <a:lnTo>
                    <a:pt x="4610" y="19545"/>
                  </a:lnTo>
                  <a:lnTo>
                    <a:pt x="17234" y="19545"/>
                  </a:lnTo>
                  <a:lnTo>
                    <a:pt x="172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6" name="Shape 3989">
              <a:extLst>
                <a:ext uri="{FF2B5EF4-FFF2-40B4-BE49-F238E27FC236}">
                  <a16:creationId xmlns:a16="http://schemas.microsoft.com/office/drawing/2014/main" id="{D452942F-0279-93B2-EB91-BE0B8C7A22A7}"/>
                </a:ext>
              </a:extLst>
            </p:cNvPr>
            <p:cNvSpPr/>
            <p:nvPr/>
          </p:nvSpPr>
          <p:spPr>
            <a:xfrm>
              <a:off x="99258" y="829326"/>
              <a:ext cx="23647" cy="23508"/>
            </a:xfrm>
            <a:custGeom>
              <a:avLst/>
              <a:gdLst/>
              <a:ahLst/>
              <a:cxnLst/>
              <a:rect l="0" t="0" r="0" b="0"/>
              <a:pathLst>
                <a:path w="23647" h="23508">
                  <a:moveTo>
                    <a:pt x="0" y="0"/>
                  </a:moveTo>
                  <a:lnTo>
                    <a:pt x="5220" y="0"/>
                  </a:lnTo>
                  <a:lnTo>
                    <a:pt x="11824" y="10236"/>
                  </a:lnTo>
                  <a:lnTo>
                    <a:pt x="18428" y="0"/>
                  </a:lnTo>
                  <a:lnTo>
                    <a:pt x="23647" y="0"/>
                  </a:lnTo>
                  <a:lnTo>
                    <a:pt x="14148" y="14072"/>
                  </a:lnTo>
                  <a:lnTo>
                    <a:pt x="14148" y="23508"/>
                  </a:lnTo>
                  <a:lnTo>
                    <a:pt x="9500" y="23508"/>
                  </a:lnTo>
                  <a:lnTo>
                    <a:pt x="9500" y="1407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7" name="Shape 3990">
              <a:extLst>
                <a:ext uri="{FF2B5EF4-FFF2-40B4-BE49-F238E27FC236}">
                  <a16:creationId xmlns:a16="http://schemas.microsoft.com/office/drawing/2014/main" id="{E278DAC0-CB4C-64C5-E1D6-D8CBF8D101C0}"/>
                </a:ext>
              </a:extLst>
            </p:cNvPr>
            <p:cNvSpPr/>
            <p:nvPr/>
          </p:nvSpPr>
          <p:spPr>
            <a:xfrm>
              <a:off x="121091" y="829328"/>
              <a:ext cx="12624" cy="23508"/>
            </a:xfrm>
            <a:custGeom>
              <a:avLst/>
              <a:gdLst/>
              <a:ahLst/>
              <a:cxnLst/>
              <a:rect l="0" t="0" r="0" b="0"/>
              <a:pathLst>
                <a:path w="12624" h="23508">
                  <a:moveTo>
                    <a:pt x="9982" y="0"/>
                  </a:moveTo>
                  <a:lnTo>
                    <a:pt x="12624" y="0"/>
                  </a:lnTo>
                  <a:lnTo>
                    <a:pt x="12624" y="4191"/>
                  </a:lnTo>
                  <a:lnTo>
                    <a:pt x="8560" y="14275"/>
                  </a:lnTo>
                  <a:lnTo>
                    <a:pt x="12624" y="14275"/>
                  </a:lnTo>
                  <a:lnTo>
                    <a:pt x="12624" y="17932"/>
                  </a:lnTo>
                  <a:lnTo>
                    <a:pt x="7074" y="17932"/>
                  </a:lnTo>
                  <a:lnTo>
                    <a:pt x="4826" y="23508"/>
                  </a:lnTo>
                  <a:lnTo>
                    <a:pt x="0" y="23508"/>
                  </a:lnTo>
                  <a:lnTo>
                    <a:pt x="998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8" name="Shape 3991">
              <a:extLst>
                <a:ext uri="{FF2B5EF4-FFF2-40B4-BE49-F238E27FC236}">
                  <a16:creationId xmlns:a16="http://schemas.microsoft.com/office/drawing/2014/main" id="{CF308F3F-66EF-8E92-3C01-4EA9D0775D9E}"/>
                </a:ext>
              </a:extLst>
            </p:cNvPr>
            <p:cNvSpPr/>
            <p:nvPr/>
          </p:nvSpPr>
          <p:spPr>
            <a:xfrm>
              <a:off x="133714" y="829328"/>
              <a:ext cx="12624" cy="23508"/>
            </a:xfrm>
            <a:custGeom>
              <a:avLst/>
              <a:gdLst/>
              <a:ahLst/>
              <a:cxnLst/>
              <a:rect l="0" t="0" r="0" b="0"/>
              <a:pathLst>
                <a:path w="12624" h="23508">
                  <a:moveTo>
                    <a:pt x="0" y="0"/>
                  </a:moveTo>
                  <a:lnTo>
                    <a:pt x="2616" y="0"/>
                  </a:lnTo>
                  <a:lnTo>
                    <a:pt x="12624" y="23508"/>
                  </a:lnTo>
                  <a:lnTo>
                    <a:pt x="7798" y="23508"/>
                  </a:lnTo>
                  <a:lnTo>
                    <a:pt x="5550" y="17932"/>
                  </a:lnTo>
                  <a:lnTo>
                    <a:pt x="0" y="17932"/>
                  </a:lnTo>
                  <a:lnTo>
                    <a:pt x="0" y="14275"/>
                  </a:lnTo>
                  <a:lnTo>
                    <a:pt x="4064" y="14275"/>
                  </a:lnTo>
                  <a:lnTo>
                    <a:pt x="0" y="4191"/>
                  </a:lnTo>
                  <a:lnTo>
                    <a:pt x="0" y="419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9" name="Shape 3992">
              <a:extLst>
                <a:ext uri="{FF2B5EF4-FFF2-40B4-BE49-F238E27FC236}">
                  <a16:creationId xmlns:a16="http://schemas.microsoft.com/office/drawing/2014/main" id="{9839B699-5E73-5532-47E9-2DBDA81E549A}"/>
                </a:ext>
              </a:extLst>
            </p:cNvPr>
            <p:cNvSpPr/>
            <p:nvPr/>
          </p:nvSpPr>
          <p:spPr>
            <a:xfrm>
              <a:off x="149490" y="828843"/>
              <a:ext cx="24308" cy="24460"/>
            </a:xfrm>
            <a:custGeom>
              <a:avLst/>
              <a:gdLst/>
              <a:ahLst/>
              <a:cxnLst/>
              <a:rect l="0" t="0" r="0" b="0"/>
              <a:pathLst>
                <a:path w="24308" h="24460">
                  <a:moveTo>
                    <a:pt x="13030" y="0"/>
                  </a:moveTo>
                  <a:cubicBezTo>
                    <a:pt x="15545" y="0"/>
                    <a:pt x="17793" y="546"/>
                    <a:pt x="19774" y="1626"/>
                  </a:cubicBezTo>
                  <a:cubicBezTo>
                    <a:pt x="21755" y="2692"/>
                    <a:pt x="23266" y="4254"/>
                    <a:pt x="24308" y="6287"/>
                  </a:cubicBezTo>
                  <a:lnTo>
                    <a:pt x="20358" y="8242"/>
                  </a:lnTo>
                  <a:cubicBezTo>
                    <a:pt x="19609" y="6833"/>
                    <a:pt x="18618" y="5766"/>
                    <a:pt x="17386" y="5067"/>
                  </a:cubicBezTo>
                  <a:cubicBezTo>
                    <a:pt x="16142" y="4356"/>
                    <a:pt x="14732" y="4013"/>
                    <a:pt x="13132" y="4013"/>
                  </a:cubicBezTo>
                  <a:cubicBezTo>
                    <a:pt x="11519" y="4013"/>
                    <a:pt x="10071" y="4356"/>
                    <a:pt x="8801" y="5067"/>
                  </a:cubicBezTo>
                  <a:cubicBezTo>
                    <a:pt x="7531" y="5766"/>
                    <a:pt x="6553" y="6744"/>
                    <a:pt x="5867" y="8001"/>
                  </a:cubicBezTo>
                  <a:cubicBezTo>
                    <a:pt x="5169" y="9258"/>
                    <a:pt x="4826" y="10668"/>
                    <a:pt x="4826" y="12230"/>
                  </a:cubicBezTo>
                  <a:cubicBezTo>
                    <a:pt x="4826" y="13805"/>
                    <a:pt x="5169" y="15215"/>
                    <a:pt x="5867" y="16459"/>
                  </a:cubicBezTo>
                  <a:cubicBezTo>
                    <a:pt x="6553" y="17717"/>
                    <a:pt x="7531" y="18707"/>
                    <a:pt x="8801" y="19406"/>
                  </a:cubicBezTo>
                  <a:cubicBezTo>
                    <a:pt x="10071" y="20117"/>
                    <a:pt x="11519" y="20472"/>
                    <a:pt x="13132" y="20472"/>
                  </a:cubicBezTo>
                  <a:cubicBezTo>
                    <a:pt x="14732" y="20472"/>
                    <a:pt x="16154" y="20117"/>
                    <a:pt x="17399" y="19406"/>
                  </a:cubicBezTo>
                  <a:cubicBezTo>
                    <a:pt x="18644" y="18707"/>
                    <a:pt x="19647" y="17640"/>
                    <a:pt x="20396" y="16231"/>
                  </a:cubicBezTo>
                  <a:lnTo>
                    <a:pt x="24308" y="18174"/>
                  </a:lnTo>
                  <a:cubicBezTo>
                    <a:pt x="23266" y="20218"/>
                    <a:pt x="21755" y="21781"/>
                    <a:pt x="19774" y="22847"/>
                  </a:cubicBezTo>
                  <a:cubicBezTo>
                    <a:pt x="17793" y="23927"/>
                    <a:pt x="15545" y="24460"/>
                    <a:pt x="13030" y="24460"/>
                  </a:cubicBezTo>
                  <a:cubicBezTo>
                    <a:pt x="10490" y="24460"/>
                    <a:pt x="8230" y="23940"/>
                    <a:pt x="6261" y="22885"/>
                  </a:cubicBezTo>
                  <a:cubicBezTo>
                    <a:pt x="4293" y="21831"/>
                    <a:pt x="2756" y="20371"/>
                    <a:pt x="1651" y="18517"/>
                  </a:cubicBezTo>
                  <a:cubicBezTo>
                    <a:pt x="559" y="16662"/>
                    <a:pt x="0" y="14567"/>
                    <a:pt x="0" y="12230"/>
                  </a:cubicBezTo>
                  <a:cubicBezTo>
                    <a:pt x="0" y="9931"/>
                    <a:pt x="559" y="7849"/>
                    <a:pt x="1651" y="5994"/>
                  </a:cubicBezTo>
                  <a:cubicBezTo>
                    <a:pt x="2756" y="4128"/>
                    <a:pt x="4293" y="2667"/>
                    <a:pt x="6261" y="1600"/>
                  </a:cubicBezTo>
                  <a:cubicBezTo>
                    <a:pt x="8230" y="533"/>
                    <a:pt x="10490" y="0"/>
                    <a:pt x="1303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0" name="Shape 3993">
              <a:extLst>
                <a:ext uri="{FF2B5EF4-FFF2-40B4-BE49-F238E27FC236}">
                  <a16:creationId xmlns:a16="http://schemas.microsoft.com/office/drawing/2014/main" id="{92C77600-B9B6-AA70-BFEA-B1AEE39CA0E9}"/>
                </a:ext>
              </a:extLst>
            </p:cNvPr>
            <p:cNvSpPr/>
            <p:nvPr/>
          </p:nvSpPr>
          <p:spPr>
            <a:xfrm>
              <a:off x="179830" y="829326"/>
              <a:ext cx="21577" cy="23508"/>
            </a:xfrm>
            <a:custGeom>
              <a:avLst/>
              <a:gdLst/>
              <a:ahLst/>
              <a:cxnLst/>
              <a:rect l="0" t="0" r="0" b="0"/>
              <a:pathLst>
                <a:path w="21577" h="23508">
                  <a:moveTo>
                    <a:pt x="0" y="0"/>
                  </a:moveTo>
                  <a:lnTo>
                    <a:pt x="4597" y="0"/>
                  </a:lnTo>
                  <a:lnTo>
                    <a:pt x="4597" y="9500"/>
                  </a:lnTo>
                  <a:lnTo>
                    <a:pt x="16967" y="9500"/>
                  </a:lnTo>
                  <a:lnTo>
                    <a:pt x="16967" y="0"/>
                  </a:lnTo>
                  <a:lnTo>
                    <a:pt x="21577" y="0"/>
                  </a:lnTo>
                  <a:lnTo>
                    <a:pt x="21577" y="23508"/>
                  </a:lnTo>
                  <a:lnTo>
                    <a:pt x="16967" y="23508"/>
                  </a:lnTo>
                  <a:lnTo>
                    <a:pt x="16967" y="13462"/>
                  </a:lnTo>
                  <a:lnTo>
                    <a:pt x="4597" y="13462"/>
                  </a:lnTo>
                  <a:lnTo>
                    <a:pt x="4597"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1" name="Shape 3994">
              <a:extLst>
                <a:ext uri="{FF2B5EF4-FFF2-40B4-BE49-F238E27FC236}">
                  <a16:creationId xmlns:a16="http://schemas.microsoft.com/office/drawing/2014/main" id="{EBC7EC52-E1DB-746D-C1C4-377308042692}"/>
                </a:ext>
              </a:extLst>
            </p:cNvPr>
            <p:cNvSpPr/>
            <p:nvPr/>
          </p:nvSpPr>
          <p:spPr>
            <a:xfrm>
              <a:off x="207288" y="829323"/>
              <a:ext cx="20422" cy="23508"/>
            </a:xfrm>
            <a:custGeom>
              <a:avLst/>
              <a:gdLst/>
              <a:ahLst/>
              <a:cxnLst/>
              <a:rect l="0" t="0" r="0" b="0"/>
              <a:pathLst>
                <a:path w="20422" h="23508">
                  <a:moveTo>
                    <a:pt x="0" y="0"/>
                  </a:moveTo>
                  <a:lnTo>
                    <a:pt x="20422" y="0"/>
                  </a:lnTo>
                  <a:lnTo>
                    <a:pt x="20422" y="3962"/>
                  </a:lnTo>
                  <a:lnTo>
                    <a:pt x="12510" y="3962"/>
                  </a:lnTo>
                  <a:lnTo>
                    <a:pt x="12510" y="23508"/>
                  </a:lnTo>
                  <a:lnTo>
                    <a:pt x="7899" y="23508"/>
                  </a:lnTo>
                  <a:lnTo>
                    <a:pt x="7899" y="3962"/>
                  </a:lnTo>
                  <a:lnTo>
                    <a:pt x="0" y="396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2" name="Shape 4318">
              <a:extLst>
                <a:ext uri="{FF2B5EF4-FFF2-40B4-BE49-F238E27FC236}">
                  <a16:creationId xmlns:a16="http://schemas.microsoft.com/office/drawing/2014/main" id="{22750DAE-38E4-3B44-A533-B5CA6D2B4A6B}"/>
                </a:ext>
              </a:extLst>
            </p:cNvPr>
            <p:cNvSpPr/>
            <p:nvPr/>
          </p:nvSpPr>
          <p:spPr>
            <a:xfrm>
              <a:off x="233693" y="829335"/>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3" name="Shape 3996">
              <a:extLst>
                <a:ext uri="{FF2B5EF4-FFF2-40B4-BE49-F238E27FC236}">
                  <a16:creationId xmlns:a16="http://schemas.microsoft.com/office/drawing/2014/main" id="{64123766-BA05-0383-BCE2-FBD49BDD4369}"/>
                </a:ext>
              </a:extLst>
            </p:cNvPr>
            <p:cNvSpPr/>
            <p:nvPr/>
          </p:nvSpPr>
          <p:spPr>
            <a:xfrm>
              <a:off x="246635" y="829326"/>
              <a:ext cx="22200" cy="23508"/>
            </a:xfrm>
            <a:custGeom>
              <a:avLst/>
              <a:gdLst/>
              <a:ahLst/>
              <a:cxnLst/>
              <a:rect l="0" t="0" r="0" b="0"/>
              <a:pathLst>
                <a:path w="22200" h="23508">
                  <a:moveTo>
                    <a:pt x="0" y="0"/>
                  </a:moveTo>
                  <a:lnTo>
                    <a:pt x="4318" y="0"/>
                  </a:lnTo>
                  <a:lnTo>
                    <a:pt x="17704" y="16650"/>
                  </a:lnTo>
                  <a:lnTo>
                    <a:pt x="17704" y="0"/>
                  </a:lnTo>
                  <a:lnTo>
                    <a:pt x="22200" y="0"/>
                  </a:lnTo>
                  <a:lnTo>
                    <a:pt x="22200" y="23508"/>
                  </a:lnTo>
                  <a:lnTo>
                    <a:pt x="17882" y="23508"/>
                  </a:lnTo>
                  <a:lnTo>
                    <a:pt x="4534" y="6845"/>
                  </a:lnTo>
                  <a:lnTo>
                    <a:pt x="45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4" name="Shape 3997">
              <a:extLst>
                <a:ext uri="{FF2B5EF4-FFF2-40B4-BE49-F238E27FC236}">
                  <a16:creationId xmlns:a16="http://schemas.microsoft.com/office/drawing/2014/main" id="{F8948EB6-F2CB-AA40-CA3D-00B3EAD6FF34}"/>
                </a:ext>
              </a:extLst>
            </p:cNvPr>
            <p:cNvSpPr/>
            <p:nvPr/>
          </p:nvSpPr>
          <p:spPr>
            <a:xfrm>
              <a:off x="275838" y="828853"/>
              <a:ext cx="23978" cy="24447"/>
            </a:xfrm>
            <a:custGeom>
              <a:avLst/>
              <a:gdLst/>
              <a:ahLst/>
              <a:cxnLst/>
              <a:rect l="0" t="0" r="0" b="0"/>
              <a:pathLst>
                <a:path w="23978" h="24447">
                  <a:moveTo>
                    <a:pt x="13170" y="0"/>
                  </a:moveTo>
                  <a:cubicBezTo>
                    <a:pt x="15392" y="0"/>
                    <a:pt x="17386" y="406"/>
                    <a:pt x="19152" y="1206"/>
                  </a:cubicBezTo>
                  <a:cubicBezTo>
                    <a:pt x="20917" y="2019"/>
                    <a:pt x="22314" y="3137"/>
                    <a:pt x="23330" y="4572"/>
                  </a:cubicBezTo>
                  <a:lnTo>
                    <a:pt x="19736" y="6947"/>
                  </a:lnTo>
                  <a:cubicBezTo>
                    <a:pt x="18987" y="5994"/>
                    <a:pt x="18047" y="5258"/>
                    <a:pt x="16942" y="4750"/>
                  </a:cubicBezTo>
                  <a:cubicBezTo>
                    <a:pt x="15824" y="4254"/>
                    <a:pt x="14567" y="4000"/>
                    <a:pt x="13170" y="4000"/>
                  </a:cubicBezTo>
                  <a:cubicBezTo>
                    <a:pt x="11506" y="4000"/>
                    <a:pt x="10033" y="4343"/>
                    <a:pt x="8776" y="5042"/>
                  </a:cubicBezTo>
                  <a:cubicBezTo>
                    <a:pt x="7518" y="5740"/>
                    <a:pt x="6553" y="6706"/>
                    <a:pt x="5855" y="7963"/>
                  </a:cubicBezTo>
                  <a:cubicBezTo>
                    <a:pt x="5169" y="9220"/>
                    <a:pt x="4826" y="10668"/>
                    <a:pt x="4826" y="12332"/>
                  </a:cubicBezTo>
                  <a:cubicBezTo>
                    <a:pt x="4826" y="14884"/>
                    <a:pt x="5626" y="16878"/>
                    <a:pt x="7226" y="18339"/>
                  </a:cubicBezTo>
                  <a:cubicBezTo>
                    <a:pt x="8814" y="19787"/>
                    <a:pt x="10985" y="20523"/>
                    <a:pt x="13741" y="20523"/>
                  </a:cubicBezTo>
                  <a:cubicBezTo>
                    <a:pt x="14986" y="20523"/>
                    <a:pt x="16104" y="20371"/>
                    <a:pt x="17120" y="20091"/>
                  </a:cubicBezTo>
                  <a:cubicBezTo>
                    <a:pt x="18136" y="19787"/>
                    <a:pt x="18987" y="19406"/>
                    <a:pt x="19660" y="18910"/>
                  </a:cubicBezTo>
                  <a:lnTo>
                    <a:pt x="19660" y="14516"/>
                  </a:lnTo>
                  <a:lnTo>
                    <a:pt x="13741" y="14516"/>
                  </a:lnTo>
                  <a:lnTo>
                    <a:pt x="13741" y="10846"/>
                  </a:lnTo>
                  <a:lnTo>
                    <a:pt x="23978" y="10846"/>
                  </a:lnTo>
                  <a:lnTo>
                    <a:pt x="23978" y="20561"/>
                  </a:lnTo>
                  <a:cubicBezTo>
                    <a:pt x="22962" y="21768"/>
                    <a:pt x="21539" y="22720"/>
                    <a:pt x="19698" y="23406"/>
                  </a:cubicBezTo>
                  <a:cubicBezTo>
                    <a:pt x="17856" y="24105"/>
                    <a:pt x="15824" y="24447"/>
                    <a:pt x="13564" y="24447"/>
                  </a:cubicBezTo>
                  <a:cubicBezTo>
                    <a:pt x="10833" y="24447"/>
                    <a:pt x="8433" y="23939"/>
                    <a:pt x="6388" y="22898"/>
                  </a:cubicBezTo>
                  <a:cubicBezTo>
                    <a:pt x="4331" y="21857"/>
                    <a:pt x="2756" y="20409"/>
                    <a:pt x="1651" y="18580"/>
                  </a:cubicBezTo>
                  <a:cubicBezTo>
                    <a:pt x="546" y="16739"/>
                    <a:pt x="0" y="14643"/>
                    <a:pt x="0" y="12294"/>
                  </a:cubicBezTo>
                  <a:cubicBezTo>
                    <a:pt x="0" y="9919"/>
                    <a:pt x="559" y="7798"/>
                    <a:pt x="1664" y="5944"/>
                  </a:cubicBezTo>
                  <a:cubicBezTo>
                    <a:pt x="2781" y="4089"/>
                    <a:pt x="4331" y="2629"/>
                    <a:pt x="6325" y="1575"/>
                  </a:cubicBezTo>
                  <a:cubicBezTo>
                    <a:pt x="8331" y="533"/>
                    <a:pt x="10604" y="0"/>
                    <a:pt x="1317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grpSp>
    </p:spTree>
    <p:extLst>
      <p:ext uri="{BB962C8B-B14F-4D97-AF65-F5344CB8AC3E}">
        <p14:creationId xmlns:p14="http://schemas.microsoft.com/office/powerpoint/2010/main" val="1206581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C17BC67D-3093-E559-9F77-6D5CF6BB06C3}"/>
              </a:ext>
            </a:extLst>
          </p:cNvPr>
          <p:cNvPicPr>
            <a:picLocks noChangeAspect="1"/>
          </p:cNvPicPr>
          <p:nvPr/>
        </p:nvPicPr>
        <p:blipFill>
          <a:blip r:embed="rId2"/>
          <a:stretch>
            <a:fillRect/>
          </a:stretch>
        </p:blipFill>
        <p:spPr>
          <a:xfrm>
            <a:off x="0" y="4675957"/>
            <a:ext cx="9144000" cy="560375"/>
          </a:xfrm>
          <a:prstGeom prst="rect">
            <a:avLst/>
          </a:prstGeom>
        </p:spPr>
      </p:pic>
      <p:sp>
        <p:nvSpPr>
          <p:cNvPr id="4" name="TextBox 3">
            <a:extLst>
              <a:ext uri="{FF2B5EF4-FFF2-40B4-BE49-F238E27FC236}">
                <a16:creationId xmlns:a16="http://schemas.microsoft.com/office/drawing/2014/main" id="{125B13E0-AE5E-1E6E-1A5E-611BCFB479F3}"/>
              </a:ext>
            </a:extLst>
          </p:cNvPr>
          <p:cNvSpPr txBox="1"/>
          <p:nvPr/>
        </p:nvSpPr>
        <p:spPr>
          <a:xfrm>
            <a:off x="1997143" y="946108"/>
            <a:ext cx="4572000" cy="923330"/>
          </a:xfrm>
          <a:prstGeom prst="rect">
            <a:avLst/>
          </a:prstGeom>
          <a:noFill/>
        </p:spPr>
        <p:txBody>
          <a:bodyPr wrap="square">
            <a:spAutoFit/>
          </a:bodyPr>
          <a:lstStyle/>
          <a:p>
            <a:pPr lvl="0" algn="ctr">
              <a:lnSpc>
                <a:spcPct val="90000"/>
              </a:lnSpc>
              <a:spcBef>
                <a:spcPct val="0"/>
              </a:spcBef>
              <a:spcAft>
                <a:spcPts val="1000"/>
              </a:spcAft>
            </a:pPr>
            <a:r>
              <a:rPr lang="el-GR"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ΙΔΡΥΤΙΚΟ </a:t>
            </a:r>
            <a:r>
              <a:rPr lang="el-GR"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ΜΕΛΟΣ </a:t>
            </a:r>
            <a:r>
              <a:rPr lang="el-GR"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ΤΗΣ ΕΝΩΣΗΣ ΕΛΛΗΝΙΚΩΝ ΝΑΥΠΗΓΕΙΩΝ (Ε.Ε.Ν.)</a:t>
            </a:r>
            <a:endParaRPr lang="el-GR"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picture containing water, boat, aerial, outdoor">
            <a:extLst>
              <a:ext uri="{FF2B5EF4-FFF2-40B4-BE49-F238E27FC236}">
                <a16:creationId xmlns:a16="http://schemas.microsoft.com/office/drawing/2014/main" id="{A06DFDBD-9090-358B-A203-F1275B1134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9535" y="2390388"/>
            <a:ext cx="3910519" cy="1800336"/>
          </a:xfrm>
          <a:prstGeom prst="rect">
            <a:avLst/>
          </a:prstGeom>
        </p:spPr>
      </p:pic>
    </p:spTree>
    <p:extLst>
      <p:ext uri="{BB962C8B-B14F-4D97-AF65-F5344CB8AC3E}">
        <p14:creationId xmlns:p14="http://schemas.microsoft.com/office/powerpoint/2010/main" val="226447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117992" y="-27731"/>
            <a:ext cx="4190746" cy="636191"/>
          </a:xfrm>
          <a:prstGeom prst="rect">
            <a:avLst/>
          </a:prstGeom>
        </p:spPr>
        <p:txBody>
          <a:bodyPr vert="horz" lIns="91440" tIns="45720" rIns="91440" bIns="45720" rtlCol="0" anchor="ctr">
            <a:normAutofit/>
          </a:bodyPr>
          <a:lstStyle/>
          <a:p>
            <a:pPr marL="0" marR="0" lvl="0" indent="0" algn="ctr" fontAlgn="base">
              <a:lnSpc>
                <a:spcPct val="90000"/>
              </a:lnSpc>
              <a:spcBef>
                <a:spcPct val="0"/>
              </a:spcBef>
              <a:spcAft>
                <a:spcPts val="1000"/>
              </a:spcAft>
              <a:buClrTx/>
              <a:buSzTx/>
              <a:tabLst/>
              <a:defRPr/>
            </a:pPr>
            <a:r>
              <a:rPr kumimoji="0" lang="el-GR" sz="2000" b="1" i="0" u="non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ΜΕΛΛΟΝΤΙΚΕΣ ΠΡΟΟΠΤΙΚΕΣ</a:t>
            </a:r>
            <a:r>
              <a:rPr kumimoji="0" lang="en-US"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3256093" y="364499"/>
            <a:ext cx="5887907" cy="3828437"/>
          </a:xfrm>
          <a:prstGeom prst="rect">
            <a:avLst/>
          </a:prstGeom>
        </p:spPr>
        <p:txBody>
          <a:bodyPr vert="horz" lIns="91440" tIns="45720" rIns="91440" bIns="45720" rtlCol="0" anchor="ctr">
            <a:normAutofit/>
          </a:bodyPr>
          <a:lstStyle/>
          <a:p>
            <a:pPr indent="-228600" algn="just" fontAlgn="base">
              <a:lnSpc>
                <a:spcPct val="90000"/>
              </a:lnSpc>
              <a:spcBef>
                <a:spcPct val="0"/>
              </a:spcBef>
              <a:spcAft>
                <a:spcPts val="600"/>
              </a:spcAft>
              <a:buFont typeface="Wingdings" panose="05000000000000000000" pitchFamily="2" charset="2"/>
              <a:buChar char="v"/>
              <a:defRPr/>
            </a:pPr>
            <a:endPar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indent="-228600" algn="just" fontAlgn="base">
              <a:lnSpc>
                <a:spcPct val="90000"/>
              </a:lnSpc>
              <a:spcBef>
                <a:spcPct val="0"/>
              </a:spcBef>
              <a:spcAft>
                <a:spcPts val="600"/>
              </a:spcAft>
              <a:buFont typeface="Wingdings" panose="05000000000000000000" pitchFamily="2" charset="2"/>
              <a:buChar char="v"/>
              <a:defRPr/>
            </a:pPr>
            <a:endPar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indent="-228600" algn="just" fontAlgn="base">
              <a:lnSpc>
                <a:spcPct val="90000"/>
              </a:lnSpc>
              <a:spcBef>
                <a:spcPct val="0"/>
              </a:spcBef>
              <a:spcAft>
                <a:spcPts val="600"/>
              </a:spcAft>
              <a:buFont typeface="Wingdings" panose="05000000000000000000" pitchFamily="2" charset="2"/>
              <a:buChar char="v"/>
              <a:defRPr/>
            </a:pPr>
            <a:endPar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228600" fontAlgn="base">
              <a:lnSpc>
                <a:spcPct val="90000"/>
              </a:lnSpc>
              <a:spcBef>
                <a:spcPct val="0"/>
              </a:spcBef>
              <a:spcAft>
                <a:spcPts val="1000"/>
              </a:spcAft>
              <a:buClrTx/>
              <a:buSzTx/>
              <a:buFont typeface="Arial" panose="020B0604020202020204" pitchFamily="34" charset="0"/>
              <a:buChar char="•"/>
              <a:tabLst/>
              <a:defRPr/>
            </a:pPr>
            <a:endParaRPr kumimoji="0" lang="en-US" sz="900" b="0" i="0" u="none" strike="noStrike" cap="none" spc="0" normalizeH="0" baseline="0" noProof="0" dirty="0">
              <a:ln>
                <a:noFill/>
              </a:ln>
              <a:solidFill>
                <a:schemeClr val="tx2"/>
              </a:solidFill>
              <a:effectLst/>
              <a:uLnTx/>
              <a:uFillTx/>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2" name="Graphic 9">
            <a:extLst>
              <a:ext uri="{FF2B5EF4-FFF2-40B4-BE49-F238E27FC236}">
                <a16:creationId xmlns:a16="http://schemas.microsoft.com/office/drawing/2014/main" id="{1510188C-8E98-78C6-93DF-618A6A8C7AB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0358" y="0"/>
            <a:ext cx="1283195" cy="426646"/>
          </a:xfrm>
          <a:prstGeom prst="rect">
            <a:avLst/>
          </a:prstGeom>
        </p:spPr>
      </p:pic>
      <p:pic>
        <p:nvPicPr>
          <p:cNvPr id="6" name="Picture 22">
            <a:extLst>
              <a:ext uri="{FF2B5EF4-FFF2-40B4-BE49-F238E27FC236}">
                <a16:creationId xmlns:a16="http://schemas.microsoft.com/office/drawing/2014/main" id="{9603F559-1119-C864-BAC5-DA1F9A301D38}"/>
              </a:ext>
            </a:extLst>
          </p:cNvPr>
          <p:cNvPicPr>
            <a:picLocks noChangeAspect="1"/>
          </p:cNvPicPr>
          <p:nvPr/>
        </p:nvPicPr>
        <p:blipFill>
          <a:blip r:embed="rId5"/>
          <a:stretch>
            <a:fillRect/>
          </a:stretch>
        </p:blipFill>
        <p:spPr>
          <a:xfrm>
            <a:off x="0" y="4585166"/>
            <a:ext cx="9144000" cy="560375"/>
          </a:xfrm>
          <a:prstGeom prst="rect">
            <a:avLst/>
          </a:prstGeom>
        </p:spPr>
      </p:pic>
      <p:sp>
        <p:nvSpPr>
          <p:cNvPr id="8" name="TextBox 7">
            <a:extLst>
              <a:ext uri="{FF2B5EF4-FFF2-40B4-BE49-F238E27FC236}">
                <a16:creationId xmlns:a16="http://schemas.microsoft.com/office/drawing/2014/main" id="{91B37DD0-B628-104A-4DE2-137F5AF84863}"/>
              </a:ext>
            </a:extLst>
          </p:cNvPr>
          <p:cNvSpPr txBox="1"/>
          <p:nvPr/>
        </p:nvSpPr>
        <p:spPr>
          <a:xfrm>
            <a:off x="138514" y="517483"/>
            <a:ext cx="8692702" cy="4193840"/>
          </a:xfrm>
          <a:prstGeom prst="rect">
            <a:avLst/>
          </a:prstGeom>
          <a:noFill/>
        </p:spPr>
        <p:txBody>
          <a:bodyPr wrap="square">
            <a:spAutoFit/>
          </a:bodyPr>
          <a:lstStyle/>
          <a:p>
            <a:pPr algn="just">
              <a:lnSpc>
                <a:spcPct val="107000"/>
              </a:lnSpc>
              <a:spcAft>
                <a:spcPts val="800"/>
              </a:spcAft>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Χωρίζονται σε 2 τομείς:</a:t>
            </a:r>
            <a:endPar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800"/>
              </a:spcAft>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Ο ένας τομέας είναι το θεσμικό πλαίσιο διότι είναι άρρηκτα συνδεδεμένο με την πώληση. </a:t>
            </a:r>
          </a:p>
          <a:p>
            <a:pPr marL="342900" lvl="0" indent="-342900" algn="just">
              <a:buFont typeface="Times New Roman" panose="02020603050405020304" pitchFamily="18" charset="0"/>
              <a:buChar char="•"/>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Το βασικό όραμα είναι να υπάρχει απαλλαγή για όλα τα εφόδια που παραδίδονται σε όλα τα πλοία γραμμών εξωτερικού χωρίς καμία διάκριση όπως συμβαίνει στα άλλα κράτη μέλη της Ε.Ε. </a:t>
            </a:r>
          </a:p>
          <a:p>
            <a:pPr marL="342900" lvl="0" indent="-342900" algn="just">
              <a:buFont typeface="Times New Roman" panose="02020603050405020304" pitchFamily="18" charset="0"/>
              <a:buChar char="•"/>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Πέραν αυτού παρακολουθούμε τις τελωνειακές διαδικασίες εφοδιασμού πλοίων και προσπαθούμε να είναι όσο το δυνατό απλούστερες ώστε να πραγματοποιείται ο εφοδιασμός πλοίων </a:t>
            </a:r>
            <a:r>
              <a:rPr lang="el-GR" sz="10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άμεσα και χωρίς γραφειοκρατικά εμπόδια. </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Με τις διατάξεις αρ.10-15 της Τ 1940/03 Α.Υ.Ο έχουμε μία απλουστευμένη διαδικασία εφοδιασμού πλοίων που θα τολμούσαμε να χαρακτηρίσουμε </a:t>
            </a:r>
            <a:r>
              <a:rPr lang="el-GR" sz="10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ως υπέρ -απλουστευμένη.</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Εφαρμόζεται από 99% των επαγγελματιών εφοδιαστών  πλοίων  </a:t>
            </a:r>
            <a:r>
              <a:rPr lang="el-GR" sz="10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η οποία ικανοποιεί  τον ιδιωτικό και τον δημόσιο τομέα </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καθώς εξυπηρετεί παράλληλα 2 στόχους την διευκόλυνση του εφοδιαστικού εμπορίου και την διασφάλιση  των συμφερόντων του Δημοσίου κ της Ε.Ε. </a:t>
            </a:r>
            <a:endParaRPr lang="en-US"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endParaRPr>
          </a:p>
          <a:p>
            <a:pPr marL="342900" lvl="0" indent="-342900" algn="just">
              <a:buFont typeface="Times New Roman" panose="02020603050405020304" pitchFamily="18" charset="0"/>
              <a:buChar char="•"/>
            </a:pPr>
            <a:endPar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07000"/>
              </a:lnSpc>
              <a:spcAft>
                <a:spcPts val="800"/>
              </a:spcAft>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Επειδή έχουμε ενημερωθεί ότι η διαδικασία αυτή θα αλλάξει στο μέλλον λόγω εφαρμογής ενιαίας ηλεκτρονικής διαδικασίας εξαγωγής  </a:t>
            </a:r>
            <a:r>
              <a:rPr lang="en-US" sz="10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A</a:t>
            </a:r>
            <a:r>
              <a:rPr lang="en-US"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UTOMATIC </a:t>
            </a:r>
            <a:r>
              <a:rPr lang="en-US" sz="10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E</a:t>
            </a:r>
            <a:r>
              <a:rPr lang="en-US"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XPORT </a:t>
            </a:r>
            <a:r>
              <a:rPr lang="en-US" sz="10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S</a:t>
            </a:r>
            <a:r>
              <a:rPr lang="en-US"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YSTEM </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η οποία θα εφαρμοστεί και στις διατυπώσεις εφοδιασμού πλοίων, παρακολουθούμε τις εξελίξεις και  υποβάλουμε  προτάσεις στις αρμόδιες Δ/</a:t>
            </a:r>
            <a:r>
              <a:rPr lang="el-GR" sz="10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νσεις</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της Α.Α.Δ.Ε.  οι οποίες τις ενστερνίζονται σε πολύ μεγάλο βαθμό για να δημιουργηθεί ένα ηλεκτρονικό περιβάλλον φιλικό στον εφοδιαστή πλοίου που  θα εξασφαλίζει την τελωνειακή επιτήρηση των εφοδίων.</a:t>
            </a:r>
            <a:r>
              <a:rPr lang="el-GR" sz="10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Στόχος  μας να γίνει κατανοητό ότι ο εφοδιασμός πλοίων έχει ιδιαιτερότητες και  άλλα χαρακτηριστικά από την εξαγωγή</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δηλαδή </a:t>
            </a:r>
            <a:r>
              <a:rPr lang="el-GR" sz="10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δεν μπορούμε να λειτουργήσουμε με την πρακτική του </a:t>
            </a:r>
            <a:r>
              <a:rPr lang="en-US" sz="10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copy </a:t>
            </a:r>
            <a:r>
              <a:rPr lang="el-GR" sz="10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a:t>
            </a:r>
            <a:r>
              <a:rPr lang="en-US" sz="10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paste </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τα οποία πρέπει να ληφθούν υπόψιν για να μην δημιουργηθούν διαδικαστικά προβλήματα με αποτέλεσμα την αύξηση του κόστους ή την  ματαίωση  ή την καθυστέρηση των εφοδιασμών πλοίων πράγμα που θα οδηγήσει σε δυσφήμηση.  </a:t>
            </a:r>
          </a:p>
          <a:p>
            <a:pPr marL="342900" lvl="0" indent="-342900" algn="just">
              <a:buFont typeface="Times New Roman" panose="02020603050405020304" pitchFamily="18" charset="0"/>
              <a:buChar char="•"/>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Υλοποίηση της Ηλεκτρονικής εφαρμογής από το Υ.ΝΑ.Ν.Π. με τίτλο &lt;&lt;</a:t>
            </a:r>
            <a:r>
              <a:rPr lang="en-US"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e</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 </a:t>
            </a:r>
            <a:r>
              <a:rPr lang="en-US"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Charter Permission</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&gt;&gt;  η οποία έχει δρομολογηθεί για την έκδοση Άδειας </a:t>
            </a:r>
            <a:r>
              <a:rPr lang="el-GR" sz="10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εκναύλωσης</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ορισμένης ισχύος και την απόδοση Τέλους Επαγγελματικού Πλοίου Αναψυχής σύμφωνα με το Δίκαιο Άλλης Χώρας (Τ.Ε.Π.Α.Δ.Α.Χ.), κατ’ εφαρμογή των διατάξεων της παρ.2 του άρθρου 18 του ν.4926/2022 αναμένεται να συμβάλλει σημαντικά τόσο στην παροχή κινήτρων επιχειρηματικής δραστηριοποίησης στον τομέα του </a:t>
            </a:r>
            <a:r>
              <a:rPr lang="en-US"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yachting</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όσο και στην εισροή κρατικών εσόδων, άμεσων και έμμεσων. </a:t>
            </a:r>
          </a:p>
          <a:p>
            <a:pPr marL="342900" lvl="0" indent="-342900" algn="just">
              <a:buFont typeface="Times New Roman" panose="02020603050405020304" pitchFamily="18" charset="0"/>
              <a:buChar char="•"/>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Η προσπάθεια από τα συν αρμόδια υπουργεία για την  επαναλειτουργία εντός του 2023 των Ναυπηγείων Ελευσίνας και Σκαραμαγκά με νέα πρότυπα είναι ένα ακόμα θετικό στοιχείο για ανάπτυξη του κλάδου μας και της Εθνικής Οικονομίας. </a:t>
            </a:r>
          </a:p>
          <a:p>
            <a:pPr algn="just">
              <a:lnSpc>
                <a:spcPct val="107000"/>
              </a:lnSpc>
              <a:spcAft>
                <a:spcPts val="800"/>
              </a:spcAft>
            </a:pPr>
            <a:r>
              <a:rPr lang="el-GR" sz="1000" dirty="0">
                <a:effectLst/>
                <a:latin typeface="Calibri" panose="020F0502020204030204" pitchFamily="34" charset="0"/>
                <a:ea typeface="Yu Mincho" panose="02020400000000000000" pitchFamily="18" charset="-128"/>
                <a:cs typeface="Calibri" panose="020F0502020204030204" pitchFamily="34" charset="0"/>
              </a:rPr>
              <a:t> </a:t>
            </a:r>
            <a:endParaRPr lang="el-GR" sz="10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29533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7E9B2C-ED96-DF6D-1EBE-6D17A530AE8B}"/>
              </a:ext>
            </a:extLst>
          </p:cNvPr>
          <p:cNvSpPr txBox="1"/>
          <p:nvPr/>
        </p:nvSpPr>
        <p:spPr>
          <a:xfrm>
            <a:off x="50800" y="390027"/>
            <a:ext cx="9093200" cy="4349909"/>
          </a:xfrm>
          <a:prstGeom prst="rect">
            <a:avLst/>
          </a:prstGeom>
          <a:noFill/>
        </p:spPr>
        <p:txBody>
          <a:bodyPr wrap="square">
            <a:spAutoFit/>
          </a:bodyPr>
          <a:lstStyle/>
          <a:p>
            <a:pPr algn="just">
              <a:spcAft>
                <a:spcPts val="800"/>
              </a:spcAft>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δεύτερος τομέας είναι το εμπορικό πλαίσιο όπως ραγδαία έχει διαμορφωθεί και τείνει να εξελιχθεί.</a:t>
            </a:r>
          </a:p>
          <a:p>
            <a:pPr algn="just">
              <a:spcAft>
                <a:spcPts val="800"/>
              </a:spcAft>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Είναι γεγονός ότι οι εφοδιαστές καλούνται να  είναι συνεχώς σε ετοιμότητα για να αντιμετωπίσουν την νομική και την διεθνή εμπορική πολυπλοκότητα καθώς και να διαχειριστούν ένα διευρυμένο κωδικολόγιο  περί των 18.000 ειδών για την κάλυψη των αναγκών των πλοίων.</a:t>
            </a:r>
          </a:p>
          <a:p>
            <a:pPr algn="just">
              <a:spcAft>
                <a:spcPts val="800"/>
              </a:spcAft>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Το ξέσπασμα της κρίσης </a:t>
            </a:r>
            <a:r>
              <a:rPr lang="en-US"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covid</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- 19 λειτούργησε ως επιταχυντής των εξελίξεων και είχε ηχηρό αντίκτυπο σε πολλές δραστηριότητες  με αποτέλεσμα να  επιταχύνει τον μετασχηματισμό του παγκοσμίου εμπορίου, της εργασίας  και της εφοδιαστικής αλυσίδας χωρίς φυσικά  να αφήνει τον κλάδο μας  ανέπαφο. </a:t>
            </a:r>
          </a:p>
          <a:p>
            <a:pPr algn="just">
              <a:spcAft>
                <a:spcPts val="800"/>
              </a:spcAft>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Είναι πολύ θετικό ότι ορισμένα μέλη μας έχουν ήδη αναδιαμορφώσει το πλαίσιο λειτουργείας  τους και υιοθετήσει ένα πιο διευρυμένο επιχειρηματικό σχέδιο.</a:t>
            </a:r>
          </a:p>
          <a:p>
            <a:pPr algn="just">
              <a:spcAft>
                <a:spcPts val="800"/>
              </a:spcAft>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Από τα παραπάνω περιγραφόμενα γίνεται αντιληπτό ότι υπάρχουν μεγάλα περιθώρια ανάπτυξης. </a:t>
            </a:r>
            <a:r>
              <a:rPr lang="el-GR" sz="10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Η θάλασσα είναι ο πλούτος που πάντα θα υπάρχει</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άλλωστε ακόμα κ στον  </a:t>
            </a:r>
            <a:r>
              <a:rPr lang="en-US"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covid</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τα πλοία ήταν τα μονά που  δεν σταμάτησαν .</a:t>
            </a:r>
          </a:p>
          <a:p>
            <a:pPr algn="just">
              <a:spcAft>
                <a:spcPts val="800"/>
              </a:spcAft>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Οι επιχειρηματικές πρακτικές αν θέλουμε  να είναι πετυχημένες πρέπει να  γίνονται με σταθερά βήματα, να έχουν μετρήσιμους στόχους και να ευθυγραμμίζονται με τις προσδοκίες των πελατών μας.</a:t>
            </a:r>
          </a:p>
          <a:p>
            <a:pPr algn="just">
              <a:spcAft>
                <a:spcPts val="800"/>
              </a:spcAft>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Ο στόχος της επιχειρηματικής συνέχειας της προσέλκυσης και δια κράτησης ταλαντούχων εργαζομένων για να καλύψουν τις νέες διευρυμένες ανάγκες γίνεται ολοένα πιο ουσιαστικός.</a:t>
            </a:r>
          </a:p>
          <a:p>
            <a:pPr algn="just">
              <a:spcAft>
                <a:spcPts val="800"/>
              </a:spcAft>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Η αντιμετώπιση  των διεθνών προκλήσεων ανταγωνισμού </a:t>
            </a:r>
            <a:r>
              <a:rPr lang="el-GR" sz="10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απαιτεί συνεργασία μεταξύ ισάξιων εταιρειών</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είτε του εσωτερικού είτε του εξωτερικού </a:t>
            </a:r>
            <a:r>
              <a:rPr lang="el-GR" sz="10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καθώς είναι προφανές ότι κανείς  εφοδιαστής δεν μπορεί να τις αντιμετωπίσει μεμονωμένα.</a:t>
            </a:r>
            <a:endPar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endParaRPr>
          </a:p>
          <a:p>
            <a:pPr algn="just">
              <a:spcAft>
                <a:spcPts val="800"/>
              </a:spcAft>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Η ψηφιοποίηση των διαδικασιών , η χρήση ανακυκλώσιμων υλικών, ο σεβασμός  των εργαζομένων, η διαφάνεια στο </a:t>
            </a:r>
            <a:r>
              <a:rPr lang="el-GR" sz="10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επιχειρείν</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η ιχνηλασιμότητα των προϊόντων  αποτελούν τα συστατικά  ενός ολοκληρωμένου στόχου της σύγχρονης εφοδιαστικής  επιχείρησης. </a:t>
            </a:r>
          </a:p>
          <a:p>
            <a:pPr algn="just">
              <a:spcAft>
                <a:spcPts val="800"/>
              </a:spcAft>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Παγκόσμια προτεραιότητα στον επιχειρηματικό κόσμο αποτελεί η υλοποίηση των κριτήριων </a:t>
            </a:r>
            <a:r>
              <a:rPr lang="en-US"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E</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a:t>
            </a:r>
            <a:r>
              <a:rPr lang="en-US"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S</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a:t>
            </a:r>
            <a:r>
              <a:rPr lang="en-US"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G</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που σχετίζονται με την προστασία περιβάλλοντος,  την στήριξη της κοινωνία  και την εταιρική διακυβέρνηση. Έτσι και οι εφοδιαστικές επιχειρήσεις καλούνται να αξιολογήσουν  τον βαθμό υιοθέτησης των δράσεων  για τους 3 πυλώνες </a:t>
            </a:r>
            <a:r>
              <a:rPr lang="en-US"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E</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a:t>
            </a:r>
            <a:r>
              <a:rPr lang="en-US"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S</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a:t>
            </a:r>
            <a:r>
              <a:rPr lang="en-US"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G</a:t>
            </a: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a:t>
            </a:r>
          </a:p>
          <a:p>
            <a:pPr algn="just">
              <a:spcAft>
                <a:spcPts val="800"/>
              </a:spcAft>
            </a:pPr>
            <a:r>
              <a:rPr lang="el-GR" sz="10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Το Συμβούλιο Βαλτικής και Διεθνούς Ναυτιλίας (BIMCO) ξεκίνησε  εκστρατεία για την ευαισθητοποίηση και την υποστήριξη της αφαίρεσης πλαστικών φιαλών μιας χρήσης από τα πλοία.</a:t>
            </a:r>
          </a:p>
        </p:txBody>
      </p:sp>
      <p:sp>
        <p:nvSpPr>
          <p:cNvPr id="5" name="TextBox 4">
            <a:extLst>
              <a:ext uri="{FF2B5EF4-FFF2-40B4-BE49-F238E27FC236}">
                <a16:creationId xmlns:a16="http://schemas.microsoft.com/office/drawing/2014/main" id="{8D67BB91-DD7D-6A6B-A869-C2C346B5203A}"/>
              </a:ext>
            </a:extLst>
          </p:cNvPr>
          <p:cNvSpPr txBox="1"/>
          <p:nvPr/>
        </p:nvSpPr>
        <p:spPr>
          <a:xfrm>
            <a:off x="-266700" y="61932"/>
            <a:ext cx="4572000" cy="369332"/>
          </a:xfrm>
          <a:prstGeom prst="rect">
            <a:avLst/>
          </a:prstGeom>
          <a:noFill/>
        </p:spPr>
        <p:txBody>
          <a:bodyPr wrap="square">
            <a:spAutoFit/>
          </a:bodyPr>
          <a:lstStyle/>
          <a:p>
            <a:pPr marL="0" marR="0" lvl="0" indent="0" algn="ctr" fontAlgn="base">
              <a:lnSpc>
                <a:spcPct val="90000"/>
              </a:lnSpc>
              <a:spcBef>
                <a:spcPct val="0"/>
              </a:spcBef>
              <a:spcAft>
                <a:spcPts val="1000"/>
              </a:spcAft>
              <a:buClrTx/>
              <a:buSzTx/>
              <a:tabLst/>
              <a:defRPr/>
            </a:pPr>
            <a:r>
              <a:rPr kumimoji="0" lang="el-GR" sz="2000" b="1" i="0" u="non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ΜΕΛΛΟΝΤΙΚΕΣ ΠΡΟΟΠΤΙΚΕΣ</a:t>
            </a:r>
            <a:r>
              <a:rPr kumimoji="0" lang="en-US"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22">
            <a:extLst>
              <a:ext uri="{FF2B5EF4-FFF2-40B4-BE49-F238E27FC236}">
                <a16:creationId xmlns:a16="http://schemas.microsoft.com/office/drawing/2014/main" id="{8E058B93-2F93-3E36-790B-530968468A21}"/>
              </a:ext>
            </a:extLst>
          </p:cNvPr>
          <p:cNvPicPr>
            <a:picLocks noChangeAspect="1"/>
          </p:cNvPicPr>
          <p:nvPr/>
        </p:nvPicPr>
        <p:blipFill>
          <a:blip r:embed="rId2"/>
          <a:stretch>
            <a:fillRect/>
          </a:stretch>
        </p:blipFill>
        <p:spPr>
          <a:xfrm>
            <a:off x="0" y="4654550"/>
            <a:ext cx="9144000" cy="490991"/>
          </a:xfrm>
          <a:prstGeom prst="rect">
            <a:avLst/>
          </a:prstGeom>
        </p:spPr>
      </p:pic>
      <p:pic>
        <p:nvPicPr>
          <p:cNvPr id="2" name="Graphic 9">
            <a:extLst>
              <a:ext uri="{FF2B5EF4-FFF2-40B4-BE49-F238E27FC236}">
                <a16:creationId xmlns:a16="http://schemas.microsoft.com/office/drawing/2014/main" id="{ED067C51-9812-94D0-1CC7-4D521A4B63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0805" y="7571"/>
            <a:ext cx="1283195" cy="426646"/>
          </a:xfrm>
          <a:prstGeom prst="rect">
            <a:avLst/>
          </a:prstGeom>
        </p:spPr>
      </p:pic>
    </p:spTree>
    <p:extLst>
      <p:ext uri="{BB962C8B-B14F-4D97-AF65-F5344CB8AC3E}">
        <p14:creationId xmlns:p14="http://schemas.microsoft.com/office/powerpoint/2010/main" val="1887513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Ορθογώνιο 3">
            <a:extLst>
              <a:ext uri="{FF2B5EF4-FFF2-40B4-BE49-F238E27FC236}">
                <a16:creationId xmlns:a16="http://schemas.microsoft.com/office/drawing/2014/main" id="{05C564C4-F6CE-4D99-B80C-08EFF46AB1ED}"/>
              </a:ext>
            </a:extLst>
          </p:cNvPr>
          <p:cNvSpPr/>
          <p:nvPr/>
        </p:nvSpPr>
        <p:spPr>
          <a:xfrm>
            <a:off x="223515" y="186868"/>
            <a:ext cx="2708793" cy="423834"/>
          </a:xfrm>
          <a:prstGeom prst="rect">
            <a:avLst/>
          </a:prstGeom>
        </p:spPr>
        <p:txBody>
          <a:bodyPr wrap="square">
            <a:spAutoFit/>
          </a:bodyPr>
          <a:lstStyle/>
          <a:p>
            <a:pPr lvl="0" algn="just">
              <a:lnSpc>
                <a:spcPct val="115000"/>
              </a:lnSpc>
              <a:spcAft>
                <a:spcPts val="1000"/>
              </a:spcAft>
            </a:pPr>
            <a:r>
              <a:rPr lang="el-GR" sz="2000" b="1" dirty="0">
                <a:solidFill>
                  <a:srgbClr val="365F91"/>
                </a:solidFill>
                <a:latin typeface="Tahoma" panose="020B0604030504040204" pitchFamily="34" charset="0"/>
                <a:ea typeface="Tahoma" panose="020B0604030504040204" pitchFamily="34" charset="0"/>
                <a:cs typeface="Tahoma" panose="020B0604030504040204" pitchFamily="34" charset="0"/>
              </a:rPr>
              <a:t>ΝΟΜΙΚΟ ΠΛΑΙΣΙΟ</a:t>
            </a:r>
            <a:endParaRPr kumimoji="0" lang="el-G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3597079" y="692396"/>
            <a:ext cx="5323406" cy="4071564"/>
          </a:xfrm>
          <a:prstGeom prst="rect">
            <a:avLst/>
          </a:prstGeom>
        </p:spPr>
        <p:txBody>
          <a:bodyPr wrap="square">
            <a:spAutoFit/>
          </a:bodyPr>
          <a:lstStyle/>
          <a:p>
            <a:pPr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Ο ΠΣΕΠΕ αναρτά και </a:t>
            </a:r>
            <a:r>
              <a:rPr lang="el-GR" sz="1100" dirty="0" err="1">
                <a:solidFill>
                  <a:srgbClr val="365F91"/>
                </a:solidFill>
                <a:latin typeface="Tahoma" panose="020B0604030504040204" pitchFamily="34" charset="0"/>
                <a:ea typeface="Tahoma" panose="020B0604030504040204" pitchFamily="34" charset="0"/>
                <a:cs typeface="Tahoma" panose="020B0604030504040204" pitchFamily="34" charset="0"/>
              </a:rPr>
              <a:t>επικαιροποιεί</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όλο το κοινοτικό και εθνικό νομικό πλαίσιο σχετικά με τους εφοδιασμούς πλοίων στην ενότητα της ιστοσελίδας του «ΝΟΜΟΘΕΣΙ</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http://www.ship-suppliers.gr/pages.asp?pid=4 το οποίο είναι κατηγοριοποιημένο ανάλογα με το </a:t>
            </a:r>
            <a:r>
              <a:rPr lang="el-GR" sz="1100" u="sng" dirty="0">
                <a:solidFill>
                  <a:srgbClr val="365F91"/>
                </a:solidFill>
                <a:latin typeface="Tahoma" panose="020B0604030504040204" pitchFamily="34" charset="0"/>
                <a:ea typeface="Tahoma" panose="020B0604030504040204" pitchFamily="34" charset="0"/>
                <a:cs typeface="Tahoma" panose="020B0604030504040204" pitchFamily="34" charset="0"/>
              </a:rPr>
              <a:t>φορολογικό και τελωνειακό καθεστώς στο οποίο υπάγονται</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a:t>
            </a: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Η Ελλάδα, ως μέλος της Ευρωπαϊκής Ένωσης, οφείλει να εφαρμόζει τη νομοθεσία για τον Φ</a:t>
            </a: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rPr>
              <a:t>.</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Π</a:t>
            </a: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rPr>
              <a:t>.</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Α</a:t>
            </a: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rPr>
              <a:t>.</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και τον Ε</a:t>
            </a: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rPr>
              <a:t>.</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Φ</a:t>
            </a: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rPr>
              <a:t>.</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Κ</a:t>
            </a: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rPr>
              <a:t>.</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της Ευρωπαϊκής Ένωσης.</a:t>
            </a:r>
          </a:p>
          <a:p>
            <a:pPr lvl="0" algn="just">
              <a:lnSpc>
                <a:spcPct val="115000"/>
              </a:lnSpc>
              <a:spcAft>
                <a:spcPts val="1000"/>
              </a:spcAft>
            </a:pPr>
            <a:endPar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Συγκεκριμένα, τις διατάξεις:</a:t>
            </a:r>
          </a:p>
          <a:p>
            <a:pPr marL="342900" lvl="0" indent="-342900" algn="just">
              <a:lnSpc>
                <a:spcPct val="115000"/>
              </a:lnSpc>
              <a:spcAft>
                <a:spcPts val="1000"/>
              </a:spcAft>
              <a:buAutoNum type="arabicPeriod"/>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Του νέου </a:t>
            </a:r>
            <a:r>
              <a:rPr lang="el-GR" sz="1100" dirty="0" err="1">
                <a:solidFill>
                  <a:srgbClr val="365F91"/>
                </a:solidFill>
                <a:latin typeface="Tahoma" panose="020B0604030504040204" pitchFamily="34" charset="0"/>
                <a:ea typeface="Tahoma" panose="020B0604030504040204" pitchFamily="34" charset="0"/>
                <a:cs typeface="Tahoma" panose="020B0604030504040204" pitchFamily="34" charset="0"/>
              </a:rPr>
              <a:t>Ενωσιακού</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Τελωνειακού Κώδικα καν. 952/2013, καθώς και του Κατ’ Εξουσιοδότηση καν. 2015/2446 και Εκτελεστικού καν. 2015/2447.</a:t>
            </a: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2.     Της οδηγίας 2006/112/ΕΚ/28-11-2006 σχετικά με το κοινό σύστημα Φ.Π.Α. </a:t>
            </a: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3.     </a:t>
            </a:r>
            <a:r>
              <a:rPr lang="el-GR" sz="1100" dirty="0">
                <a:solidFill>
                  <a:srgbClr val="365F91"/>
                </a:solidFill>
                <a:effectLst/>
                <a:latin typeface="Tahoma" panose="020B0604030504040204" pitchFamily="34" charset="0"/>
                <a:ea typeface="Tahoma" panose="020B0604030504040204" pitchFamily="34" charset="0"/>
                <a:cs typeface="Tahoma" panose="020B0604030504040204" pitchFamily="34" charset="0"/>
              </a:rPr>
              <a:t>Της οδηγίας 262/2020 σχετικά με το γενικό καθεστώς ΕΦΚ. </a:t>
            </a:r>
            <a:endParaRPr lang="el-GR" sz="11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just">
              <a:lnSpc>
                <a:spcPct val="115000"/>
              </a:lnSpc>
              <a:spcAft>
                <a:spcPts val="1000"/>
              </a:spcAft>
              <a:buAutoNum type="arabicPeriod" startAt="4"/>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ΚΑΝ (ΕΚ) 1186/16.11.2009 Κοινοτικό Καθεστώς Τελωνειακών Ατελειών</a:t>
            </a: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rPr>
              <a:t>.</a:t>
            </a:r>
            <a:endPar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4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2" descr="Εικόνα αστεριών σε κύκλο που αναπαριστά το έμβλημα της Ευρωπαϊκής Ένωσης.">
            <a:extLst>
              <a:ext uri="{FF2B5EF4-FFF2-40B4-BE49-F238E27FC236}">
                <a16:creationId xmlns:a16="http://schemas.microsoft.com/office/drawing/2014/main" id="{6CE7FF5D-5D3F-E36D-61E0-4EFA7A7AA1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93" y="2062709"/>
            <a:ext cx="507999" cy="295465"/>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9">
            <a:extLst>
              <a:ext uri="{FF2B5EF4-FFF2-40B4-BE49-F238E27FC236}">
                <a16:creationId xmlns:a16="http://schemas.microsoft.com/office/drawing/2014/main" id="{501703B5-AB03-0266-DC5F-DA2F68EB959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60805" y="0"/>
            <a:ext cx="1283195" cy="426646"/>
          </a:xfrm>
          <a:prstGeom prst="rect">
            <a:avLst/>
          </a:prstGeom>
        </p:spPr>
      </p:pic>
      <p:pic>
        <p:nvPicPr>
          <p:cNvPr id="6" name="Picture 22">
            <a:extLst>
              <a:ext uri="{FF2B5EF4-FFF2-40B4-BE49-F238E27FC236}">
                <a16:creationId xmlns:a16="http://schemas.microsoft.com/office/drawing/2014/main" id="{048A55F1-684B-2589-46D4-BD1B5867E7F5}"/>
              </a:ext>
            </a:extLst>
          </p:cNvPr>
          <p:cNvPicPr>
            <a:picLocks noChangeAspect="1"/>
          </p:cNvPicPr>
          <p:nvPr/>
        </p:nvPicPr>
        <p:blipFill>
          <a:blip r:embed="rId7"/>
          <a:stretch>
            <a:fillRect/>
          </a:stretch>
        </p:blipFill>
        <p:spPr>
          <a:xfrm>
            <a:off x="0" y="4585166"/>
            <a:ext cx="9144000" cy="560375"/>
          </a:xfrm>
          <a:prstGeom prst="rect">
            <a:avLst/>
          </a:prstGeom>
        </p:spPr>
      </p:pic>
      <p:pic>
        <p:nvPicPr>
          <p:cNvPr id="10" name="Εικόνα 9">
            <a:extLst>
              <a:ext uri="{FF2B5EF4-FFF2-40B4-BE49-F238E27FC236}">
                <a16:creationId xmlns:a16="http://schemas.microsoft.com/office/drawing/2014/main" id="{87848900-A077-6864-C3C1-12F6B8E581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515" y="1668249"/>
            <a:ext cx="2932308" cy="1502202"/>
          </a:xfrm>
          <a:prstGeom prst="rect">
            <a:avLst/>
          </a:prstGeom>
        </p:spPr>
      </p:pic>
    </p:spTree>
    <p:extLst>
      <p:ext uri="{BB962C8B-B14F-4D97-AF65-F5344CB8AC3E}">
        <p14:creationId xmlns:p14="http://schemas.microsoft.com/office/powerpoint/2010/main" val="4066852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0" y="317660"/>
            <a:ext cx="3512491" cy="571179"/>
          </a:xfrm>
          <a:prstGeom prst="rect">
            <a:avLst/>
          </a:prstGeom>
        </p:spPr>
        <p:txBody>
          <a:bodyPr vert="horz" lIns="91440" tIns="45720" rIns="91440" bIns="45720" rtlCol="0" anchor="t">
            <a:normAutofit/>
          </a:bodyPr>
          <a:lstStyle/>
          <a:p>
            <a:pPr marL="0" marR="0" lvl="0" indent="0" algn="ctr" fontAlgn="base">
              <a:lnSpc>
                <a:spcPct val="90000"/>
              </a:lnSpc>
              <a:spcBef>
                <a:spcPct val="0"/>
              </a:spcBef>
              <a:spcAft>
                <a:spcPts val="1000"/>
              </a:spcAft>
              <a:buClrTx/>
              <a:buSzTx/>
              <a:tabLst/>
              <a:defRPr/>
            </a:pPr>
            <a:r>
              <a:rPr kumimoji="0" lang="en-US" sz="20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ΝΟΜΙΚΟ ΠΛΑΙΣΙΟ</a:t>
            </a:r>
            <a:endParaRPr kumimoji="0" lang="en-US" sz="20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Εικόνα 1">
            <a:extLst>
              <a:ext uri="{FF2B5EF4-FFF2-40B4-BE49-F238E27FC236}">
                <a16:creationId xmlns:a16="http://schemas.microsoft.com/office/drawing/2014/main" id="{A9AA455F-8512-4D57-907B-A84236E7035B}"/>
              </a:ext>
            </a:extLst>
          </p:cNvPr>
          <p:cNvPicPr>
            <a:picLocks noChangeAspect="1"/>
          </p:cNvPicPr>
          <p:nvPr/>
        </p:nvPicPr>
        <p:blipFill rotWithShape="1">
          <a:blip r:embed="rId3"/>
          <a:srcRect r="3" b="12546"/>
          <a:stretch/>
        </p:blipFill>
        <p:spPr>
          <a:xfrm>
            <a:off x="631363" y="1229332"/>
            <a:ext cx="3200850" cy="2465355"/>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23" name="Ορθογώνιο 22">
            <a:extLst>
              <a:ext uri="{FF2B5EF4-FFF2-40B4-BE49-F238E27FC236}">
                <a16:creationId xmlns:a16="http://schemas.microsoft.com/office/drawing/2014/main" id="{CBC65576-510E-407E-98F2-962A5FDBF197}"/>
              </a:ext>
            </a:extLst>
          </p:cNvPr>
          <p:cNvSpPr/>
          <p:nvPr/>
        </p:nvSpPr>
        <p:spPr>
          <a:xfrm>
            <a:off x="4571554" y="101600"/>
            <a:ext cx="4515296" cy="4946649"/>
          </a:xfrm>
          <a:prstGeom prst="rect">
            <a:avLst/>
          </a:prstGeom>
        </p:spPr>
        <p:txBody>
          <a:bodyPr vert="horz" lIns="91440" tIns="45720" rIns="91440" bIns="45720" rtlCol="0" anchor="t">
            <a:normAutofit fontScale="25000" lnSpcReduction="20000"/>
          </a:bodyPr>
          <a:lstStyle/>
          <a:p>
            <a:pPr marL="457200" marR="0" lvl="1" indent="-228600" fontAlgn="base">
              <a:lnSpc>
                <a:spcPct val="90000"/>
              </a:lnSpc>
              <a:spcBef>
                <a:spcPct val="0"/>
              </a:spcBef>
              <a:spcAft>
                <a:spcPts val="800"/>
              </a:spcAft>
              <a:buClrTx/>
              <a:buSzTx/>
              <a:buFont typeface="Arial" panose="020B0604020202020204" pitchFamily="34" charset="0"/>
              <a:buChar char="•"/>
              <a:tabLst/>
              <a:defRPr/>
            </a:pPr>
            <a:endParaRPr kumimoji="0" lang="en-US" sz="4800" b="0" i="0" u="none" strike="noStrike" cap="none" spc="0" normalizeH="0" baseline="0" noProof="0" dirty="0">
              <a:ln>
                <a:noFill/>
              </a:ln>
              <a:effectLst/>
              <a:uLnTx/>
              <a:uFillTx/>
            </a:endParaRPr>
          </a:p>
          <a:p>
            <a:pPr marL="457200" marR="0" lvl="1" indent="-228600" fontAlgn="base">
              <a:lnSpc>
                <a:spcPct val="90000"/>
              </a:lnSpc>
              <a:spcBef>
                <a:spcPct val="0"/>
              </a:spcBef>
              <a:spcAft>
                <a:spcPts val="800"/>
              </a:spcAft>
              <a:buClrTx/>
              <a:buSzTx/>
              <a:buFont typeface="Arial" panose="020B0604020202020204" pitchFamily="34" charset="0"/>
              <a:buChar char="•"/>
              <a:tabLst/>
              <a:defRPr/>
            </a:pPr>
            <a:endParaRPr kumimoji="0" lang="en-US" sz="4800" b="0" i="0" u="none" strike="noStrike" cap="none" spc="0" normalizeH="0" baseline="0" noProof="0" dirty="0">
              <a:ln>
                <a:noFill/>
              </a:ln>
              <a:effectLst/>
              <a:uLnTx/>
              <a:uFillTx/>
            </a:endParaRPr>
          </a:p>
          <a:p>
            <a:pPr marL="400050" lvl="1">
              <a:lnSpc>
                <a:spcPct val="90000"/>
              </a:lnSpc>
              <a:spcAft>
                <a:spcPts val="800"/>
              </a:spcAft>
            </a:pPr>
            <a:r>
              <a:rPr lang="el-GR" sz="4800" b="1" dirty="0">
                <a:solidFill>
                  <a:schemeClr val="accent1">
                    <a:lumMod val="75000"/>
                  </a:schemeClr>
                </a:solidFill>
                <a:latin typeface="Times New Roman" panose="02020603050405020304" pitchFamily="18" charset="0"/>
                <a:cs typeface="Times New Roman" panose="02020603050405020304" pitchFamily="18" charset="0"/>
              </a:rPr>
              <a:t>5.</a:t>
            </a:r>
            <a:r>
              <a:rPr lang="en-US" sz="4800" b="1" dirty="0">
                <a:solidFill>
                  <a:schemeClr val="accent1">
                    <a:lumMod val="75000"/>
                  </a:schemeClr>
                </a:solidFill>
                <a:latin typeface="Times New Roman" panose="02020603050405020304" pitchFamily="18" charset="0"/>
                <a:cs typeface="Times New Roman" panose="02020603050405020304" pitchFamily="18" charset="0"/>
              </a:rPr>
              <a:t>	</a:t>
            </a:r>
            <a:r>
              <a:rPr lang="en-US" sz="48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ΙΧΝΗΛΑΣΙΜΟΤΗΤΑ ΚΑΠΝΙΚΩΝ </a:t>
            </a:r>
          </a:p>
          <a:p>
            <a:pPr marL="400050" lvl="1" algn="ctr">
              <a:lnSpc>
                <a:spcPct val="90000"/>
              </a:lnSpc>
              <a:spcAft>
                <a:spcPts val="800"/>
              </a:spcAft>
            </a:pPr>
            <a:endParaRPr lang="en-US" sz="44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800100" lvl="1" indent="-571500" algn="just">
              <a:lnSpc>
                <a:spcPct val="90000"/>
              </a:lnSpc>
              <a:spcAft>
                <a:spcPts val="800"/>
              </a:spcAft>
              <a:buFont typeface="Wingdings" panose="05000000000000000000" pitchFamily="2" charset="2"/>
              <a:buChar char="v"/>
            </a:pPr>
            <a:r>
              <a:rPr lang="en-US"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Κατ' </a:t>
            </a:r>
            <a:r>
              <a:rPr lang="en-US" sz="4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εξουσιοδότηση</a:t>
            </a:r>
            <a:r>
              <a:rPr lang="en-US"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κα</a:t>
            </a:r>
            <a:r>
              <a:rPr lang="en-US" sz="4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νονισμός</a:t>
            </a:r>
            <a:r>
              <a:rPr lang="en-US"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(ΕΕ) 2018/573 </a:t>
            </a:r>
            <a:r>
              <a:rPr lang="en-US" sz="4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της</a:t>
            </a:r>
            <a:r>
              <a:rPr lang="en-US"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Επ</a:t>
            </a:r>
            <a:r>
              <a:rPr lang="en-US" sz="4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ιτρο</a:t>
            </a:r>
            <a:r>
              <a:rPr lang="en-US"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πής, της 15ης Δεκεμβρίου 2017, όσον αφορά βασικά στοιχεία των συμβάσεων αποθήκευσης δεδομένων που συνάπτονται στο πλαίσιο του συστήματος ιχνηλασιμότητας για τα προϊόντα καπνού.</a:t>
            </a:r>
          </a:p>
          <a:p>
            <a:pPr marL="800100" lvl="1" indent="-571500" algn="just">
              <a:lnSpc>
                <a:spcPct val="90000"/>
              </a:lnSpc>
              <a:spcAft>
                <a:spcPts val="800"/>
              </a:spcAft>
              <a:buFont typeface="Wingdings" panose="05000000000000000000" pitchFamily="2" charset="2"/>
              <a:buChar char="v"/>
            </a:pPr>
            <a:r>
              <a:rPr lang="en-US" sz="4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Εκτελεστικός</a:t>
            </a:r>
            <a:r>
              <a:rPr lang="en-US"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κα</a:t>
            </a:r>
            <a:r>
              <a:rPr lang="en-US" sz="4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νονισμός</a:t>
            </a:r>
            <a:r>
              <a:rPr lang="en-US"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(ΕΕ) 2018/574 </a:t>
            </a:r>
            <a:r>
              <a:rPr lang="en-US" sz="4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της</a:t>
            </a:r>
            <a:r>
              <a:rPr lang="en-US"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Επ</a:t>
            </a:r>
            <a:r>
              <a:rPr lang="en-US" sz="4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ιτρο</a:t>
            </a:r>
            <a:r>
              <a:rPr lang="en-US"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πής</a:t>
            </a:r>
            <a:r>
              <a:rPr lang="el-GR"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όπως ισχύει</a:t>
            </a:r>
            <a:r>
              <a:rPr lang="en-US"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της 15ης Δεκεμβρίου 2017, για τα τεχνικά πρότυπα για τη δημιουργία και τη λειτουργία συστήματος ιχνηλασιμότητας για τα προϊόντα καπνού.</a:t>
            </a:r>
          </a:p>
          <a:p>
            <a:pPr marL="800100" lvl="1" indent="-571500" algn="just">
              <a:lnSpc>
                <a:spcPct val="90000"/>
              </a:lnSpc>
              <a:spcAft>
                <a:spcPts val="800"/>
              </a:spcAft>
              <a:buFont typeface="Wingdings" panose="05000000000000000000" pitchFamily="2" charset="2"/>
              <a:buChar char="v"/>
            </a:pPr>
            <a:r>
              <a:rPr lang="en-US" sz="4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Εκτελεστική</a:t>
            </a:r>
            <a:r>
              <a:rPr lang="en-US"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απ</a:t>
            </a:r>
            <a:r>
              <a:rPr lang="en-US" sz="4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όφ</a:t>
            </a:r>
            <a:r>
              <a:rPr lang="en-US"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αση (ΕΕ) 2018/576 της Επιτροπής, της 15ης Δεκεμβρίου 2017, για τα τεχνικά πρότυπα των χαρακτηριστικών ασφαλείας που εφαρμόζονται στα προϊόντα καπνού.</a:t>
            </a:r>
          </a:p>
          <a:p>
            <a:pPr marL="800100" lvl="1" indent="-571500" algn="just">
              <a:lnSpc>
                <a:spcPct val="90000"/>
              </a:lnSpc>
              <a:spcAft>
                <a:spcPts val="800"/>
              </a:spcAft>
              <a:buFont typeface="Wingdings" panose="05000000000000000000" pitchFamily="2" charset="2"/>
              <a:buChar char="v"/>
            </a:pPr>
            <a:r>
              <a:rPr lang="en-US" sz="4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Ημερομηνί</a:t>
            </a:r>
            <a:r>
              <a:rPr lang="en-US"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 εφαρμογής του συστήματος ιχνηλασιμότητας και χαρακτηριστικών ασφαλείας για τα τσιγάρα και τον λεπτοκομμένο καπνό που προορίζεται για την κατασκευή χειροποίητων (στριφτών) τσιγάρων είναι η 20η Μαΐου 2019 ενώ για όλα τα υπόλοιπα καπνικά προϊόντα είναι η 20η Μαΐου 2024. </a:t>
            </a:r>
            <a:r>
              <a:rPr lang="en-US" sz="4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Σημειώνετ</a:t>
            </a:r>
            <a:r>
              <a:rPr lang="en-US"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αι ότι στον ιστότοποhttps://ec.europa.eu/health/tobacco/trackingtracingsystemen της Ευρωπαϊκής Επιτροπής βρίσκονται όλες οι αναγκαίες πληροφορίες που σχετίζονται με το σύστημα ιχνηλασιμότητας και τα χαρακτηριστικά ασφαλείας.</a:t>
            </a:r>
          </a:p>
          <a:p>
            <a:pPr marR="0" lvl="0" fontAlgn="base">
              <a:lnSpc>
                <a:spcPct val="90000"/>
              </a:lnSpc>
              <a:spcBef>
                <a:spcPct val="0"/>
              </a:spcBef>
              <a:spcAft>
                <a:spcPts val="800"/>
              </a:spcAft>
              <a:buClrTx/>
              <a:buSzTx/>
              <a:tabLst/>
              <a:defRPr/>
            </a:pPr>
            <a:r>
              <a:rPr kumimoji="0" lang="en-US" sz="800" b="0" i="0" u="none" strike="noStrike" cap="none" spc="0" normalizeH="0" baseline="0" noProof="0" dirty="0">
                <a:ln>
                  <a:noFill/>
                </a:ln>
                <a:effectLst/>
                <a:uLnTx/>
                <a:uFillTx/>
              </a:rPr>
              <a:t> </a:t>
            </a:r>
          </a:p>
          <a:p>
            <a:pPr marL="0" marR="0" lvl="0" indent="-228600" fontAlgn="base">
              <a:lnSpc>
                <a:spcPct val="90000"/>
              </a:lnSpc>
              <a:spcBef>
                <a:spcPct val="0"/>
              </a:spcBef>
              <a:spcAft>
                <a:spcPts val="1000"/>
              </a:spcAft>
              <a:buClrTx/>
              <a:buSzTx/>
              <a:buFont typeface="Arial" panose="020B0604020202020204" pitchFamily="34" charset="0"/>
              <a:buChar char="•"/>
              <a:tabLst/>
              <a:defRPr/>
            </a:pPr>
            <a:endParaRPr kumimoji="0" lang="en-US" sz="800" b="0" i="0" u="none" strike="noStrike" cap="none" spc="0" normalizeH="0" baseline="0" noProof="0" dirty="0">
              <a:ln>
                <a:noFill/>
              </a:ln>
              <a:effectLst/>
              <a:uLnTx/>
              <a:uFillTx/>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5" name="Graphic 9">
            <a:extLst>
              <a:ext uri="{FF2B5EF4-FFF2-40B4-BE49-F238E27FC236}">
                <a16:creationId xmlns:a16="http://schemas.microsoft.com/office/drawing/2014/main" id="{876694E4-6C69-C663-B590-47FBC6A738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0"/>
            <a:ext cx="1283195" cy="426646"/>
          </a:xfrm>
          <a:prstGeom prst="rect">
            <a:avLst/>
          </a:prstGeom>
        </p:spPr>
      </p:pic>
      <p:pic>
        <p:nvPicPr>
          <p:cNvPr id="6" name="Picture 22">
            <a:extLst>
              <a:ext uri="{FF2B5EF4-FFF2-40B4-BE49-F238E27FC236}">
                <a16:creationId xmlns:a16="http://schemas.microsoft.com/office/drawing/2014/main" id="{9A802524-66DB-1EA8-7873-EC03F0866B9E}"/>
              </a:ext>
            </a:extLst>
          </p:cNvPr>
          <p:cNvPicPr>
            <a:picLocks noChangeAspect="1"/>
          </p:cNvPicPr>
          <p:nvPr/>
        </p:nvPicPr>
        <p:blipFill>
          <a:blip r:embed="rId6"/>
          <a:stretch>
            <a:fillRect/>
          </a:stretch>
        </p:blipFill>
        <p:spPr>
          <a:xfrm>
            <a:off x="0" y="4779523"/>
            <a:ext cx="9144000" cy="366018"/>
          </a:xfrm>
          <a:prstGeom prst="rect">
            <a:avLst/>
          </a:prstGeom>
        </p:spPr>
      </p:pic>
    </p:spTree>
    <p:extLst>
      <p:ext uri="{BB962C8B-B14F-4D97-AF65-F5344CB8AC3E}">
        <p14:creationId xmlns:p14="http://schemas.microsoft.com/office/powerpoint/2010/main" val="2163448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3106668" y="350898"/>
            <a:ext cx="5902463" cy="5549276"/>
          </a:xfrm>
          <a:prstGeom prst="rect">
            <a:avLst/>
          </a:prstGeom>
        </p:spPr>
        <p:txBody>
          <a:bodyPr wrap="square">
            <a:spAutoFit/>
          </a:bodyPr>
          <a:lstStyle/>
          <a:p>
            <a:pPr lvl="0" algn="just">
              <a:spcAft>
                <a:spcPts val="1000"/>
              </a:spcAft>
            </a:pPr>
            <a:r>
              <a:rPr lang="el-GR" sz="1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l-GR" sz="11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ΕΘΝΙΚΗ ΝΟΜΟΘΕΣΙΑ:</a:t>
            </a:r>
          </a:p>
          <a:p>
            <a:pPr marL="628650" lvl="1" indent="-171450" algn="just">
              <a:spcAft>
                <a:spcPts val="1000"/>
              </a:spcAft>
              <a:buFont typeface="Wingdings" panose="05000000000000000000" pitchFamily="2" charset="2"/>
              <a:buChar char="v"/>
            </a:pPr>
            <a:r>
              <a:rPr lang="el-GR" sz="1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ΠΕΡΙ Φ.Π.Α. </a:t>
            </a: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(Κώδικας Φ.Π.Α. Ν. 2859/2000, Αποφάσεις και Εγκύκλιοι)</a:t>
            </a:r>
          </a:p>
          <a:p>
            <a:pPr marL="628650" lvl="1" indent="-171450" algn="just">
              <a:spcAft>
                <a:spcPts val="1000"/>
              </a:spcAft>
              <a:buFont typeface="Wingdings" panose="05000000000000000000" pitchFamily="2" charset="2"/>
              <a:buChar char="Ø"/>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ΠΟΛ 1177/2018 Κ.Υ.Α. για την ανοιχτή θάλασσα </a:t>
            </a:r>
          </a:p>
          <a:p>
            <a:pPr marL="628650" lvl="1" indent="-171450" algn="just">
              <a:spcAft>
                <a:spcPts val="1000"/>
              </a:spcAft>
              <a:buFont typeface="Wingdings" panose="05000000000000000000" pitchFamily="2" charset="2"/>
              <a:buChar char="Ø"/>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ΠΟΛ 1187/2018 Απόφαση Διοικητή ΑΑΔΕ για την ανοιχτή θάλασσα.</a:t>
            </a:r>
          </a:p>
          <a:p>
            <a:pPr lvl="1" algn="just">
              <a:spcAft>
                <a:spcPts val="1000"/>
              </a:spcAft>
            </a:pPr>
            <a:r>
              <a:rPr lang="en-US" sz="1000" kern="12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Οι</a:t>
            </a:r>
            <a:r>
              <a:rPr lang="en-US" sz="1000" kern="12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Απ</a:t>
            </a:r>
            <a:r>
              <a:rPr lang="en-US" sz="1000" kern="12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οφάσεις</a:t>
            </a:r>
            <a:r>
              <a:rPr lang="en-US" sz="1000" kern="12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α</a:t>
            </a:r>
            <a:r>
              <a:rPr lang="en-US" sz="1000" kern="12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υτές</a:t>
            </a:r>
            <a:r>
              <a:rPr lang="en-US" sz="1000" kern="12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1000" kern="12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εκδόθηκ</a:t>
            </a:r>
            <a:r>
              <a:rPr lang="en-US" sz="1000" kern="12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αν κατ’ εφαρμογή του άρθρου 27 του Ν. 2859/00 </a:t>
            </a:r>
            <a:r>
              <a:rPr lang="en-US" sz="1000" kern="12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Κώδικ</a:t>
            </a:r>
            <a:r>
              <a:rPr lang="en-US" sz="1000" kern="12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ας ΦΠΑ όπως τροποποιήθηκε με το άρθρο 111 του Ν. 4514/2018 (ΦΕΚ 14/Α) </a:t>
            </a:r>
            <a:r>
              <a:rPr lang="en-US" sz="1000" kern="12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με</a:t>
            </a:r>
            <a:r>
              <a:rPr lang="en-US" sz="1000" kern="12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1000" kern="12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το</a:t>
            </a:r>
            <a:r>
              <a:rPr lang="en-US" sz="1000" kern="12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οπ</a:t>
            </a:r>
            <a:r>
              <a:rPr lang="en-US" sz="1000" kern="12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οίο</a:t>
            </a:r>
            <a:r>
              <a:rPr lang="en-US" sz="1000" kern="12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1000" kern="12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θεσ</a:t>
            </a:r>
            <a:r>
              <a:rPr lang="en-US" sz="1000" kern="12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πίζεται ένας επί πλέον όρος για την απαλλαγή από ΦΠΑ της απαλλαγής εφοδίων που παραδίδονται στα πλοία. Ο </a:t>
            </a:r>
            <a:r>
              <a:rPr lang="en-US" sz="1000" kern="12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όρος</a:t>
            </a:r>
            <a:r>
              <a:rPr lang="en-US" sz="1000" kern="12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α</a:t>
            </a:r>
            <a:r>
              <a:rPr lang="en-US" sz="1000" kern="12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υτός</a:t>
            </a:r>
            <a:r>
              <a:rPr lang="en-US" sz="1000" kern="12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1000" kern="12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είν</a:t>
            </a:r>
            <a:r>
              <a:rPr lang="en-US" sz="1000" kern="12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αι η διενέργεια δραστηριότητας από τα πλοία στην ανοιχτή θάλασσα, δηλαδή μετά τα 6 ναυτικά μίλια από τις ελληνικές ακτές.</a:t>
            </a:r>
            <a:endParaRPr lang="el-GR" sz="1000" kern="12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endParaRPr>
          </a:p>
          <a:p>
            <a:pPr marL="628650" lvl="1" indent="-171450" algn="just">
              <a:spcAft>
                <a:spcPts val="1000"/>
              </a:spcAft>
              <a:buFont typeface="Wingdings" panose="05000000000000000000" pitchFamily="2" charset="2"/>
              <a:buChar char="Ø"/>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Εθνικός Τελωνειακός Κώδικας ν. 2960/2001 όπως ισχύει</a:t>
            </a:r>
          </a:p>
          <a:p>
            <a:pPr marL="628650" lvl="1" indent="-171450" algn="just">
              <a:spcAft>
                <a:spcPts val="1000"/>
              </a:spcAft>
              <a:buFont typeface="Wingdings" panose="05000000000000000000" pitchFamily="2" charset="2"/>
              <a:buChar char="Ø"/>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Ν. 438/76 Περί Απαλλαγών όπως τροποποιήθηκε με τον Ν. 4714/2020</a:t>
            </a:r>
          </a:p>
          <a:p>
            <a:pPr marL="628650" lvl="1" indent="-171450" algn="just">
              <a:spcAft>
                <a:spcPts val="1000"/>
              </a:spcAft>
              <a:buFont typeface="Wingdings" panose="05000000000000000000" pitchFamily="2" charset="2"/>
              <a:buChar char="Ø"/>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ΔΔΘΤΟΚ Δ 1026126/2017</a:t>
            </a:r>
            <a:r>
              <a:rPr lang="el-GR" sz="1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l-GR" sz="1000" dirty="0">
                <a:solidFill>
                  <a:srgbClr val="365F91"/>
                </a:solidFill>
                <a:latin typeface="Tahoma" panose="020B0604030504040204" pitchFamily="34" charset="0"/>
                <a:ea typeface="Tahoma" panose="020B0604030504040204" pitchFamily="34" charset="0"/>
                <a:cs typeface="Tahoma" panose="020B0604030504040204" pitchFamily="34" charset="0"/>
              </a:rPr>
              <a:t>καθεστώς Τελωνειακής αποταμίευσης </a:t>
            </a:r>
          </a:p>
          <a:p>
            <a:pPr marL="628650" lvl="1" indent="-171450" algn="just">
              <a:spcAft>
                <a:spcPts val="1000"/>
              </a:spcAft>
              <a:buFont typeface="Wingdings" panose="05000000000000000000" pitchFamily="2" charset="2"/>
              <a:buChar char="Ø"/>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ΠΟΛ 1184/2018 για το καθεστώς της Τελωνειακής Αποθήκευσης</a:t>
            </a:r>
          </a:p>
          <a:p>
            <a:pPr marL="228600" lvl="1">
              <a:lnSpc>
                <a:spcPct val="90000"/>
              </a:lnSpc>
              <a:spcAft>
                <a:spcPts val="800"/>
              </a:spcAft>
            </a:pP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a:t>
            </a:r>
            <a:r>
              <a:rPr lang="en-US" sz="1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Θέση</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μη</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ενωσι</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ακών εμπορευμάτων σε ελεύθερη κυκλοφορία με καταβολή δασμών και απαλλαγή από ΦΠΑ εισαγωγής, με ταυτόχρονη εναπόθεση σε τελωνειακή αποθήκευση και παράδοση εγχωρίων προϊόντων (ΚΑΘΕΣΤΩΣ 07)</a:t>
            </a:r>
          </a:p>
          <a:p>
            <a:pPr marL="228600" lvl="1">
              <a:lnSpc>
                <a:spcPct val="90000"/>
              </a:lnSpc>
              <a:spcAft>
                <a:spcPts val="800"/>
              </a:spcAft>
            </a:pP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 Υπα</a:t>
            </a:r>
            <a:r>
              <a:rPr lang="en-US" sz="1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γωγή</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εγχωρίων</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εμ</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πορευμάτων σε καθεστώς τελωνειακής αποθήκευσης με απαλλαγή από ΦΠΑ παράδοσης – απόφαση διοικητή ΑΑΔΕ»</a:t>
            </a:r>
          </a:p>
          <a:p>
            <a:pPr marL="628650" lvl="1" indent="-171450" algn="just">
              <a:spcAft>
                <a:spcPts val="1000"/>
              </a:spcAft>
              <a:buFont typeface="Wingdings" panose="05000000000000000000" pitchFamily="2" charset="2"/>
              <a:buChar char="Ø"/>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ΠΟΛ 1026/2016 για αποθήκευση εγχωρίων προϊόντων σε ελεύθερες ζώνες</a:t>
            </a:r>
            <a:endPar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628650" lvl="1" indent="-171450" algn="just">
              <a:spcAft>
                <a:spcPts val="1000"/>
              </a:spcAft>
              <a:buFont typeface="Arial" panose="020B0604020202020204" pitchFamily="34" charset="0"/>
              <a:buChar char="•"/>
            </a:pPr>
            <a:endParaRPr lang="en-US" sz="11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lvl="1" algn="just">
              <a:lnSpc>
                <a:spcPct val="115000"/>
              </a:lnSpc>
              <a:spcAft>
                <a:spcPts val="1000"/>
              </a:spcAft>
            </a:pPr>
            <a:endParaRPr lang="el-GR" sz="1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15000"/>
              </a:lnSpc>
              <a:spcAft>
                <a:spcPts val="1000"/>
              </a:spcAft>
            </a:pPr>
            <a:endParaRPr lang="el-GR" sz="1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15000"/>
              </a:lnSpc>
              <a:spcAft>
                <a:spcPts val="1000"/>
              </a:spcAft>
            </a:pPr>
            <a:endParaRPr lang="el-GR" sz="1100" dirty="0">
              <a:solidFill>
                <a:srgbClr val="365F9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353A597-A3B6-9F13-4DFD-73C7A3CCF140}"/>
              </a:ext>
            </a:extLst>
          </p:cNvPr>
          <p:cNvSpPr txBox="1"/>
          <p:nvPr/>
        </p:nvSpPr>
        <p:spPr>
          <a:xfrm>
            <a:off x="134869" y="28573"/>
            <a:ext cx="2764735" cy="410433"/>
          </a:xfrm>
          <a:prstGeom prst="rect">
            <a:avLst/>
          </a:prstGeom>
          <a:noFill/>
        </p:spPr>
        <p:txBody>
          <a:bodyPr wrap="square">
            <a:spAutoFit/>
          </a:bodyPr>
          <a:lstStyle/>
          <a:p>
            <a:pPr lvl="0" algn="just">
              <a:lnSpc>
                <a:spcPct val="115000"/>
              </a:lnSpc>
              <a:spcAft>
                <a:spcPts val="1000"/>
              </a:spcAft>
            </a:pPr>
            <a:r>
              <a:rPr lang="el-GR" sz="2000" b="1" dirty="0">
                <a:solidFill>
                  <a:srgbClr val="365F91"/>
                </a:solidFill>
                <a:latin typeface="Tahoma" panose="020B0604030504040204" pitchFamily="34" charset="0"/>
                <a:ea typeface="Tahoma" panose="020B0604030504040204" pitchFamily="34" charset="0"/>
                <a:cs typeface="Tahoma" panose="020B0604030504040204" pitchFamily="34" charset="0"/>
              </a:rPr>
              <a:t>ΝΟΜΙΚΟ</a:t>
            </a:r>
            <a:r>
              <a:rPr lang="en-US" sz="2000" b="1"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l-GR" sz="2000" b="1" dirty="0">
                <a:solidFill>
                  <a:srgbClr val="365F91"/>
                </a:solidFill>
                <a:latin typeface="Tahoma" panose="020B0604030504040204" pitchFamily="34" charset="0"/>
                <a:ea typeface="Tahoma" panose="020B0604030504040204" pitchFamily="34" charset="0"/>
                <a:cs typeface="Tahoma" panose="020B0604030504040204" pitchFamily="34" charset="0"/>
              </a:rPr>
              <a:t>ΠΛΑΙΣΙΟ</a:t>
            </a:r>
            <a:endParaRPr lang="el-GR"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Graphic 9">
            <a:extLst>
              <a:ext uri="{FF2B5EF4-FFF2-40B4-BE49-F238E27FC236}">
                <a16:creationId xmlns:a16="http://schemas.microsoft.com/office/drawing/2014/main" id="{86863229-F6DE-51F7-E4BE-05F7EE1A64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12360"/>
            <a:ext cx="1283195" cy="426646"/>
          </a:xfrm>
          <a:prstGeom prst="rect">
            <a:avLst/>
          </a:prstGeom>
        </p:spPr>
      </p:pic>
      <p:pic>
        <p:nvPicPr>
          <p:cNvPr id="5" name="Picture 22">
            <a:extLst>
              <a:ext uri="{FF2B5EF4-FFF2-40B4-BE49-F238E27FC236}">
                <a16:creationId xmlns:a16="http://schemas.microsoft.com/office/drawing/2014/main" id="{328CF759-819C-BE19-1341-256CAB34FD3B}"/>
              </a:ext>
            </a:extLst>
          </p:cNvPr>
          <p:cNvPicPr>
            <a:picLocks noChangeAspect="1"/>
          </p:cNvPicPr>
          <p:nvPr/>
        </p:nvPicPr>
        <p:blipFill>
          <a:blip r:embed="rId6"/>
          <a:stretch>
            <a:fillRect/>
          </a:stretch>
        </p:blipFill>
        <p:spPr>
          <a:xfrm>
            <a:off x="0" y="4585166"/>
            <a:ext cx="9144000" cy="560375"/>
          </a:xfrm>
          <a:prstGeom prst="rect">
            <a:avLst/>
          </a:prstGeom>
        </p:spPr>
      </p:pic>
      <p:sp>
        <p:nvSpPr>
          <p:cNvPr id="7" name="TextBox 6">
            <a:extLst>
              <a:ext uri="{FF2B5EF4-FFF2-40B4-BE49-F238E27FC236}">
                <a16:creationId xmlns:a16="http://schemas.microsoft.com/office/drawing/2014/main" id="{1738811F-8BCE-604E-2ACD-4C5B59B8D552}"/>
              </a:ext>
            </a:extLst>
          </p:cNvPr>
          <p:cNvSpPr txBox="1"/>
          <p:nvPr/>
        </p:nvSpPr>
        <p:spPr>
          <a:xfrm>
            <a:off x="-326571" y="1471802"/>
            <a:ext cx="4572000" cy="693523"/>
          </a:xfrm>
          <a:prstGeom prst="rect">
            <a:avLst/>
          </a:prstGeom>
          <a:noFill/>
        </p:spPr>
        <p:txBody>
          <a:bodyPr wrap="square">
            <a:spAutoFit/>
          </a:bodyPr>
          <a:lstStyle/>
          <a:p>
            <a:pPr marL="457200" marR="0" lvl="1" indent="-228600" fontAlgn="base">
              <a:lnSpc>
                <a:spcPct val="90000"/>
              </a:lnSpc>
              <a:spcBef>
                <a:spcPct val="0"/>
              </a:spcBef>
              <a:spcAft>
                <a:spcPts val="800"/>
              </a:spcAft>
              <a:buClrTx/>
              <a:buSzTx/>
              <a:buFont typeface="Arial" panose="020B0604020202020204" pitchFamily="34" charset="0"/>
              <a:buChar char="•"/>
              <a:tabLst/>
              <a:defRPr/>
            </a:pPr>
            <a:endParaRPr kumimoji="0" lang="en-US" sz="1800" b="0" i="0" u="none" strike="noStrike" cap="none" spc="0" normalizeH="0" baseline="0" noProof="0" dirty="0">
              <a:ln>
                <a:noFill/>
              </a:ln>
              <a:effectLst/>
              <a:uLnTx/>
              <a:uFillTx/>
            </a:endParaRPr>
          </a:p>
          <a:p>
            <a:pPr marL="400050" lvl="1" algn="ctr">
              <a:lnSpc>
                <a:spcPct val="90000"/>
              </a:lnSpc>
              <a:spcAft>
                <a:spcPts val="800"/>
              </a:spcAft>
            </a:pPr>
            <a:r>
              <a:rPr lang="en-US" sz="1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p>
        </p:txBody>
      </p:sp>
      <p:pic>
        <p:nvPicPr>
          <p:cNvPr id="6" name="Εικόνα 5" descr="Νέος νόμος 4997/2022 - Δημοσιεύθηκε στο ΦΕΚ ο ασφαλιστικός νόμος - Δείτε  τις σημαντικότερες διατάξεις">
            <a:extLst>
              <a:ext uri="{FF2B5EF4-FFF2-40B4-BE49-F238E27FC236}">
                <a16:creationId xmlns:a16="http://schemas.microsoft.com/office/drawing/2014/main" id="{1F3CE292-4EC3-77F8-2024-F974C96C398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3951" y="1760986"/>
            <a:ext cx="2932308" cy="1502201"/>
          </a:xfrm>
          <a:prstGeom prst="rect">
            <a:avLst/>
          </a:prstGeom>
          <a:noFill/>
          <a:ln>
            <a:noFill/>
          </a:ln>
        </p:spPr>
      </p:pic>
    </p:spTree>
    <p:extLst>
      <p:ext uri="{BB962C8B-B14F-4D97-AF65-F5344CB8AC3E}">
        <p14:creationId xmlns:p14="http://schemas.microsoft.com/office/powerpoint/2010/main" val="1262662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26" name="Picture 2" descr="Αποτέλεσμα εικόνας για πανελληνιοσ συλλογος εφοδιαστων πλοιων και εξαγωγεων">
            <a:extLst>
              <a:ext uri="{FF2B5EF4-FFF2-40B4-BE49-F238E27FC236}">
                <a16:creationId xmlns:a16="http://schemas.microsoft.com/office/drawing/2014/main" id="{4A2D1808-E6DA-403D-BB05-9909464A1E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11" r="26254"/>
          <a:stretch/>
        </p:blipFill>
        <p:spPr bwMode="auto">
          <a:xfrm>
            <a:off x="654050" y="1107876"/>
            <a:ext cx="3466187" cy="2899261"/>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p:sp>
        <p:nvSpPr>
          <p:cNvPr id="46" name="3 CuadroTexto"/>
          <p:cNvSpPr txBox="1"/>
          <p:nvPr/>
        </p:nvSpPr>
        <p:spPr>
          <a:xfrm>
            <a:off x="5530355" y="954162"/>
            <a:ext cx="3466187" cy="3493599"/>
          </a:xfrm>
          <a:prstGeom prst="rect">
            <a:avLst/>
          </a:prstGeom>
        </p:spPr>
        <p:txBody>
          <a:bodyPr vert="horz" lIns="91440" tIns="45720" rIns="91440" bIns="45720" rtlCol="0" anchor="t">
            <a:normAutofit/>
          </a:bodyPr>
          <a:lstStyle>
            <a:lvl1pPr>
              <a:defRPr>
                <a:solidFill>
                  <a:schemeClr val="tx1"/>
                </a:solidFill>
                <a:latin typeface="Calibri" pitchFamily="34" charset="0"/>
              </a:defRPr>
            </a:lvl1pPr>
            <a:lvl2pPr marL="269875" indent="182563">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71450" lvl="0" indent="-228600">
              <a:lnSpc>
                <a:spcPct val="90000"/>
              </a:lnSpc>
              <a:spcAft>
                <a:spcPts val="600"/>
              </a:spcAft>
              <a:buFont typeface="Arial" panose="020B0604020202020204" pitchFamily="34" charset="0"/>
              <a:buChar char="•"/>
            </a:pPr>
            <a:endParaRPr lang="en-US" sz="1500" dirty="0">
              <a:latin typeface="+mn-lt"/>
            </a:endParaRPr>
          </a:p>
          <a:p>
            <a:pPr marL="293688" lvl="0" indent="-293688">
              <a:lnSpc>
                <a:spcPct val="90000"/>
              </a:lnSpc>
              <a:spcAft>
                <a:spcPts val="600"/>
              </a:spcAft>
              <a:buFont typeface="Wingdings" panose="05000000000000000000" pitchFamily="2" charset="2"/>
              <a:buChar char="v"/>
            </a:pP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 ΠΑΝΕΛΛΗΝΙΟΣ ΣΥΛΛΟΓΟΣ ΕΦΟΔΙΑΣΤΩΝ ΠΛΟΙΩΝ ΚΑΙ ΕΞΑΓΩΓΕΩΝ </a:t>
            </a:r>
            <a:r>
              <a:rPr lang="en-US" sz="12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ιδρύθηκε</a:t>
            </a: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το</a:t>
            </a: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1975,απ</a:t>
            </a:r>
            <a:r>
              <a:rPr lang="en-US" sz="12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οτελεί</a:t>
            </a: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επα</a:t>
            </a:r>
            <a:r>
              <a:rPr lang="en-US" sz="12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γγελμ</a:t>
            </a: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ατικό σωματείο μη κερδοσκοπικού χαρακτήρα.</a:t>
            </a:r>
          </a:p>
          <a:p>
            <a:pPr marL="293688" indent="-293688">
              <a:lnSpc>
                <a:spcPct val="90000"/>
              </a:lnSpc>
              <a:spcAft>
                <a:spcPts val="600"/>
              </a:spcAft>
              <a:buFont typeface="Wingdings" panose="05000000000000000000" pitchFamily="2" charset="2"/>
              <a:buChar char="v"/>
            </a:pPr>
            <a:r>
              <a:rPr lang="en-US" sz="12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Σκο</a:t>
            </a: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πός του είναι η προώθηση των συμφερόντων των μελών του, η ανάπτυξη του εφοδιαστικού εμπορίου σ’ όλα τα λιμάνια της χώρας μας, αλλά και η συναδελφική συνένωση όλων εκείνων που ασκούν το επάγγελμα του Εφοδιαστή στην Ελλάδα. </a:t>
            </a:r>
            <a:endParaRPr lang="el-GR"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293688" indent="-293688">
              <a:lnSpc>
                <a:spcPct val="90000"/>
              </a:lnSpc>
              <a:spcAft>
                <a:spcPts val="600"/>
              </a:spcAft>
              <a:buFont typeface="Wingdings" panose="05000000000000000000" pitchFamily="2" charset="2"/>
              <a:buChar char="v"/>
            </a:pPr>
            <a:r>
              <a:rPr lang="en-US" sz="12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Είν</a:t>
            </a: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αι σε ισχύ πλέον το Νέο Καταστατικό του Πανελληνίου Συλλόγου Εφοδιαστών Πλοίων κι Εξαγωγέων, το οποίο εγκρίθηκε με την υπ’ αριθμ. 36/19.7.18 </a:t>
            </a:r>
            <a:r>
              <a:rPr lang="en-US" sz="12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διάτ</a:t>
            </a: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αξη του Ειρηνοδικείου Πειραιά.</a:t>
            </a:r>
          </a:p>
          <a:p>
            <a:pPr marL="171450" lvl="0" indent="-228600">
              <a:lnSpc>
                <a:spcPct val="90000"/>
              </a:lnSpc>
              <a:spcAft>
                <a:spcPts val="600"/>
              </a:spcAft>
              <a:buFont typeface="Arial" panose="020B0604020202020204" pitchFamily="34" charset="0"/>
              <a:buChar char="•"/>
            </a:pPr>
            <a:endParaRPr lang="en-US" sz="1500" dirty="0">
              <a:latin typeface="+mn-lt"/>
            </a:endParaRPr>
          </a:p>
          <a:p>
            <a:pPr marL="171450" lvl="0" indent="-228600">
              <a:lnSpc>
                <a:spcPct val="90000"/>
              </a:lnSpc>
              <a:spcAft>
                <a:spcPts val="600"/>
              </a:spcAft>
              <a:buFont typeface="Arial" panose="020B0604020202020204" pitchFamily="34" charset="0"/>
              <a:buChar char="•"/>
            </a:pPr>
            <a:endParaRPr lang="en-US" sz="1500" dirty="0">
              <a:latin typeface="+mn-lt"/>
            </a:endParaRPr>
          </a:p>
          <a:p>
            <a:pPr marL="171450" lvl="0" indent="-228600">
              <a:lnSpc>
                <a:spcPct val="90000"/>
              </a:lnSpc>
              <a:spcAft>
                <a:spcPts val="600"/>
              </a:spcAft>
              <a:buFont typeface="Arial" panose="020B0604020202020204" pitchFamily="34" charset="0"/>
              <a:buChar char="•"/>
            </a:pPr>
            <a:endParaRPr lang="en-US" sz="1500" dirty="0">
              <a:latin typeface="+mn-lt"/>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fontAlgn="auto">
              <a:spcBef>
                <a:spcPts val="0"/>
              </a:spcBef>
              <a:spcAft>
                <a:spcPts val="600"/>
              </a:spcAft>
              <a:defRPr/>
            </a:pPr>
            <a:r>
              <a:rPr lang="el-GR" sz="1200">
                <a:solidFill>
                  <a:schemeClr val="bg1">
                    <a:lumMod val="95000"/>
                  </a:schemeClr>
                </a:solidFill>
                <a:latin typeface="+mj-lt"/>
              </a:rPr>
              <a:t>Φιλοσοφία</a:t>
            </a:r>
            <a:endParaRPr lang="en-US" sz="1200">
              <a:solidFill>
                <a:schemeClr val="bg1">
                  <a:lumMod val="95000"/>
                </a:schemeClr>
              </a:solidFill>
              <a:latin typeface="+mj-lt"/>
            </a:endParaRPr>
          </a:p>
        </p:txBody>
      </p:sp>
      <p:graphicFrame>
        <p:nvGraphicFramePr>
          <p:cNvPr id="4" name="Table 4">
            <a:extLst>
              <a:ext uri="{FF2B5EF4-FFF2-40B4-BE49-F238E27FC236}">
                <a16:creationId xmlns:a16="http://schemas.microsoft.com/office/drawing/2014/main" id="{1B57EB29-0E3D-0CFA-FE16-ADC9FE5A27C0}"/>
              </a:ext>
            </a:extLst>
          </p:cNvPr>
          <p:cNvGraphicFramePr>
            <a:graphicFrameLocks noGrp="1"/>
          </p:cNvGraphicFramePr>
          <p:nvPr>
            <p:extLst>
              <p:ext uri="{D42A27DB-BD31-4B8C-83A1-F6EECF244321}">
                <p14:modId xmlns:p14="http://schemas.microsoft.com/office/powerpoint/2010/main" val="1258230089"/>
              </p:ext>
            </p:extLst>
          </p:nvPr>
        </p:nvGraphicFramePr>
        <p:xfrm>
          <a:off x="352127" y="119306"/>
          <a:ext cx="3312318" cy="701040"/>
        </p:xfrm>
        <a:graphic>
          <a:graphicData uri="http://schemas.openxmlformats.org/drawingml/2006/table">
            <a:tbl>
              <a:tblPr firstRow="1" bandRow="1">
                <a:tableStyleId>{2D5ABB26-0587-4C30-8999-92F81FD0307C}</a:tableStyleId>
              </a:tblPr>
              <a:tblGrid>
                <a:gridCol w="3312318">
                  <a:extLst>
                    <a:ext uri="{9D8B030D-6E8A-4147-A177-3AD203B41FA5}">
                      <a16:colId xmlns:a16="http://schemas.microsoft.com/office/drawing/2014/main" val="3445172037"/>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ΙΔΡΥΣΗ ΚΑΙ ΣΚΟΠΟΣ</a:t>
                      </a:r>
                    </a:p>
                    <a:p>
                      <a:pPr algn="ctr"/>
                      <a:r>
                        <a:rPr lang="en-US"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ΤΟΥ ΣΥΛΛΟΓΟΥ</a:t>
                      </a:r>
                      <a:endParaRPr lang="el-GR" sz="2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260730716"/>
                  </a:ext>
                </a:extLst>
              </a:tr>
            </a:tbl>
          </a:graphicData>
        </a:graphic>
      </p:graphicFrame>
      <p:pic>
        <p:nvPicPr>
          <p:cNvPr id="2" name="Graphic 9">
            <a:extLst>
              <a:ext uri="{FF2B5EF4-FFF2-40B4-BE49-F238E27FC236}">
                <a16:creationId xmlns:a16="http://schemas.microsoft.com/office/drawing/2014/main" id="{5EB8F4F1-994A-54A0-A273-D817790D0C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0"/>
            <a:ext cx="1283195" cy="426646"/>
          </a:xfrm>
          <a:prstGeom prst="rect">
            <a:avLst/>
          </a:prstGeom>
        </p:spPr>
      </p:pic>
      <p:pic>
        <p:nvPicPr>
          <p:cNvPr id="5" name="Picture 22">
            <a:extLst>
              <a:ext uri="{FF2B5EF4-FFF2-40B4-BE49-F238E27FC236}">
                <a16:creationId xmlns:a16="http://schemas.microsoft.com/office/drawing/2014/main" id="{FA70E581-FE76-58F1-930A-CC24366EA154}"/>
              </a:ext>
            </a:extLst>
          </p:cNvPr>
          <p:cNvPicPr>
            <a:picLocks noChangeAspect="1"/>
          </p:cNvPicPr>
          <p:nvPr/>
        </p:nvPicPr>
        <p:blipFill>
          <a:blip r:embed="rId6"/>
          <a:stretch>
            <a:fillRect/>
          </a:stretch>
        </p:blipFill>
        <p:spPr>
          <a:xfrm>
            <a:off x="0" y="4585166"/>
            <a:ext cx="9144000" cy="560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anim calcmode="lin" valueType="num">
                                      <p:cBhvr>
                                        <p:cTn id="8" dur="500" fill="hold"/>
                                        <p:tgtEl>
                                          <p:spTgt spid="46"/>
                                        </p:tgtEl>
                                        <p:attrNameLst>
                                          <p:attrName>ppt_x</p:attrName>
                                        </p:attrNameLst>
                                      </p:cBhvr>
                                      <p:tavLst>
                                        <p:tav tm="0">
                                          <p:val>
                                            <p:strVal val="#ppt_x"/>
                                          </p:val>
                                        </p:tav>
                                        <p:tav tm="100000">
                                          <p:val>
                                            <p:strVal val="#ppt_x"/>
                                          </p:val>
                                        </p:tav>
                                      </p:tavLst>
                                    </p:anim>
                                    <p:anim calcmode="lin" valueType="num">
                                      <p:cBhvr>
                                        <p:cTn id="9"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271F8A-EE16-1188-D119-AC835450A562}"/>
              </a:ext>
            </a:extLst>
          </p:cNvPr>
          <p:cNvSpPr txBox="1"/>
          <p:nvPr/>
        </p:nvSpPr>
        <p:spPr>
          <a:xfrm>
            <a:off x="230188" y="226728"/>
            <a:ext cx="2767012" cy="867545"/>
          </a:xfrm>
          <a:prstGeom prst="rect">
            <a:avLst/>
          </a:prstGeom>
          <a:noFill/>
        </p:spPr>
        <p:txBody>
          <a:bodyPr wrap="square">
            <a:spAutoFit/>
          </a:bodyPr>
          <a:lstStyle/>
          <a:p>
            <a:pPr lvl="0" algn="just">
              <a:lnSpc>
                <a:spcPct val="115000"/>
              </a:lnSpc>
              <a:spcAft>
                <a:spcPts val="1000"/>
              </a:spcAft>
            </a:pPr>
            <a:r>
              <a:rPr lang="el-GR" sz="2000" b="1" dirty="0">
                <a:solidFill>
                  <a:srgbClr val="365F91"/>
                </a:solidFill>
                <a:latin typeface="Tahoma" panose="020B0604030504040204" pitchFamily="34" charset="0"/>
                <a:ea typeface="Tahoma" panose="020B0604030504040204" pitchFamily="34" charset="0"/>
                <a:cs typeface="Tahoma" panose="020B0604030504040204" pitchFamily="34" charset="0"/>
              </a:rPr>
              <a:t>ΝΟΜΙΚΟ ΠΛΑΙΣΙΟ</a:t>
            </a:r>
          </a:p>
          <a:p>
            <a:pPr lvl="0" algn="just">
              <a:lnSpc>
                <a:spcPct val="115000"/>
              </a:lnSpc>
              <a:spcAft>
                <a:spcPts val="1000"/>
              </a:spcAft>
            </a:pPr>
            <a:endParaRPr lang="el-GR"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CBBDC3C-271E-41F7-ECE1-B11785682B1A}"/>
              </a:ext>
            </a:extLst>
          </p:cNvPr>
          <p:cNvSpPr txBox="1"/>
          <p:nvPr/>
        </p:nvSpPr>
        <p:spPr>
          <a:xfrm>
            <a:off x="2698349" y="553293"/>
            <a:ext cx="6388100" cy="4031873"/>
          </a:xfrm>
          <a:prstGeom prst="rect">
            <a:avLst/>
          </a:prstGeom>
          <a:noFill/>
        </p:spPr>
        <p:txBody>
          <a:bodyPr wrap="square">
            <a:spAutoFit/>
          </a:bodyPr>
          <a:lstStyle/>
          <a:p>
            <a:pPr marL="628650" lvl="1" indent="-171450" algn="just">
              <a:spcAft>
                <a:spcPts val="1000"/>
              </a:spcAft>
              <a:buFont typeface="Wingdings" panose="05000000000000000000" pitchFamily="2" charset="2"/>
              <a:buChar char="v"/>
            </a:pPr>
            <a:r>
              <a:rPr lang="el-GR" sz="1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ΠΕΡΙ Ε.Φ.Κ. ΚΑΙ Φ.Κ.:</a:t>
            </a:r>
            <a:endParaRPr lang="en-US" sz="1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628650" lvl="1" indent="-171450" algn="just">
              <a:spcAft>
                <a:spcPts val="1000"/>
              </a:spcAft>
              <a:buFont typeface="Wingdings" panose="05000000000000000000" pitchFamily="2" charset="2"/>
              <a:buChar char="Ø"/>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ΔΕΦΚΦ 1116596/2017 Απόφαση Υπουργού Οικονομικών Φορολογικές Αποθήκες Ε.Φ.Κ. καπνικών, αλκοολούχων ποτών πετρελαιοειδών.</a:t>
            </a:r>
          </a:p>
          <a:p>
            <a:pPr marL="628650" lvl="1" indent="-171450" algn="just">
              <a:spcAft>
                <a:spcPts val="1000"/>
              </a:spcAft>
              <a:buFont typeface="Wingdings" panose="05000000000000000000" pitchFamily="2" charset="2"/>
              <a:buChar char="Ø"/>
            </a:pP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Μέτρα </a:t>
            </a:r>
            <a:r>
              <a:rPr lang="en-US" sz="1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δέουσ</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ας επιμέλειας καπνικών: ΔΣΤΕΠ Δ 1075428 21-5-18-2018  ΦΕΚ 1813</a:t>
            </a:r>
            <a:endPar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algn="just" fontAlgn="base">
              <a:lnSpc>
                <a:spcPct val="90000"/>
              </a:lnSpc>
              <a:spcBef>
                <a:spcPct val="0"/>
              </a:spcBef>
              <a:spcAft>
                <a:spcPts val="1000"/>
              </a:spcAft>
              <a:defRPr/>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Τα </a:t>
            </a:r>
            <a:r>
              <a:rPr lang="en-US" sz="1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μέτρ</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 αυτά αποσκοπούν στη λήψη μέτρων από τους ίδιους τους φορείς </a:t>
            </a:r>
            <a:endPar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algn="just" fontAlgn="base">
              <a:lnSpc>
                <a:spcPct val="90000"/>
              </a:lnSpc>
              <a:spcBef>
                <a:spcPct val="0"/>
              </a:spcBef>
              <a:spcAft>
                <a:spcPts val="1000"/>
              </a:spcAft>
              <a:defRPr/>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της</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α</a:t>
            </a:r>
            <a:r>
              <a:rPr lang="en-US" sz="10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λυσίδ</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ας εφοδιασμού καπνικών προϊόντων, ώστε η διακίνηση αυτών </a:t>
            </a:r>
            <a:endPar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algn="just" fontAlgn="base">
              <a:lnSpc>
                <a:spcPct val="90000"/>
              </a:lnSpc>
              <a:spcBef>
                <a:spcPct val="0"/>
              </a:spcBef>
              <a:spcAft>
                <a:spcPts val="1000"/>
              </a:spcAft>
              <a:defRPr/>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να γίνεται μόνο από φορείς οι οποίοι τηρούν τους όρους που καθορίζονται</a:t>
            </a:r>
            <a:endPar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algn="just" fontAlgn="base">
              <a:lnSpc>
                <a:spcPct val="90000"/>
              </a:lnSpc>
              <a:spcBef>
                <a:spcPct val="0"/>
              </a:spcBef>
              <a:spcAft>
                <a:spcPts val="1000"/>
              </a:spcAft>
              <a:defRPr/>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από  τη σχετική νομοθεσία. </a:t>
            </a:r>
          </a:p>
          <a:p>
            <a:pPr marL="628650" lvl="1" indent="-171450" algn="just">
              <a:spcAft>
                <a:spcPts val="1000"/>
              </a:spcAft>
              <a:buFont typeface="Wingdings" panose="05000000000000000000" pitchFamily="2" charset="2"/>
              <a:buChar char="Ø"/>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ΔΕΦΚΦ 1188105/2016 Απόφαση Υπουργού Οικονομικών Φορολογική Αποθήκη Καφέ.</a:t>
            </a:r>
          </a:p>
          <a:p>
            <a:pPr marL="628650" lvl="1" indent="-171450" algn="just">
              <a:spcAft>
                <a:spcPts val="1000"/>
              </a:spcAft>
              <a:buFont typeface="Wingdings" panose="05000000000000000000" pitchFamily="2" charset="2"/>
              <a:buChar char="Ø"/>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ΔΕΦΚΦ 1182030/2016 Απόφαση Υπουργού Οικονομικών Φορολογική Αποθήκη Ηλεκτρονικού Τσιγάρου</a:t>
            </a:r>
          </a:p>
          <a:p>
            <a:pPr marL="628650" lvl="1" indent="-171450" algn="just">
              <a:spcAft>
                <a:spcPts val="1000"/>
              </a:spcAft>
              <a:buFont typeface="Wingdings" panose="05000000000000000000" pitchFamily="2" charset="2"/>
              <a:buChar char="Ø"/>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ΔΕΦΚΦ 1119744/2017 Απόφαση Υπουργού Οικονομικών Φορολογική Αποθήκη Θερμαινόμενου Καπνού</a:t>
            </a:r>
            <a:endParaRPr lang="en-GB"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628650" lvl="1" indent="-171450" algn="just">
              <a:spcAft>
                <a:spcPts val="1000"/>
              </a:spcAft>
              <a:buFont typeface="Wingdings" panose="05000000000000000000" pitchFamily="2" charset="2"/>
              <a:buChar char="Ø"/>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ΔΕΦΚΦ 1116601/2017 Απόφαση Υπουργού Οικονομικών Εγκεκριμένος Αποθηκευτής</a:t>
            </a:r>
          </a:p>
          <a:p>
            <a:pPr marL="628650" lvl="1" indent="-171450" algn="just">
              <a:spcAft>
                <a:spcPts val="1000"/>
              </a:spcAft>
              <a:buFont typeface="Wingdings" panose="05000000000000000000" pitchFamily="2" charset="2"/>
              <a:buChar char="Ø"/>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Α.1013</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/2023 </a:t>
            </a: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Περιστασιακός αποστολέας και παραλήπτης φορολογημένων προϊόντων Ε.Φ.Κ.</a:t>
            </a:r>
          </a:p>
          <a:p>
            <a:pPr marL="628650" lvl="1" indent="-171450" algn="just">
              <a:spcAft>
                <a:spcPts val="1000"/>
              </a:spcAft>
              <a:buFont typeface="Wingdings" panose="05000000000000000000" pitchFamily="2" charset="2"/>
              <a:buChar char="Ø"/>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Α.1014</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/2023 </a:t>
            </a: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Πιστοποιημένος αποστολέας και παραλήπτης φορολογημένων προϊόντων  Ε.Φ..Κ.</a:t>
            </a:r>
          </a:p>
        </p:txBody>
      </p:sp>
      <p:pic>
        <p:nvPicPr>
          <p:cNvPr id="2" name="Graphic 9">
            <a:extLst>
              <a:ext uri="{FF2B5EF4-FFF2-40B4-BE49-F238E27FC236}">
                <a16:creationId xmlns:a16="http://schemas.microsoft.com/office/drawing/2014/main" id="{77FA7DF0-BF25-A248-B7CD-CB34856D0AD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60805" y="0"/>
            <a:ext cx="1283195" cy="426646"/>
          </a:xfrm>
          <a:prstGeom prst="rect">
            <a:avLst/>
          </a:prstGeom>
        </p:spPr>
      </p:pic>
      <p:pic>
        <p:nvPicPr>
          <p:cNvPr id="5" name="Picture 22">
            <a:extLst>
              <a:ext uri="{FF2B5EF4-FFF2-40B4-BE49-F238E27FC236}">
                <a16:creationId xmlns:a16="http://schemas.microsoft.com/office/drawing/2014/main" id="{7DFA4A3A-9156-137F-BC44-A9AC95774511}"/>
              </a:ext>
            </a:extLst>
          </p:cNvPr>
          <p:cNvPicPr>
            <a:picLocks noChangeAspect="1"/>
          </p:cNvPicPr>
          <p:nvPr/>
        </p:nvPicPr>
        <p:blipFill>
          <a:blip r:embed="rId4"/>
          <a:stretch>
            <a:fillRect/>
          </a:stretch>
        </p:blipFill>
        <p:spPr>
          <a:xfrm>
            <a:off x="0" y="4585166"/>
            <a:ext cx="9144000" cy="560375"/>
          </a:xfrm>
          <a:prstGeom prst="rect">
            <a:avLst/>
          </a:prstGeom>
        </p:spPr>
      </p:pic>
      <p:pic>
        <p:nvPicPr>
          <p:cNvPr id="8" name="Εικόνα 7" descr="Νέος νόμος 4997/2022 - Δημοσιεύθηκε στο ΦΕΚ ο ασφαλιστικός νόμος - Δείτε  τις σημαντικότερες διατάξεις">
            <a:extLst>
              <a:ext uri="{FF2B5EF4-FFF2-40B4-BE49-F238E27FC236}">
                <a16:creationId xmlns:a16="http://schemas.microsoft.com/office/drawing/2014/main" id="{8841A105-A54B-978C-27D7-A84599B47B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951" y="1760986"/>
            <a:ext cx="2932308" cy="1502201"/>
          </a:xfrm>
          <a:prstGeom prst="rect">
            <a:avLst/>
          </a:prstGeom>
          <a:noFill/>
          <a:ln>
            <a:noFill/>
          </a:ln>
        </p:spPr>
      </p:pic>
    </p:spTree>
    <p:extLst>
      <p:ext uri="{BB962C8B-B14F-4D97-AF65-F5344CB8AC3E}">
        <p14:creationId xmlns:p14="http://schemas.microsoft.com/office/powerpoint/2010/main" val="4290091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Ορθογώνιο 3">
            <a:extLst>
              <a:ext uri="{FF2B5EF4-FFF2-40B4-BE49-F238E27FC236}">
                <a16:creationId xmlns:a16="http://schemas.microsoft.com/office/drawing/2014/main" id="{05C564C4-F6CE-4D99-B80C-08EFF46AB1ED}"/>
              </a:ext>
            </a:extLst>
          </p:cNvPr>
          <p:cNvSpPr/>
          <p:nvPr/>
        </p:nvSpPr>
        <p:spPr>
          <a:xfrm>
            <a:off x="139700" y="218618"/>
            <a:ext cx="2736267" cy="410433"/>
          </a:xfrm>
          <a:prstGeom prst="rect">
            <a:avLst/>
          </a:prstGeom>
        </p:spPr>
        <p:txBody>
          <a:bodyPr wrap="square">
            <a:spAutoFit/>
          </a:bodyPr>
          <a:lstStyle/>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2000" b="1"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ΝΟΜΙΚΟ ΠΛΑΙΣΙΟ</a:t>
            </a:r>
            <a:endParaRPr kumimoji="0" lang="el-G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3613150" y="511864"/>
            <a:ext cx="4700933" cy="3146952"/>
          </a:xfrm>
          <a:prstGeom prst="rect">
            <a:avLst/>
          </a:prstGeom>
        </p:spPr>
        <p:txBody>
          <a:bodyPr wrap="square">
            <a:spAutoFit/>
          </a:bodyPr>
          <a:lstStyle/>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6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lgn="just">
              <a:lnSpc>
                <a:spcPct val="115000"/>
              </a:lnSpc>
              <a:spcAft>
                <a:spcPts val="1000"/>
              </a:spcAft>
              <a:buFont typeface="Wingdings" panose="05000000000000000000" pitchFamily="2" charset="2"/>
              <a:buChar char="v"/>
            </a:pPr>
            <a:endParaRPr lang="el-GR" sz="1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171450" lvl="0" indent="-171450" algn="just">
              <a:lnSpc>
                <a:spcPct val="115000"/>
              </a:lnSpc>
              <a:spcAft>
                <a:spcPts val="1000"/>
              </a:spcAft>
              <a:buFont typeface="Wingdings" panose="05000000000000000000" pitchFamily="2" charset="2"/>
              <a:buChar char="v"/>
            </a:pPr>
            <a:r>
              <a:rPr lang="el-GR" sz="11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ΤΕΛΩΝΕΙΑΚΗ ΔΙΑΔΙΚΑΣΙΑ ΓΙΑ ΤΟΝ ΕΦΟΔΙΑΣΜΟ ΠΛΟΙΩΝ</a:t>
            </a:r>
          </a:p>
          <a:p>
            <a:pPr marL="171450" lvl="0" indent="-171450" algn="just">
              <a:lnSpc>
                <a:spcPct val="115000"/>
              </a:lnSpc>
              <a:spcAft>
                <a:spcPts val="1000"/>
              </a:spcAft>
              <a:buFont typeface="Wingdings" panose="05000000000000000000" pitchFamily="2" charset="2"/>
              <a:buChar char="Ø"/>
            </a:pP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Για τα </a:t>
            </a:r>
            <a:r>
              <a:rPr lang="el-GR"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Ενωσιακά</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εμπορεύματα εφαρμόζεται η διαδικασία της εξαγωγής που προβλέπεται στο άρθρο 269 </a:t>
            </a:r>
            <a:r>
              <a:rPr lang="el-GR"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Εν.Τ.Κ</a:t>
            </a:r>
            <a:endPar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1450" lvl="0" indent="-171450" algn="just">
              <a:lnSpc>
                <a:spcPct val="115000"/>
              </a:lnSpc>
              <a:spcAft>
                <a:spcPts val="1000"/>
              </a:spcAft>
              <a:buFont typeface="Wingdings" panose="05000000000000000000" pitchFamily="2" charset="2"/>
              <a:buChar char="Ø"/>
            </a:pP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Για τα μη </a:t>
            </a:r>
            <a:r>
              <a:rPr lang="el-GR"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Ενωσιακά</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εμπορεύματα η εφαρμοζόμενη διαδικασία είναι:</a:t>
            </a:r>
          </a:p>
          <a:p>
            <a:pPr lvl="0" algn="just">
              <a:lnSpc>
                <a:spcPct val="115000"/>
              </a:lnSpc>
              <a:spcAft>
                <a:spcPts val="1000"/>
              </a:spcAft>
            </a:pP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Για εμπορεύματα που προορίζονται για εφοδιασμό πλοίου η διαδικασία</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l-GR"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επανεξαγωγής</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που προβλέπεται στο άρθρο 270 </a:t>
            </a:r>
            <a:r>
              <a:rPr lang="el-GR"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Εν.Τ.Κ</a:t>
            </a:r>
            <a:endPar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1450" indent="-171450" algn="just">
              <a:lnSpc>
                <a:spcPct val="115000"/>
              </a:lnSpc>
              <a:spcAft>
                <a:spcPts val="1000"/>
              </a:spcAft>
              <a:buFont typeface="Wingdings" panose="05000000000000000000" pitchFamily="2" charset="2"/>
              <a:buChar char="Ø"/>
            </a:pP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 1940/412/2003 Α.Υ.Ο (ΦΕΚ 2 ΜΑΪΟΥ 2003)  άρθρα. 10 – 15 </a:t>
            </a:r>
            <a:endPar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4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Graphic 9">
            <a:extLst>
              <a:ext uri="{FF2B5EF4-FFF2-40B4-BE49-F238E27FC236}">
                <a16:creationId xmlns:a16="http://schemas.microsoft.com/office/drawing/2014/main" id="{9B86946C-387C-3BD2-D1A6-0B1C06FFA9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5295"/>
            <a:ext cx="1283195" cy="426646"/>
          </a:xfrm>
          <a:prstGeom prst="rect">
            <a:avLst/>
          </a:prstGeom>
        </p:spPr>
      </p:pic>
      <p:pic>
        <p:nvPicPr>
          <p:cNvPr id="6" name="Picture 22">
            <a:extLst>
              <a:ext uri="{FF2B5EF4-FFF2-40B4-BE49-F238E27FC236}">
                <a16:creationId xmlns:a16="http://schemas.microsoft.com/office/drawing/2014/main" id="{5914C72F-5606-E692-BBE9-E76877E741D1}"/>
              </a:ext>
            </a:extLst>
          </p:cNvPr>
          <p:cNvPicPr>
            <a:picLocks noChangeAspect="1"/>
          </p:cNvPicPr>
          <p:nvPr/>
        </p:nvPicPr>
        <p:blipFill>
          <a:blip r:embed="rId6"/>
          <a:stretch>
            <a:fillRect/>
          </a:stretch>
        </p:blipFill>
        <p:spPr>
          <a:xfrm>
            <a:off x="0" y="4585166"/>
            <a:ext cx="9144000" cy="560375"/>
          </a:xfrm>
          <a:prstGeom prst="rect">
            <a:avLst/>
          </a:prstGeom>
        </p:spPr>
      </p:pic>
      <p:pic>
        <p:nvPicPr>
          <p:cNvPr id="7" name="Εικόνα 6" descr="Νέος νόμος 4997/2022 - Δημοσιεύθηκε στο ΦΕΚ ο ασφαλιστικός νόμος - Δείτε  τις σημαντικότερες διατάξεις">
            <a:extLst>
              <a:ext uri="{FF2B5EF4-FFF2-40B4-BE49-F238E27FC236}">
                <a16:creationId xmlns:a16="http://schemas.microsoft.com/office/drawing/2014/main" id="{CB6290ED-6A23-8275-C24A-4CF65CEB430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2491" y="1502569"/>
            <a:ext cx="2932308" cy="1502201"/>
          </a:xfrm>
          <a:prstGeom prst="rect">
            <a:avLst/>
          </a:prstGeom>
          <a:noFill/>
          <a:ln>
            <a:noFill/>
          </a:ln>
        </p:spPr>
      </p:pic>
    </p:spTree>
    <p:extLst>
      <p:ext uri="{BB962C8B-B14F-4D97-AF65-F5344CB8AC3E}">
        <p14:creationId xmlns:p14="http://schemas.microsoft.com/office/powerpoint/2010/main" val="3447405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139700" y="0"/>
            <a:ext cx="3028950" cy="652466"/>
          </a:xfrm>
          <a:prstGeom prst="rect">
            <a:avLst/>
          </a:prstGeom>
        </p:spPr>
        <p:txBody>
          <a:bodyPr vert="horz" lIns="91440" tIns="45720" rIns="91440" bIns="45720" rtlCol="0" anchor="ctr">
            <a:normAutofit/>
          </a:bodyPr>
          <a:lstStyle/>
          <a:p>
            <a:pPr marL="0" marR="0" lvl="0" indent="0" fontAlgn="base">
              <a:lnSpc>
                <a:spcPct val="90000"/>
              </a:lnSpc>
              <a:spcBef>
                <a:spcPct val="0"/>
              </a:spcBef>
              <a:spcAft>
                <a:spcPts val="1000"/>
              </a:spcAft>
              <a:buClrTx/>
              <a:buSzTx/>
              <a:tabLst/>
              <a:defRPr/>
            </a:pPr>
            <a:r>
              <a:rPr kumimoji="0" lang="en-US"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ΝΟΜΙΚΟ ΠΛΑΙΣΙΟ</a:t>
            </a:r>
            <a:endParaRPr kumimoji="0" lang="en-US"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4015409" y="690770"/>
            <a:ext cx="4482548" cy="3632752"/>
          </a:xfrm>
          <a:prstGeom prst="rect">
            <a:avLst/>
          </a:prstGeom>
        </p:spPr>
        <p:txBody>
          <a:bodyPr vert="horz" lIns="91440" tIns="45720" rIns="91440" bIns="45720" rtlCol="0" anchor="ctr">
            <a:normAutofit fontScale="25000" lnSpcReduction="20000"/>
          </a:bodyPr>
          <a:lstStyle/>
          <a:p>
            <a:pPr algn="just">
              <a:lnSpc>
                <a:spcPct val="115000"/>
              </a:lnSpc>
              <a:spcAft>
                <a:spcPts val="1000"/>
              </a:spcAft>
            </a:pPr>
            <a:r>
              <a:rPr lang="el-GR"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Απλουστευμένη διαδικασία εφοδιασμού πλοίων </a:t>
            </a:r>
            <a:r>
              <a:rPr lang="en-US"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/A.Y.O.</a:t>
            </a:r>
            <a:endParaRPr lang="el-GR"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571500" marR="0" lvl="0" indent="-571500" algn="just" fontAlgn="base">
              <a:lnSpc>
                <a:spcPct val="90000"/>
              </a:lnSpc>
              <a:spcBef>
                <a:spcPct val="0"/>
              </a:spcBef>
              <a:spcAft>
                <a:spcPts val="1000"/>
              </a:spcAft>
              <a:buClrTx/>
              <a:buSzTx/>
              <a:buFont typeface="Wingdings" panose="05000000000000000000" pitchFamily="2" charset="2"/>
              <a:buChar char="Ø"/>
              <a:tabLst/>
              <a:defRPr/>
            </a:pPr>
            <a:r>
              <a:rPr kumimoji="0" lang="en-US" sz="40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Ο εφοδιασμός πλοίων με τροφοεφόδια για τα οποία εφαρμόζεται η διαδικασία της εξαγωγής και επανεξαγωγής μπορεί να απλουστευθεί ύστερα από σχετική άδεια που εκδίδεται από το αρμόδιο τελωνείο ελέγχου του εφοδιαστή.</a:t>
            </a:r>
          </a:p>
          <a:p>
            <a:pPr marL="571500" marR="0" lvl="0" indent="-571500" algn="just" fontAlgn="base">
              <a:lnSpc>
                <a:spcPct val="90000"/>
              </a:lnSpc>
              <a:spcBef>
                <a:spcPct val="0"/>
              </a:spcBef>
              <a:spcAft>
                <a:spcPts val="1000"/>
              </a:spcAft>
              <a:buClrTx/>
              <a:buSzTx/>
              <a:buFont typeface="Wingdings" panose="05000000000000000000" pitchFamily="2" charset="2"/>
              <a:buChar char="Ø"/>
              <a:tabLst/>
              <a:defRPr/>
            </a:pPr>
            <a:r>
              <a:rPr kumimoji="0" lang="en-US" sz="40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Αυτή η απ</a:t>
            </a:r>
            <a:r>
              <a:rPr kumimoji="0" lang="en-US" sz="40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λουστευμένη</a:t>
            </a:r>
            <a:r>
              <a:rPr kumimoji="0" lang="en-US" sz="40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δι</a:t>
            </a:r>
            <a:r>
              <a:rPr kumimoji="0" lang="en-US" sz="40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αδικασία γίνεται χειρόγραφα ή με ηλεκτρονικό τρόπο με τη συμπλήρωση </a:t>
            </a:r>
            <a:r>
              <a:rPr lang="el-GR"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του</a:t>
            </a:r>
            <a:r>
              <a:rPr kumimoji="0" lang="en-US" sz="40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διοικητικού εγγράφου (Δελτίου Παράδοσης Εφοδίων – Δ.Π.Ε.). Όπ</a:t>
            </a:r>
            <a:r>
              <a:rPr kumimoji="0" lang="en-US" sz="40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οιος</a:t>
            </a:r>
            <a:r>
              <a:rPr kumimoji="0" lang="en-US" sz="40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εφοδι</a:t>
            </a:r>
            <a:r>
              <a:rPr kumimoji="0" lang="en-US" sz="40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αστής επιθυμεί μπορεί να το συνενώσει με το τιμολόγιό του. Κατόπιν το προσκομίζει στον τελωνειακό υπάλληλο στην είσοδο του λιμένα ελλιμενισμού πλοίου, ο οποίος ελέγχει τα καταχωρηθέντα στο διοικητικό έγγραφο εμπορεύματα, επιτρέπει τον εφοδιασμό, μετά την παράδοση την υπογραφή στο διοικητικό έγγραφο που τέθηκε από τον υπεύθυνο του πλοίου, ο αρμόδιος τελωνειακός υπάλληλος υπογράφει την ολοκλήρωση επιβεβαίωσης του εφοδιασμού. </a:t>
            </a:r>
          </a:p>
          <a:p>
            <a:pPr marL="571500" marR="0" lvl="0" indent="-571500" algn="just" fontAlgn="base">
              <a:lnSpc>
                <a:spcPct val="90000"/>
              </a:lnSpc>
              <a:spcBef>
                <a:spcPct val="0"/>
              </a:spcBef>
              <a:spcAft>
                <a:spcPts val="1000"/>
              </a:spcAft>
              <a:buClrTx/>
              <a:buSzTx/>
              <a:buFont typeface="Wingdings" panose="05000000000000000000" pitchFamily="2" charset="2"/>
              <a:buChar char="Ø"/>
              <a:tabLst/>
              <a:defRPr/>
            </a:pPr>
            <a:r>
              <a:rPr lang="el-GR" sz="4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a:t>
            </a:r>
            <a:r>
              <a:rPr kumimoji="0" lang="en-US" sz="40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ντός του </a:t>
            </a:r>
            <a:r>
              <a:rPr kumimoji="0" lang="el-GR" sz="40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επ</a:t>
            </a:r>
            <a:r>
              <a:rPr kumimoji="0" lang="en-US" sz="40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όμενου διμήνου από τον μήνα της παράδοσης, πρέπει να κατατεθεί   ανακεφαλαιωτική διασάφηση εξαγωγής ή επανεξαγωγής με βάση τα διοικητικά έγγραφα, το τελωνειακό καθεστώς και τη σημαία των</a:t>
            </a:r>
            <a:endParaRPr kumimoji="0" lang="en-US" sz="1100" b="0" i="0" u="none" strike="noStrike" cap="none" spc="0" normalizeH="0" baseline="0" noProof="0" dirty="0">
              <a:ln>
                <a:noFill/>
              </a:ln>
              <a:effectLst/>
              <a:uLnTx/>
              <a:uFillTx/>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5" name="Graphic 9">
            <a:extLst>
              <a:ext uri="{FF2B5EF4-FFF2-40B4-BE49-F238E27FC236}">
                <a16:creationId xmlns:a16="http://schemas.microsoft.com/office/drawing/2014/main" id="{DBFEBE12-4FB0-87A0-A6C7-67858A4C274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0805" y="0"/>
            <a:ext cx="1283195" cy="426646"/>
          </a:xfrm>
          <a:prstGeom prst="rect">
            <a:avLst/>
          </a:prstGeom>
        </p:spPr>
      </p:pic>
      <p:pic>
        <p:nvPicPr>
          <p:cNvPr id="6" name="Picture 22">
            <a:extLst>
              <a:ext uri="{FF2B5EF4-FFF2-40B4-BE49-F238E27FC236}">
                <a16:creationId xmlns:a16="http://schemas.microsoft.com/office/drawing/2014/main" id="{1B47E0A9-A709-1BC8-91FE-1048016D2985}"/>
              </a:ext>
            </a:extLst>
          </p:cNvPr>
          <p:cNvPicPr>
            <a:picLocks noChangeAspect="1"/>
          </p:cNvPicPr>
          <p:nvPr/>
        </p:nvPicPr>
        <p:blipFill>
          <a:blip r:embed="rId5"/>
          <a:stretch>
            <a:fillRect/>
          </a:stretch>
        </p:blipFill>
        <p:spPr>
          <a:xfrm>
            <a:off x="0" y="4718895"/>
            <a:ext cx="9144000" cy="426646"/>
          </a:xfrm>
          <a:prstGeom prst="rect">
            <a:avLst/>
          </a:prstGeom>
        </p:spPr>
      </p:pic>
      <p:pic>
        <p:nvPicPr>
          <p:cNvPr id="7" name="Εικόνα 6">
            <a:extLst>
              <a:ext uri="{FF2B5EF4-FFF2-40B4-BE49-F238E27FC236}">
                <a16:creationId xmlns:a16="http://schemas.microsoft.com/office/drawing/2014/main" id="{6B2A7560-D4AD-54EE-64B5-8D92C742C0C2}"/>
              </a:ext>
            </a:extLst>
          </p:cNvPr>
          <p:cNvPicPr>
            <a:picLocks noChangeAspect="1"/>
          </p:cNvPicPr>
          <p:nvPr/>
        </p:nvPicPr>
        <p:blipFill>
          <a:blip r:embed="rId6"/>
          <a:stretch>
            <a:fillRect/>
          </a:stretch>
        </p:blipFill>
        <p:spPr>
          <a:xfrm>
            <a:off x="193559" y="1810771"/>
            <a:ext cx="2823728" cy="1524000"/>
          </a:xfrm>
          <a:prstGeom prst="rect">
            <a:avLst/>
          </a:prstGeom>
        </p:spPr>
      </p:pic>
    </p:spTree>
    <p:extLst>
      <p:ext uri="{BB962C8B-B14F-4D97-AF65-F5344CB8AC3E}">
        <p14:creationId xmlns:p14="http://schemas.microsoft.com/office/powerpoint/2010/main" val="1589666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317754" y="87709"/>
            <a:ext cx="2891790" cy="636191"/>
          </a:xfrm>
          <a:prstGeom prst="rect">
            <a:avLst/>
          </a:prstGeom>
        </p:spPr>
        <p:txBody>
          <a:bodyPr vert="horz" lIns="91440" tIns="45720" rIns="91440" bIns="45720" rtlCol="0" anchor="ctr">
            <a:normAutofit/>
          </a:bodyPr>
          <a:lstStyle/>
          <a:p>
            <a:pPr marL="0" marR="0" lvl="0" indent="0" fontAlgn="base">
              <a:lnSpc>
                <a:spcPct val="90000"/>
              </a:lnSpc>
              <a:spcBef>
                <a:spcPct val="0"/>
              </a:spcBef>
              <a:spcAft>
                <a:spcPts val="1000"/>
              </a:spcAft>
              <a:buClrTx/>
              <a:buSzTx/>
              <a:tabLst/>
              <a:defRPr/>
            </a:pPr>
            <a:r>
              <a:rPr kumimoji="0" lang="el-GR" sz="2000" b="1" i="0" u="non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ΝΟΜΙΚΟ </a:t>
            </a:r>
            <a:r>
              <a:rPr lang="el-GR" sz="2000" b="1" strike="noStrike"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ΠΛΑΙΣΙΟ</a:t>
            </a:r>
            <a:r>
              <a:rPr kumimoji="0" lang="en-US"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3256093" y="364499"/>
            <a:ext cx="5887907" cy="3828437"/>
          </a:xfrm>
          <a:prstGeom prst="rect">
            <a:avLst/>
          </a:prstGeom>
        </p:spPr>
        <p:txBody>
          <a:bodyPr vert="horz" lIns="91440" tIns="45720" rIns="91440" bIns="45720" rtlCol="0" anchor="ctr">
            <a:normAutofit/>
          </a:bodyPr>
          <a:lstStyle/>
          <a:p>
            <a:pPr marR="0" lvl="0" algn="just" fontAlgn="base">
              <a:lnSpc>
                <a:spcPct val="90000"/>
              </a:lnSpc>
              <a:spcBef>
                <a:spcPct val="0"/>
              </a:spcBef>
              <a:spcAft>
                <a:spcPts val="1000"/>
              </a:spcAft>
              <a:buClrTx/>
              <a:buSzTx/>
              <a:tabLst/>
              <a:defRPr/>
            </a:pPr>
            <a:endParaRPr kumimoji="0" lang="el-GR" sz="1000" b="0" i="0" u="none" strike="sng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228600" algn="just" fontAlgn="base">
              <a:lnSpc>
                <a:spcPct val="90000"/>
              </a:lnSpc>
              <a:spcBef>
                <a:spcPct val="0"/>
              </a:spcBef>
              <a:spcAft>
                <a:spcPts val="600"/>
              </a:spcAft>
              <a:buClrTx/>
              <a:buSzTx/>
              <a:buFont typeface="Wingdings" panose="05000000000000000000" pitchFamily="2" charset="2"/>
              <a:buChar char="v"/>
              <a:tabLst/>
              <a:defRPr/>
            </a:pP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Θ</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έση</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σ</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ελεύθερη</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κυκλοφορία με απαλλαγή από </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Φ</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Π</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Α</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κι άμεση αποστολή σ</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άλλο κράτος </a:t>
            </a:r>
          </a:p>
          <a:p>
            <a:pPr marR="0" lvl="0" algn="just" fontAlgn="base">
              <a:lnSpc>
                <a:spcPct val="90000"/>
              </a:lnSpc>
              <a:spcBef>
                <a:spcPct val="0"/>
              </a:spcBef>
              <a:spcAft>
                <a:spcPts val="600"/>
              </a:spcAft>
              <a:buClrTx/>
              <a:buSzTx/>
              <a:tabLst/>
              <a:defRPr/>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μέλος </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της</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Ε</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φαρμογή Τελών</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Κ</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αθεστώτος</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42)</a:t>
            </a:r>
          </a:p>
          <a:p>
            <a:pPr marL="0" marR="0" lvl="0" indent="-228600" algn="just" fontAlgn="base">
              <a:lnSpc>
                <a:spcPct val="90000"/>
              </a:lnSpc>
              <a:spcBef>
                <a:spcPct val="0"/>
              </a:spcBef>
              <a:spcAft>
                <a:spcPts val="600"/>
              </a:spcAft>
              <a:buClrTx/>
              <a:buSzTx/>
              <a:buFont typeface="Wingdings" panose="05000000000000000000" pitchFamily="2" charset="2"/>
              <a:buChar char="v"/>
              <a:tabLst/>
              <a:defRPr/>
            </a:pP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ιδικός</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Π</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ροορισμός</a:t>
            </a:r>
            <a:endPar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228600" algn="just" fontAlgn="base">
              <a:lnSpc>
                <a:spcPct val="90000"/>
              </a:lnSpc>
              <a:spcBef>
                <a:spcPct val="0"/>
              </a:spcBef>
              <a:spcAft>
                <a:spcPts val="600"/>
              </a:spcAft>
              <a:buClrTx/>
              <a:buSzTx/>
              <a:buFont typeface="Wingdings" panose="05000000000000000000" pitchFamily="2" charset="2"/>
              <a:buChar char="v"/>
              <a:tabLst/>
              <a:defRPr/>
            </a:pP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Κ</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αθεστώς</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Ελεύθερης Κυκλοφορίας &amp; Ανάλωσης στην Ελλάδα</a:t>
            </a:r>
            <a:endPar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228600" algn="just" fontAlgn="base">
              <a:lnSpc>
                <a:spcPct val="90000"/>
              </a:lnSpc>
              <a:spcBef>
                <a:spcPct val="0"/>
              </a:spcBef>
              <a:spcAft>
                <a:spcPts val="600"/>
              </a:spcAft>
              <a:buClrTx/>
              <a:buSzTx/>
              <a:buFont typeface="Wingdings" panose="05000000000000000000" pitchFamily="2" charset="2"/>
              <a:buChar char="v"/>
              <a:tabLst/>
              <a:defRPr/>
            </a:pP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Κ</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αθεστώς</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Ε</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ξαγωγής</a:t>
            </a:r>
          </a:p>
          <a:p>
            <a:pPr indent="-228600" algn="just" fontAlgn="base">
              <a:lnSpc>
                <a:spcPct val="90000"/>
              </a:lnSpc>
              <a:spcBef>
                <a:spcPct val="0"/>
              </a:spcBef>
              <a:spcAft>
                <a:spcPts val="600"/>
              </a:spcAft>
              <a:buFont typeface="Wingdings" panose="05000000000000000000" pitchFamily="2" charset="2"/>
              <a:buChar char="v"/>
              <a:defRPr/>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Πιστοποιητικά</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Κ</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αταγωγής</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 Ε</a:t>
            </a: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γκεκριμένος</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Ε</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ξαγωγέας</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EUR-1</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 Εγγεγραμμένος Εξαγωγέας </a:t>
            </a:r>
            <a:r>
              <a:rPr kumimoji="0" lang="en-GB"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(REX)</a:t>
            </a:r>
            <a:endPar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indent="-228600" algn="just" fontAlgn="base">
              <a:lnSpc>
                <a:spcPct val="90000"/>
              </a:lnSpc>
              <a:spcBef>
                <a:spcPct val="0"/>
              </a:spcBef>
              <a:spcAft>
                <a:spcPts val="600"/>
              </a:spcAft>
              <a:buFont typeface="Wingdings" panose="05000000000000000000" pitchFamily="2" charset="2"/>
              <a:buChar char="v"/>
              <a:defRPr/>
            </a:pP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Κ</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αθεστώς</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πανεξαγωγής</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indent="-228600" algn="just" fontAlgn="base">
              <a:lnSpc>
                <a:spcPct val="90000"/>
              </a:lnSpc>
              <a:spcBef>
                <a:spcPct val="0"/>
              </a:spcBef>
              <a:spcAft>
                <a:spcPts val="600"/>
              </a:spcAft>
              <a:buFont typeface="Wingdings" panose="05000000000000000000" pitchFamily="2" charset="2"/>
              <a:buChar char="v"/>
              <a:defRPr/>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Καθεστώς Τελειοποίησης προς Επανεξαγωγή </a:t>
            </a:r>
          </a:p>
          <a:p>
            <a:pPr marL="0" marR="0" lvl="0" indent="-228600" algn="just" fontAlgn="base">
              <a:lnSpc>
                <a:spcPct val="90000"/>
              </a:lnSpc>
              <a:spcBef>
                <a:spcPct val="0"/>
              </a:spcBef>
              <a:spcAft>
                <a:spcPts val="600"/>
              </a:spcAft>
              <a:buClrTx/>
              <a:buSzTx/>
              <a:buFont typeface="Wingdings" panose="05000000000000000000" pitchFamily="2" charset="2"/>
              <a:buChar char="v"/>
              <a:tabLst/>
              <a:defRPr/>
            </a:pP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ICISnet – EMCS</a:t>
            </a:r>
          </a:p>
          <a:p>
            <a:pPr marL="0" marR="0" lvl="0" indent="-228600" algn="just" fontAlgn="base">
              <a:lnSpc>
                <a:spcPct val="90000"/>
              </a:lnSpc>
              <a:spcBef>
                <a:spcPct val="0"/>
              </a:spcBef>
              <a:spcAft>
                <a:spcPts val="600"/>
              </a:spcAft>
              <a:buClrTx/>
              <a:buSzTx/>
              <a:buFont typeface="Wingdings" panose="05000000000000000000" pitchFamily="2" charset="2"/>
              <a:buChar char="v"/>
              <a:tabLst/>
              <a:defRPr/>
            </a:pPr>
            <a:r>
              <a:rPr kumimoji="0" lang="el-GR" sz="1000" b="1"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γκεκριμένος </a:t>
            </a:r>
            <a:r>
              <a:rPr kumimoji="0" lang="el-GR" sz="1000" b="1"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Ο</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ικονομικός </a:t>
            </a:r>
            <a:r>
              <a:rPr kumimoji="0" lang="el-GR" sz="1000" b="1"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Φ</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ορέας (ΑΕΟ)</a:t>
            </a:r>
          </a:p>
          <a:p>
            <a:pPr indent="-228600" algn="just" fontAlgn="base">
              <a:lnSpc>
                <a:spcPct val="90000"/>
              </a:lnSpc>
              <a:spcBef>
                <a:spcPct val="0"/>
              </a:spcBef>
              <a:spcAft>
                <a:spcPts val="600"/>
              </a:spcAft>
              <a:buFont typeface="Wingdings" panose="05000000000000000000" pitchFamily="2" charset="2"/>
              <a:buChar char="v"/>
              <a:defRPr/>
            </a:pP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Ω</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ράρια Τελωνείων</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indent="-228600" algn="just" fontAlgn="base">
              <a:lnSpc>
                <a:spcPct val="90000"/>
              </a:lnSpc>
              <a:spcBef>
                <a:spcPct val="0"/>
              </a:spcBef>
              <a:spcAft>
                <a:spcPts val="600"/>
              </a:spcAft>
              <a:buFont typeface="Wingdings" panose="05000000000000000000" pitchFamily="2" charset="2"/>
              <a:buChar char="v"/>
              <a:defRPr/>
            </a:pP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Γενικά Θέματα</a:t>
            </a:r>
            <a:endPar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indent="-228600" algn="just" fontAlgn="base">
              <a:lnSpc>
                <a:spcPct val="90000"/>
              </a:lnSpc>
              <a:spcBef>
                <a:spcPct val="0"/>
              </a:spcBef>
              <a:spcAft>
                <a:spcPts val="600"/>
              </a:spcAft>
              <a:buFont typeface="Wingdings" panose="05000000000000000000" pitchFamily="2" charset="2"/>
              <a:buChar char="v"/>
              <a:defRPr/>
            </a:pP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Γ</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ενικό Χημείο Κράτους</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indent="-228600" algn="just" fontAlgn="base">
              <a:lnSpc>
                <a:spcPct val="90000"/>
              </a:lnSpc>
              <a:spcBef>
                <a:spcPct val="0"/>
              </a:spcBef>
              <a:spcAft>
                <a:spcPts val="600"/>
              </a:spcAft>
              <a:buFont typeface="Wingdings" panose="05000000000000000000" pitchFamily="2" charset="2"/>
              <a:buChar char="v"/>
              <a:defRPr/>
            </a:pP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Νέος</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Ευρωπαϊκός</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Κανονισμός</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679/2016 για την προστασία των προσωπικών δεδομένων </a:t>
            </a:r>
            <a:r>
              <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indent="-228600" algn="just" fontAlgn="base">
              <a:lnSpc>
                <a:spcPct val="90000"/>
              </a:lnSpc>
              <a:spcBef>
                <a:spcPct val="0"/>
              </a:spcBef>
              <a:spcAft>
                <a:spcPts val="600"/>
              </a:spcAft>
              <a:buFont typeface="Wingdings" panose="05000000000000000000" pitchFamily="2" charset="2"/>
              <a:buChar char="v"/>
              <a:defRPr/>
            </a:pP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BREXIT</a:t>
            </a:r>
          </a:p>
          <a:p>
            <a:pPr indent="-228600" algn="just" fontAlgn="base">
              <a:lnSpc>
                <a:spcPct val="90000"/>
              </a:lnSpc>
              <a:spcBef>
                <a:spcPct val="0"/>
              </a:spcBef>
              <a:spcAft>
                <a:spcPts val="600"/>
              </a:spcAft>
              <a:buFont typeface="Wingdings" panose="05000000000000000000" pitchFamily="2" charset="2"/>
              <a:buChar char="v"/>
              <a:defRPr/>
            </a:pPr>
            <a:endParaRPr kumimoji="0" lang="el-GR"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indent="-228600" algn="just" fontAlgn="base">
              <a:lnSpc>
                <a:spcPct val="90000"/>
              </a:lnSpc>
              <a:spcBef>
                <a:spcPct val="0"/>
              </a:spcBef>
              <a:spcAft>
                <a:spcPts val="600"/>
              </a:spcAft>
              <a:buFont typeface="Wingdings" panose="05000000000000000000" pitchFamily="2" charset="2"/>
              <a:buChar char="v"/>
              <a:defRPr/>
            </a:pPr>
            <a:endPar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indent="-228600" algn="just" fontAlgn="base">
              <a:lnSpc>
                <a:spcPct val="90000"/>
              </a:lnSpc>
              <a:spcBef>
                <a:spcPct val="0"/>
              </a:spcBef>
              <a:spcAft>
                <a:spcPts val="600"/>
              </a:spcAft>
              <a:buFont typeface="Wingdings" panose="05000000000000000000" pitchFamily="2" charset="2"/>
              <a:buChar char="v"/>
              <a:defRPr/>
            </a:pPr>
            <a:endParaRPr kumimoji="0" lang="en-US" sz="1000" b="0" i="0" u="non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228600" fontAlgn="base">
              <a:lnSpc>
                <a:spcPct val="90000"/>
              </a:lnSpc>
              <a:spcBef>
                <a:spcPct val="0"/>
              </a:spcBef>
              <a:spcAft>
                <a:spcPts val="1000"/>
              </a:spcAft>
              <a:buClrTx/>
              <a:buSzTx/>
              <a:buFont typeface="Arial" panose="020B0604020202020204" pitchFamily="34" charset="0"/>
              <a:buChar char="•"/>
              <a:tabLst/>
              <a:defRPr/>
            </a:pPr>
            <a:endParaRPr kumimoji="0" lang="en-US" sz="900" b="0" i="0" u="none" strike="noStrike" cap="none" spc="0" normalizeH="0" baseline="0" noProof="0" dirty="0">
              <a:ln>
                <a:noFill/>
              </a:ln>
              <a:solidFill>
                <a:schemeClr val="tx2"/>
              </a:solidFill>
              <a:effectLst/>
              <a:uLnTx/>
              <a:uFillTx/>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728A5E4E-11E5-237A-5CEE-719FB78975BE}"/>
              </a:ext>
            </a:extLst>
          </p:cNvPr>
          <p:cNvSpPr txBox="1"/>
          <p:nvPr/>
        </p:nvSpPr>
        <p:spPr>
          <a:xfrm>
            <a:off x="3558669" y="3734110"/>
            <a:ext cx="5282753" cy="774571"/>
          </a:xfrm>
          <a:prstGeom prst="rect">
            <a:avLst/>
          </a:prstGeom>
          <a:noFill/>
        </p:spPr>
        <p:txBody>
          <a:bodyPr wrap="square">
            <a:spAutoFit/>
          </a:bodyPr>
          <a:lstStyle/>
          <a:p>
            <a:pPr lvl="0" algn="just">
              <a:lnSpc>
                <a:spcPct val="90000"/>
              </a:lnSpc>
              <a:spcAft>
                <a:spcPts val="1000"/>
              </a:spcAft>
              <a:defRPr/>
            </a:pPr>
            <a:r>
              <a:rPr lang="el-GR" sz="1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Μελλοντικές Προοπτικές</a:t>
            </a:r>
          </a:p>
          <a:p>
            <a:pPr lvl="0" algn="just">
              <a:lnSpc>
                <a:spcPct val="90000"/>
              </a:lnSpc>
              <a:spcAft>
                <a:spcPts val="1000"/>
              </a:spcAft>
              <a:defRPr/>
            </a:pP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Η τελωνειακή διοίκηση ασχολείται με την αναθεώρηση των διαδικασιών εφοδιασμού πλοίων προκειμένου να τις εναρμονίσει με τις νέες διατάξεις του Εν.Τ.Κ</a:t>
            </a:r>
            <a:r>
              <a:rPr lang="el-GR"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στα πλαίσια του Αυτοποιημένου Συστήματος Εξαγωγής (ΑΣΕ). </a:t>
            </a:r>
            <a:r>
              <a:rPr lang="en-US" sz="1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Automatic export system (AES)</a:t>
            </a:r>
          </a:p>
        </p:txBody>
      </p:sp>
      <p:pic>
        <p:nvPicPr>
          <p:cNvPr id="2" name="Graphic 9">
            <a:extLst>
              <a:ext uri="{FF2B5EF4-FFF2-40B4-BE49-F238E27FC236}">
                <a16:creationId xmlns:a16="http://schemas.microsoft.com/office/drawing/2014/main" id="{1510188C-8E98-78C6-93DF-618A6A8C7AB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0358" y="0"/>
            <a:ext cx="1283195" cy="426646"/>
          </a:xfrm>
          <a:prstGeom prst="rect">
            <a:avLst/>
          </a:prstGeom>
        </p:spPr>
      </p:pic>
      <p:pic>
        <p:nvPicPr>
          <p:cNvPr id="6" name="Picture 22">
            <a:extLst>
              <a:ext uri="{FF2B5EF4-FFF2-40B4-BE49-F238E27FC236}">
                <a16:creationId xmlns:a16="http://schemas.microsoft.com/office/drawing/2014/main" id="{9603F559-1119-C864-BAC5-DA1F9A301D38}"/>
              </a:ext>
            </a:extLst>
          </p:cNvPr>
          <p:cNvPicPr>
            <a:picLocks noChangeAspect="1"/>
          </p:cNvPicPr>
          <p:nvPr/>
        </p:nvPicPr>
        <p:blipFill>
          <a:blip r:embed="rId5"/>
          <a:stretch>
            <a:fillRect/>
          </a:stretch>
        </p:blipFill>
        <p:spPr>
          <a:xfrm>
            <a:off x="0" y="4585166"/>
            <a:ext cx="9144000" cy="560375"/>
          </a:xfrm>
          <a:prstGeom prst="rect">
            <a:avLst/>
          </a:prstGeom>
        </p:spPr>
      </p:pic>
      <p:pic>
        <p:nvPicPr>
          <p:cNvPr id="14" name="Εικόνα 13" descr="Εικόνα που περιέχει κείμενο, γράμμα">
            <a:extLst>
              <a:ext uri="{FF2B5EF4-FFF2-40B4-BE49-F238E27FC236}">
                <a16:creationId xmlns:a16="http://schemas.microsoft.com/office/drawing/2014/main" id="{A5B413B9-166E-54BF-53D1-372DFF3A85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993" y="1714655"/>
            <a:ext cx="2713283" cy="1409390"/>
          </a:xfrm>
          <a:prstGeom prst="rect">
            <a:avLst/>
          </a:prstGeom>
        </p:spPr>
      </p:pic>
    </p:spTree>
    <p:extLst>
      <p:ext uri="{BB962C8B-B14F-4D97-AF65-F5344CB8AC3E}">
        <p14:creationId xmlns:p14="http://schemas.microsoft.com/office/powerpoint/2010/main" val="3534161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Ορθογώνιο 3">
            <a:extLst>
              <a:ext uri="{FF2B5EF4-FFF2-40B4-BE49-F238E27FC236}">
                <a16:creationId xmlns:a16="http://schemas.microsoft.com/office/drawing/2014/main" id="{05C564C4-F6CE-4D99-B80C-08EFF46AB1ED}"/>
              </a:ext>
            </a:extLst>
          </p:cNvPr>
          <p:cNvSpPr/>
          <p:nvPr/>
        </p:nvSpPr>
        <p:spPr>
          <a:xfrm>
            <a:off x="256657" y="186868"/>
            <a:ext cx="3624017" cy="1118319"/>
          </a:xfrm>
          <a:prstGeom prst="rect">
            <a:avLst/>
          </a:prstGeom>
        </p:spPr>
        <p:txBody>
          <a:bodyPr wrap="square">
            <a:spAutoFit/>
          </a:bodyPr>
          <a:lstStyle/>
          <a:p>
            <a:pPr lvl="0" algn="ctr">
              <a:lnSpc>
                <a:spcPct val="115000"/>
              </a:lnSpc>
              <a:spcAft>
                <a:spcPts val="1000"/>
              </a:spcAft>
            </a:pPr>
            <a:r>
              <a:rPr lang="el-GR"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ΜΗΧΑΝΟΓΡΑΦΙΚΗ ΚΑΙ ΗΛΕΚΤΡΟΝΙΚΗ ΥΠΟΔΟΜΗ ΠΣΕΠΕ</a:t>
            </a:r>
            <a:endParaRPr kumimoji="0" lang="el-GR"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5181600" y="1114087"/>
            <a:ext cx="3624017" cy="3209020"/>
          </a:xfrm>
          <a:prstGeom prst="rect">
            <a:avLst/>
          </a:prstGeom>
        </p:spPr>
        <p:txBody>
          <a:bodyPr wrap="square">
            <a:spAutoFit/>
          </a:bodyPr>
          <a:lstStyle/>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8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4591050" algn="l"/>
              </a:tabLst>
            </a:pPr>
            <a:endParaRPr lang="el-GR" sz="1800" dirty="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4591050" algn="l"/>
              </a:tabLst>
            </a:pPr>
            <a:r>
              <a:rPr lang="el-GR" sz="1100" dirty="0">
                <a:solidFill>
                  <a:srgbClr val="365F91"/>
                </a:solidFill>
                <a:effectLst/>
                <a:latin typeface="Tahoma" panose="020B0604030504040204" pitchFamily="34" charset="0"/>
                <a:ea typeface="Tahoma" panose="020B0604030504040204" pitchFamily="34" charset="0"/>
                <a:cs typeface="Tahoma" panose="020B0604030504040204" pitchFamily="34" charset="0"/>
              </a:rPr>
              <a:t>Στο πλαίσιο διαφάνειας και ορθής διαχείρισης ο ΠΣΕΠΕ έχει αναπτύξει ένα προηγμένο σύστημα μηχανογράφησης, με διπλογραφικό σύστημα. Οι εργασίες που συντελούνται μέσω αυτού είναι οι παρακάτω: </a:t>
            </a:r>
            <a:endParaRPr lang="el-GR" sz="1100" dirty="0">
              <a:effectLst/>
              <a:latin typeface="Tahoma" panose="020B0604030504040204" pitchFamily="34" charset="0"/>
              <a:ea typeface="Tahoma" panose="020B0604030504040204" pitchFamily="34" charset="0"/>
              <a:cs typeface="Tahoma" panose="020B0604030504040204" pitchFamily="34" charset="0"/>
            </a:endParaRPr>
          </a:p>
          <a:p>
            <a:pPr lvl="0" algn="just">
              <a:lnSpc>
                <a:spcPct val="115000"/>
              </a:lnSpc>
              <a:spcAft>
                <a:spcPts val="1000"/>
              </a:spcAft>
            </a:pPr>
            <a:endParaRPr lang="el-GR" dirty="0">
              <a:solidFill>
                <a:srgbClr val="365F91"/>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15000"/>
              </a:lnSpc>
              <a:spcAft>
                <a:spcPts val="1000"/>
              </a:spcAft>
            </a:pPr>
            <a:endParaRPr lang="el-GR" dirty="0">
              <a:solidFill>
                <a:srgbClr val="365F91"/>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15000"/>
              </a:lnSpc>
              <a:spcAft>
                <a:spcPts val="1000"/>
              </a:spcAft>
            </a:pPr>
            <a:endParaRPr kumimoji="0" lang="el-GR" sz="14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Graphic 9">
            <a:extLst>
              <a:ext uri="{FF2B5EF4-FFF2-40B4-BE49-F238E27FC236}">
                <a16:creationId xmlns:a16="http://schemas.microsoft.com/office/drawing/2014/main" id="{F16B7CF5-ACC6-9605-F582-99DBB7D177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0"/>
            <a:ext cx="1283195" cy="426646"/>
          </a:xfrm>
          <a:prstGeom prst="rect">
            <a:avLst/>
          </a:prstGeom>
        </p:spPr>
      </p:pic>
      <p:pic>
        <p:nvPicPr>
          <p:cNvPr id="5" name="Picture 22">
            <a:extLst>
              <a:ext uri="{FF2B5EF4-FFF2-40B4-BE49-F238E27FC236}">
                <a16:creationId xmlns:a16="http://schemas.microsoft.com/office/drawing/2014/main" id="{CC2D7956-49D0-C8E2-E7E0-D8E60CFD91E6}"/>
              </a:ext>
            </a:extLst>
          </p:cNvPr>
          <p:cNvPicPr>
            <a:picLocks noChangeAspect="1"/>
          </p:cNvPicPr>
          <p:nvPr/>
        </p:nvPicPr>
        <p:blipFill>
          <a:blip r:embed="rId6"/>
          <a:stretch>
            <a:fillRect/>
          </a:stretch>
        </p:blipFill>
        <p:spPr>
          <a:xfrm>
            <a:off x="0" y="4585166"/>
            <a:ext cx="9144000" cy="560375"/>
          </a:xfrm>
          <a:prstGeom prst="rect">
            <a:avLst/>
          </a:prstGeom>
        </p:spPr>
      </p:pic>
      <p:pic>
        <p:nvPicPr>
          <p:cNvPr id="8" name="Εικόνα 4">
            <a:extLst>
              <a:ext uri="{FF2B5EF4-FFF2-40B4-BE49-F238E27FC236}">
                <a16:creationId xmlns:a16="http://schemas.microsoft.com/office/drawing/2014/main" id="{35D22BAA-16A4-EBF8-CD88-C8B0059CC13C}"/>
              </a:ext>
            </a:extLst>
          </p:cNvPr>
          <p:cNvPicPr>
            <a:picLocks noChangeAspect="1"/>
          </p:cNvPicPr>
          <p:nvPr/>
        </p:nvPicPr>
        <p:blipFill>
          <a:blip r:embed="rId7"/>
          <a:stretch>
            <a:fillRect/>
          </a:stretch>
        </p:blipFill>
        <p:spPr>
          <a:xfrm>
            <a:off x="0" y="1854200"/>
            <a:ext cx="3651621" cy="1770573"/>
          </a:xfrm>
          <a:prstGeom prst="rect">
            <a:avLst/>
          </a:prstGeom>
        </p:spPr>
      </p:pic>
    </p:spTree>
    <p:extLst>
      <p:ext uri="{BB962C8B-B14F-4D97-AF65-F5344CB8AC3E}">
        <p14:creationId xmlns:p14="http://schemas.microsoft.com/office/powerpoint/2010/main" val="1935559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Ορθογώνιο 3">
            <a:extLst>
              <a:ext uri="{FF2B5EF4-FFF2-40B4-BE49-F238E27FC236}">
                <a16:creationId xmlns:a16="http://schemas.microsoft.com/office/drawing/2014/main" id="{05C564C4-F6CE-4D99-B80C-08EFF46AB1ED}"/>
              </a:ext>
            </a:extLst>
          </p:cNvPr>
          <p:cNvSpPr/>
          <p:nvPr/>
        </p:nvSpPr>
        <p:spPr>
          <a:xfrm>
            <a:off x="127001" y="193218"/>
            <a:ext cx="3777426" cy="1118319"/>
          </a:xfrm>
          <a:prstGeom prst="rect">
            <a:avLst/>
          </a:prstGeom>
        </p:spPr>
        <p:txBody>
          <a:bodyPr wrap="square">
            <a:spAutoFit/>
          </a:bodyPr>
          <a:lstStyle/>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l-GR"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ΜΗΧΑΝΟΓΡΑΦΙΚΗ ΚΑΙ ΗΛΕΚΤΡΟΝΙΚΗ ΥΠΟΔΟΜΗ ΠΣΕΠΕ</a:t>
            </a:r>
            <a:endParaRPr kumimoji="0" lang="el-GR"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5492381" y="938514"/>
            <a:ext cx="3370017" cy="3266472"/>
          </a:xfrm>
          <a:prstGeom prst="rect">
            <a:avLst/>
          </a:prstGeom>
        </p:spPr>
        <p:txBody>
          <a:bodyPr wrap="square">
            <a:spAutoFit/>
          </a:bodyPr>
          <a:lstStyle/>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8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endParaRPr lang="el-GR" dirty="0">
              <a:solidFill>
                <a:srgbClr val="365F9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8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l-GR" sz="1100" b="1" dirty="0">
                <a:solidFill>
                  <a:srgbClr val="365F9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Μητρώο Μελών</a:t>
            </a:r>
            <a:r>
              <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 στην οποία καταχωρούνται όλα τα στοιχεία επικοινωνίας και οικονομικά όλων των μελών του ΠΣΕΠΕ και περαιτέρω επαφές.</a:t>
            </a:r>
          </a:p>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8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8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4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Graphic 9">
            <a:extLst>
              <a:ext uri="{FF2B5EF4-FFF2-40B4-BE49-F238E27FC236}">
                <a16:creationId xmlns:a16="http://schemas.microsoft.com/office/drawing/2014/main" id="{B69B66A4-A9F6-44D3-850F-FD86206641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0"/>
            <a:ext cx="1283195" cy="426646"/>
          </a:xfrm>
          <a:prstGeom prst="rect">
            <a:avLst/>
          </a:prstGeom>
        </p:spPr>
      </p:pic>
      <p:pic>
        <p:nvPicPr>
          <p:cNvPr id="6" name="Picture 22">
            <a:extLst>
              <a:ext uri="{FF2B5EF4-FFF2-40B4-BE49-F238E27FC236}">
                <a16:creationId xmlns:a16="http://schemas.microsoft.com/office/drawing/2014/main" id="{708B6CFB-C1D0-9009-3243-3F4A4309F487}"/>
              </a:ext>
            </a:extLst>
          </p:cNvPr>
          <p:cNvPicPr>
            <a:picLocks noChangeAspect="1"/>
          </p:cNvPicPr>
          <p:nvPr/>
        </p:nvPicPr>
        <p:blipFill>
          <a:blip r:embed="rId6"/>
          <a:stretch>
            <a:fillRect/>
          </a:stretch>
        </p:blipFill>
        <p:spPr>
          <a:xfrm>
            <a:off x="0" y="4585166"/>
            <a:ext cx="9144000" cy="560375"/>
          </a:xfrm>
          <a:prstGeom prst="rect">
            <a:avLst/>
          </a:prstGeom>
        </p:spPr>
      </p:pic>
      <p:pic>
        <p:nvPicPr>
          <p:cNvPr id="7" name="Εικόνα 6">
            <a:extLst>
              <a:ext uri="{FF2B5EF4-FFF2-40B4-BE49-F238E27FC236}">
                <a16:creationId xmlns:a16="http://schemas.microsoft.com/office/drawing/2014/main" id="{C6C02E80-93A0-918C-91D9-ECE2F8D6C54B}"/>
              </a:ext>
            </a:extLst>
          </p:cNvPr>
          <p:cNvPicPr>
            <a:picLocks noChangeAspect="1"/>
          </p:cNvPicPr>
          <p:nvPr/>
        </p:nvPicPr>
        <p:blipFill>
          <a:blip r:embed="rId7"/>
          <a:stretch>
            <a:fillRect/>
          </a:stretch>
        </p:blipFill>
        <p:spPr>
          <a:xfrm>
            <a:off x="281602" y="1311537"/>
            <a:ext cx="4521199" cy="2867708"/>
          </a:xfrm>
          <a:prstGeom prst="rect">
            <a:avLst/>
          </a:prstGeom>
        </p:spPr>
      </p:pic>
    </p:spTree>
    <p:extLst>
      <p:ext uri="{BB962C8B-B14F-4D97-AF65-F5344CB8AC3E}">
        <p14:creationId xmlns:p14="http://schemas.microsoft.com/office/powerpoint/2010/main" val="3166402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222253" y="96043"/>
            <a:ext cx="3630007" cy="1355479"/>
          </a:xfrm>
          <a:prstGeom prst="rect">
            <a:avLst/>
          </a:prstGeom>
        </p:spPr>
        <p:txBody>
          <a:bodyPr vert="horz" lIns="91440" tIns="45720" rIns="91440" bIns="45720" rtlCol="0" anchor="ctr">
            <a:noAutofit/>
          </a:bodyPr>
          <a:lstStyle/>
          <a:p>
            <a:pPr marL="0" marR="0" lvl="0" indent="0" algn="ctr" fontAlgn="base">
              <a:lnSpc>
                <a:spcPct val="90000"/>
              </a:lnSpc>
              <a:spcBef>
                <a:spcPct val="0"/>
              </a:spcBef>
              <a:spcAft>
                <a:spcPts val="1000"/>
              </a:spcAft>
              <a:buClrTx/>
              <a:buSzTx/>
              <a:tabLst/>
              <a:defRPr/>
            </a:pPr>
            <a:r>
              <a:rPr kumimoji="0" lang="en-US" sz="20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ΜΗΧΑΝΟΓΡΑΦΙΚΗ ΚΑΙ ΗΛΕΚΤΡΟΝΙΚΗ ΥΠΟΔΟΜΗ ΠΣΕΠΕ</a:t>
            </a:r>
            <a:endParaRPr kumimoji="0" lang="en-US" sz="20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Εικόνα 5">
            <a:extLst>
              <a:ext uri="{FF2B5EF4-FFF2-40B4-BE49-F238E27FC236}">
                <a16:creationId xmlns:a16="http://schemas.microsoft.com/office/drawing/2014/main" id="{8C2D9EF4-67A1-4A95-BEF8-90E38E75392A}"/>
              </a:ext>
            </a:extLst>
          </p:cNvPr>
          <p:cNvPicPr>
            <a:picLocks noChangeAspect="1"/>
          </p:cNvPicPr>
          <p:nvPr/>
        </p:nvPicPr>
        <p:blipFill rotWithShape="1">
          <a:blip r:embed="rId3"/>
          <a:srcRect l="31547" r="18284"/>
          <a:stretch/>
        </p:blipFill>
        <p:spPr>
          <a:xfrm>
            <a:off x="455194" y="1638300"/>
            <a:ext cx="3545306" cy="241935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3" name="Ορθογώνιο 22">
            <a:extLst>
              <a:ext uri="{FF2B5EF4-FFF2-40B4-BE49-F238E27FC236}">
                <a16:creationId xmlns:a16="http://schemas.microsoft.com/office/drawing/2014/main" id="{CBC65576-510E-407E-98F2-962A5FDBF197}"/>
              </a:ext>
            </a:extLst>
          </p:cNvPr>
          <p:cNvSpPr/>
          <p:nvPr/>
        </p:nvSpPr>
        <p:spPr>
          <a:xfrm>
            <a:off x="4919871" y="1451522"/>
            <a:ext cx="3768936" cy="2161628"/>
          </a:xfrm>
          <a:prstGeom prst="rect">
            <a:avLst/>
          </a:prstGeom>
        </p:spPr>
        <p:txBody>
          <a:bodyPr vert="horz" lIns="91440" tIns="45720" rIns="91440" bIns="45720" rtlCol="0">
            <a:normAutofit/>
          </a:bodyPr>
          <a:lstStyle/>
          <a:p>
            <a:pPr marL="342900" lvl="0" indent="-228600" algn="just">
              <a:lnSpc>
                <a:spcPct val="90000"/>
              </a:lnSpc>
              <a:spcAft>
                <a:spcPts val="1000"/>
              </a:spcAft>
              <a:buFont typeface="Wingdings" panose="05000000000000000000" pitchFamily="2" charset="2"/>
              <a:buChar char="Ø"/>
              <a:tabLst>
                <a:tab pos="4591050" algn="l"/>
              </a:tabLst>
            </a:pPr>
            <a:r>
              <a:rPr lang="en-US" sz="1100" b="1"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Λογ</a:t>
            </a:r>
            <a:r>
              <a:rPr lang="en-US" sz="11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αριασμοί εσόδων και εξόδων </a:t>
            </a:r>
            <a:r>
              <a:rPr lang="en-US" sz="11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με διπλογραφικό σύστημα βάση  με τα πρότυπα του ενιαίου γενικού λογιστικού σχεδίου. Σ’ α</a:t>
            </a:r>
            <a:r>
              <a:rPr lang="en-US" sz="11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υτούς</a:t>
            </a:r>
            <a:r>
              <a:rPr lang="en-US" sz="11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κατα</a:t>
            </a:r>
            <a:r>
              <a:rPr lang="en-US" sz="11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χωρούντ</a:t>
            </a:r>
            <a:r>
              <a:rPr lang="en-US" sz="11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αι, ανάλογα με το είδος τους, οι διάφορες οικονομικές κινήσεις του ΠΣΕΠΕ τόσο μέσω του φυσικού ταμείου όσο και μέσω τραπέζης e-banking, οι οποίες ελέγχονται και εγκρίνονται ημερησίως από τον Ταμία και τον Πρόεδρο με την εκτύπωση ισοζυγίων, οικονομικών καρτελών και διαθέσιμου ταμείου και τραπέζης. </a:t>
            </a:r>
          </a:p>
          <a:p>
            <a:pPr marL="0" marR="0" lvl="0" indent="-228600" fontAlgn="base">
              <a:lnSpc>
                <a:spcPct val="90000"/>
              </a:lnSpc>
              <a:spcBef>
                <a:spcPct val="0"/>
              </a:spcBef>
              <a:spcAft>
                <a:spcPts val="1000"/>
              </a:spcAft>
              <a:buClrTx/>
              <a:buSzTx/>
              <a:buFont typeface="Arial" panose="020B0604020202020204" pitchFamily="34" charset="0"/>
              <a:buChar char="•"/>
              <a:tabLst/>
              <a:defRPr/>
            </a:pPr>
            <a:endParaRPr kumimoji="0" lang="en-US" sz="1300" b="0" i="0" u="none" strike="noStrike" cap="none" spc="0" normalizeH="0" baseline="0" noProof="0" dirty="0">
              <a:ln>
                <a:noFill/>
              </a:ln>
              <a:effectLst/>
              <a:uLnTx/>
              <a:uFillTx/>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2" name="Graphic 9">
            <a:extLst>
              <a:ext uri="{FF2B5EF4-FFF2-40B4-BE49-F238E27FC236}">
                <a16:creationId xmlns:a16="http://schemas.microsoft.com/office/drawing/2014/main" id="{8ED4C130-CD2C-0C27-8CAB-76CD9C14E5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0"/>
            <a:ext cx="1283195" cy="426646"/>
          </a:xfrm>
          <a:prstGeom prst="rect">
            <a:avLst/>
          </a:prstGeom>
        </p:spPr>
      </p:pic>
      <p:pic>
        <p:nvPicPr>
          <p:cNvPr id="5" name="Picture 22">
            <a:extLst>
              <a:ext uri="{FF2B5EF4-FFF2-40B4-BE49-F238E27FC236}">
                <a16:creationId xmlns:a16="http://schemas.microsoft.com/office/drawing/2014/main" id="{E402EDD9-AFDC-EDD2-9F02-560DC8798F5C}"/>
              </a:ext>
            </a:extLst>
          </p:cNvPr>
          <p:cNvPicPr>
            <a:picLocks noChangeAspect="1"/>
          </p:cNvPicPr>
          <p:nvPr/>
        </p:nvPicPr>
        <p:blipFill>
          <a:blip r:embed="rId6"/>
          <a:stretch>
            <a:fillRect/>
          </a:stretch>
        </p:blipFill>
        <p:spPr>
          <a:xfrm>
            <a:off x="0" y="4585166"/>
            <a:ext cx="9144000" cy="560375"/>
          </a:xfrm>
          <a:prstGeom prst="rect">
            <a:avLst/>
          </a:prstGeom>
        </p:spPr>
      </p:pic>
    </p:spTree>
    <p:extLst>
      <p:ext uri="{BB962C8B-B14F-4D97-AF65-F5344CB8AC3E}">
        <p14:creationId xmlns:p14="http://schemas.microsoft.com/office/powerpoint/2010/main" val="2808720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Ορθογώνιο 3">
            <a:extLst>
              <a:ext uri="{FF2B5EF4-FFF2-40B4-BE49-F238E27FC236}">
                <a16:creationId xmlns:a16="http://schemas.microsoft.com/office/drawing/2014/main" id="{05C564C4-F6CE-4D99-B80C-08EFF46AB1ED}"/>
              </a:ext>
            </a:extLst>
          </p:cNvPr>
          <p:cNvSpPr/>
          <p:nvPr/>
        </p:nvSpPr>
        <p:spPr>
          <a:xfrm>
            <a:off x="0" y="110668"/>
            <a:ext cx="3931183" cy="1125757"/>
          </a:xfrm>
          <a:prstGeom prst="rect">
            <a:avLst/>
          </a:prstGeom>
        </p:spPr>
        <p:txBody>
          <a:bodyPr wrap="square">
            <a:spAutoFit/>
          </a:bodyPr>
          <a:lstStyle/>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l-GR"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ΜΗΧΑΝΟΓΡΑΦΙΚΗ ΚΑΙ ΗΛΕΚΤΡΟΝΙΚΗ ΥΠΟΔΟΜΗ ΠΣΕΠΕ</a:t>
            </a:r>
          </a:p>
        </p:txBody>
      </p:sp>
      <p:sp>
        <p:nvSpPr>
          <p:cNvPr id="23" name="Ορθογώνιο 22">
            <a:extLst>
              <a:ext uri="{FF2B5EF4-FFF2-40B4-BE49-F238E27FC236}">
                <a16:creationId xmlns:a16="http://schemas.microsoft.com/office/drawing/2014/main" id="{CBC65576-510E-407E-98F2-962A5FDBF197}"/>
              </a:ext>
            </a:extLst>
          </p:cNvPr>
          <p:cNvSpPr/>
          <p:nvPr/>
        </p:nvSpPr>
        <p:spPr>
          <a:xfrm>
            <a:off x="4029215" y="1248663"/>
            <a:ext cx="4572000" cy="3213380"/>
          </a:xfrm>
          <a:prstGeom prst="rect">
            <a:avLst/>
          </a:prstGeom>
        </p:spPr>
        <p:txBody>
          <a:bodyPr wrap="square">
            <a:spAutoFit/>
          </a:bodyPr>
          <a:lstStyle/>
          <a:p>
            <a:pPr marL="0" marR="0" lvl="0" indent="0" algn="just" defTabSz="914400" rtl="0" eaLnBrk="1" fontAlgn="base" latinLnBrk="0" hangingPunct="1">
              <a:lnSpc>
                <a:spcPct val="115000"/>
              </a:lnSpc>
              <a:spcBef>
                <a:spcPct val="0"/>
              </a:spcBef>
              <a:spcAft>
                <a:spcPts val="1000"/>
              </a:spcAft>
              <a:buClrTx/>
              <a:buSzTx/>
              <a:buFontTx/>
              <a:buNone/>
              <a:tabLst/>
              <a:defRPr/>
            </a:pPr>
            <a:endParaRPr kumimoji="0" lang="el-GR" sz="10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171450" lvl="0" indent="-171450" algn="just">
              <a:lnSpc>
                <a:spcPct val="115000"/>
              </a:lnSpc>
              <a:spcAft>
                <a:spcPts val="1000"/>
              </a:spcAft>
              <a:buFont typeface="Wingdings" panose="05000000000000000000" pitchFamily="2" charset="2"/>
              <a:buChar char="Ø"/>
            </a:pPr>
            <a:r>
              <a:rPr lang="el-GR" sz="1100" b="1" dirty="0">
                <a:solidFill>
                  <a:srgbClr val="365F91"/>
                </a:solidFill>
                <a:latin typeface="Tahoma" panose="020B0604030504040204" pitchFamily="34" charset="0"/>
                <a:ea typeface="Tahoma" panose="020B0604030504040204" pitchFamily="34" charset="0"/>
                <a:cs typeface="Tahoma" panose="020B0604030504040204" pitchFamily="34" charset="0"/>
              </a:rPr>
              <a:t>Ηλεκτρονικό πρωτόκολλο</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στο οποίο αρχειοθετούνται ηλεκτρονικά τα εισερχόμενα και τα εξερχόμενα έγγραφα του ΠΣΕΠΕ, καθώς επίσης παρακολουθείται κι η εξέλιξη των αιτημάτων μας. </a:t>
            </a:r>
          </a:p>
          <a:p>
            <a:pPr marL="171450" lvl="0" indent="-171450" algn="just">
              <a:lnSpc>
                <a:spcPct val="115000"/>
              </a:lnSpc>
              <a:spcAft>
                <a:spcPts val="1000"/>
              </a:spcAft>
              <a:buFont typeface="Wingdings" panose="05000000000000000000" pitchFamily="2" charset="2"/>
              <a:buChar char="Ø"/>
            </a:pPr>
            <a:endPar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marL="171450" indent="-171450" algn="just">
              <a:lnSpc>
                <a:spcPct val="115000"/>
              </a:lnSpc>
              <a:spcAft>
                <a:spcPts val="1000"/>
              </a:spcAft>
              <a:buFont typeface="Wingdings" panose="05000000000000000000" pitchFamily="2" charset="2"/>
              <a:buChar char="Ø"/>
            </a:pPr>
            <a:r>
              <a:rPr lang="el-GR" sz="1100" b="1" dirty="0">
                <a:solidFill>
                  <a:srgbClr val="365F91"/>
                </a:solidFill>
                <a:latin typeface="Tahoma" panose="020B0604030504040204" pitchFamily="34" charset="0"/>
                <a:ea typeface="Tahoma" panose="020B0604030504040204" pitchFamily="34" charset="0"/>
                <a:cs typeface="Tahoma" panose="020B0604030504040204" pitchFamily="34" charset="0"/>
              </a:rPr>
              <a:t>Δυνατότητα μαζικής αποστολής SMS στα κινητά των μελών – συνεργατών μας. </a:t>
            </a:r>
          </a:p>
          <a:p>
            <a:pPr lvl="0" algn="just">
              <a:lnSpc>
                <a:spcPct val="115000"/>
              </a:lnSpc>
              <a:spcAft>
                <a:spcPts val="1000"/>
              </a:spcAft>
            </a:pPr>
            <a:endPar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marL="171450" indent="-171450" algn="just">
              <a:lnSpc>
                <a:spcPct val="115000"/>
              </a:lnSpc>
              <a:spcAft>
                <a:spcPts val="1000"/>
              </a:spcAft>
              <a:buFont typeface="Wingdings" panose="05000000000000000000" pitchFamily="2" charset="2"/>
              <a:buChar char="Ø"/>
              <a:tabLst>
                <a:tab pos="4591050" algn="l"/>
              </a:tabLst>
            </a:pPr>
            <a:r>
              <a:rPr lang="el-GR" sz="1100" b="1" dirty="0">
                <a:solidFill>
                  <a:srgbClr val="365F91"/>
                </a:solidFill>
                <a:effectLst/>
                <a:latin typeface="Tahoma" panose="020B0604030504040204" pitchFamily="34" charset="0"/>
                <a:ea typeface="Tahoma" panose="020B0604030504040204" pitchFamily="34" charset="0"/>
                <a:cs typeface="Tahoma" panose="020B0604030504040204" pitchFamily="34" charset="0"/>
              </a:rPr>
              <a:t> </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Σύλλογος</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κα</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θημερινώς</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ελέγχει</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και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εξοφλεί</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όλες</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τις</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οικονομικές</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υπ</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οχρεώσεις</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του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μέσω</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τρ</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απέζης</a:t>
            </a:r>
            <a:r>
              <a:rPr lang="en-US" sz="110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με σύστημα e-banking</a:t>
            </a:r>
            <a:r>
              <a:rPr lang="en-US" sz="1100" b="1" i="1" dirty="0">
                <a:solidFill>
                  <a:schemeClr val="accent1">
                    <a:lumMod val="75000"/>
                  </a:schemeClr>
                </a:solidFill>
                <a:latin typeface="Times New Roman" panose="02020603050405020304" pitchFamily="18" charset="0"/>
                <a:cs typeface="Times New Roman" panose="02020603050405020304" pitchFamily="18" charset="0"/>
              </a:rPr>
              <a:t>.</a:t>
            </a:r>
            <a:endParaRPr lang="en-US" sz="1100" dirty="0">
              <a:solidFill>
                <a:schemeClr val="accent1">
                  <a:lumMod val="75000"/>
                </a:schemeClr>
              </a:solidFill>
              <a:latin typeface="Times New Roman" panose="02020603050405020304" pitchFamily="18" charset="0"/>
              <a:cs typeface="Times New Roman" panose="02020603050405020304" pitchFamily="18" charset="0"/>
            </a:endParaRPr>
          </a:p>
          <a:p>
            <a:pPr lvl="0" algn="just">
              <a:lnSpc>
                <a:spcPct val="115000"/>
              </a:lnSpc>
              <a:spcAft>
                <a:spcPts val="1000"/>
              </a:spcAft>
              <a:tabLst>
                <a:tab pos="4591050" algn="l"/>
              </a:tabLst>
            </a:pPr>
            <a:endParaRPr kumimoji="0" lang="el-GR" sz="14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Εικόνα 1">
            <a:extLst>
              <a:ext uri="{FF2B5EF4-FFF2-40B4-BE49-F238E27FC236}">
                <a16:creationId xmlns:a16="http://schemas.microsoft.com/office/drawing/2014/main" id="{2702F2A3-7815-490E-A8A9-1E1FB7BE2AB8}"/>
              </a:ext>
            </a:extLst>
          </p:cNvPr>
          <p:cNvPicPr>
            <a:picLocks noChangeAspect="1"/>
          </p:cNvPicPr>
          <p:nvPr/>
        </p:nvPicPr>
        <p:blipFill>
          <a:blip r:embed="rId4"/>
          <a:stretch>
            <a:fillRect/>
          </a:stretch>
        </p:blipFill>
        <p:spPr>
          <a:xfrm>
            <a:off x="761756" y="1389201"/>
            <a:ext cx="1723303" cy="896593"/>
          </a:xfrm>
          <a:prstGeom prst="rect">
            <a:avLst/>
          </a:prstGeom>
        </p:spPr>
      </p:pic>
      <p:pic>
        <p:nvPicPr>
          <p:cNvPr id="3074" name="Picture 2" descr="What is an SMS Aggregator? | Noc Solutions">
            <a:extLst>
              <a:ext uri="{FF2B5EF4-FFF2-40B4-BE49-F238E27FC236}">
                <a16:creationId xmlns:a16="http://schemas.microsoft.com/office/drawing/2014/main" id="{AB79E318-AB89-3D11-093E-B20AC23E91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756" y="2438570"/>
            <a:ext cx="1723303" cy="78723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9">
            <a:extLst>
              <a:ext uri="{FF2B5EF4-FFF2-40B4-BE49-F238E27FC236}">
                <a16:creationId xmlns:a16="http://schemas.microsoft.com/office/drawing/2014/main" id="{4C9DBC90-181E-5361-0E01-23D9C08FD0E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60805" y="23900"/>
            <a:ext cx="1283195" cy="426646"/>
          </a:xfrm>
          <a:prstGeom prst="rect">
            <a:avLst/>
          </a:prstGeom>
        </p:spPr>
      </p:pic>
      <p:pic>
        <p:nvPicPr>
          <p:cNvPr id="8" name="Picture 22">
            <a:extLst>
              <a:ext uri="{FF2B5EF4-FFF2-40B4-BE49-F238E27FC236}">
                <a16:creationId xmlns:a16="http://schemas.microsoft.com/office/drawing/2014/main" id="{4725B9BD-CA26-A5BC-338B-F5E653935CBC}"/>
              </a:ext>
            </a:extLst>
          </p:cNvPr>
          <p:cNvPicPr>
            <a:picLocks noChangeAspect="1"/>
          </p:cNvPicPr>
          <p:nvPr/>
        </p:nvPicPr>
        <p:blipFill>
          <a:blip r:embed="rId8"/>
          <a:stretch>
            <a:fillRect/>
          </a:stretch>
        </p:blipFill>
        <p:spPr>
          <a:xfrm>
            <a:off x="0" y="4585166"/>
            <a:ext cx="9144000" cy="560375"/>
          </a:xfrm>
          <a:prstGeom prst="rect">
            <a:avLst/>
          </a:prstGeom>
        </p:spPr>
      </p:pic>
      <p:pic>
        <p:nvPicPr>
          <p:cNvPr id="6" name="Εικόνα 4">
            <a:extLst>
              <a:ext uri="{FF2B5EF4-FFF2-40B4-BE49-F238E27FC236}">
                <a16:creationId xmlns:a16="http://schemas.microsoft.com/office/drawing/2014/main" id="{0CDB2DC9-FED3-0FCC-05F4-A93365CEF832}"/>
              </a:ext>
            </a:extLst>
          </p:cNvPr>
          <p:cNvPicPr>
            <a:picLocks noChangeAspect="1"/>
          </p:cNvPicPr>
          <p:nvPr/>
        </p:nvPicPr>
        <p:blipFill rotWithShape="1">
          <a:blip r:embed="rId9"/>
          <a:srcRect l="14087" r="-1" b="-1"/>
          <a:stretch/>
        </p:blipFill>
        <p:spPr>
          <a:xfrm>
            <a:off x="761755" y="3535797"/>
            <a:ext cx="1723303" cy="73356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Tree>
    <p:extLst>
      <p:ext uri="{BB962C8B-B14F-4D97-AF65-F5344CB8AC3E}">
        <p14:creationId xmlns:p14="http://schemas.microsoft.com/office/powerpoint/2010/main" val="1049743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228600" y="21795"/>
            <a:ext cx="3829048" cy="577057"/>
          </a:xfrm>
          <a:prstGeom prst="rect">
            <a:avLst/>
          </a:prstGeom>
        </p:spPr>
        <p:txBody>
          <a:bodyPr vert="horz" lIns="91440" tIns="45720" rIns="91440" bIns="45720" rtlCol="0" anchor="ctr">
            <a:normAutofit/>
          </a:bodyPr>
          <a:lstStyle/>
          <a:p>
            <a:pPr lvl="0">
              <a:lnSpc>
                <a:spcPct val="90000"/>
              </a:lnSpc>
              <a:spcBef>
                <a:spcPct val="0"/>
              </a:spcBef>
              <a:spcAft>
                <a:spcPts val="1000"/>
              </a:spcAft>
            </a:pPr>
            <a:r>
              <a:rPr lang="en-US"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ΔΙΟΙΚΗΤΙΚΟ ΣΥΜΒΟΥΛΙΟ</a:t>
            </a:r>
            <a:endParaRPr kumimoji="0" lang="en-US"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descr="A group of black office chairs&#10;&#10;Description automatically generated with low confidence">
            <a:extLst>
              <a:ext uri="{FF2B5EF4-FFF2-40B4-BE49-F238E27FC236}">
                <a16:creationId xmlns:a16="http://schemas.microsoft.com/office/drawing/2014/main" id="{49DF4116-EBF6-1FD4-36AA-20BD59F65B55}"/>
              </a:ext>
            </a:extLst>
          </p:cNvPr>
          <p:cNvPicPr>
            <a:picLocks noChangeAspect="1"/>
          </p:cNvPicPr>
          <p:nvPr/>
        </p:nvPicPr>
        <p:blipFill rotWithShape="1">
          <a:blip r:embed="rId3">
            <a:extLst>
              <a:ext uri="{28A0092B-C50C-407E-A947-70E740481C1C}">
                <a14:useLocalDpi xmlns:a14="http://schemas.microsoft.com/office/drawing/2010/main" val="0"/>
              </a:ext>
            </a:extLst>
          </a:blip>
          <a:srcRect l="11824" r="676" b="1"/>
          <a:stretch/>
        </p:blipFill>
        <p:spPr bwMode="auto">
          <a:xfrm>
            <a:off x="641350" y="1438593"/>
            <a:ext cx="2635250" cy="2396377"/>
          </a:xfrm>
          <a:prstGeom prst="rect">
            <a:avLst/>
          </a:prstGeom>
          <a:noFill/>
        </p:spPr>
      </p:pic>
      <p:sp>
        <p:nvSpPr>
          <p:cNvPr id="23" name="Ορθογώνιο 22">
            <a:extLst>
              <a:ext uri="{FF2B5EF4-FFF2-40B4-BE49-F238E27FC236}">
                <a16:creationId xmlns:a16="http://schemas.microsoft.com/office/drawing/2014/main" id="{CBC65576-510E-407E-98F2-962A5FDBF197}"/>
              </a:ext>
            </a:extLst>
          </p:cNvPr>
          <p:cNvSpPr/>
          <p:nvPr/>
        </p:nvSpPr>
        <p:spPr>
          <a:xfrm>
            <a:off x="4883150" y="1809442"/>
            <a:ext cx="3829048" cy="2759779"/>
          </a:xfrm>
          <a:prstGeom prst="rect">
            <a:avLst/>
          </a:prstGeom>
        </p:spPr>
        <p:txBody>
          <a:bodyPr vert="horz" lIns="91440" tIns="45720" rIns="91440" bIns="45720" rtlCol="0">
            <a:normAutofit/>
          </a:bodyPr>
          <a:lstStyle/>
          <a:p>
            <a:pPr>
              <a:lnSpc>
                <a:spcPct val="90000"/>
              </a:lnSpc>
              <a:spcAft>
                <a:spcPts val="1000"/>
              </a:spcAft>
            </a:pPr>
            <a:r>
              <a:rPr lang="en-US" sz="1400" spc="-5"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Το Δ.Σ. του ΠΣΕΠΕ απ</a:t>
            </a:r>
            <a:r>
              <a:rPr lang="en-US" sz="1400" spc="-5"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οτελείτ</a:t>
            </a:r>
            <a:r>
              <a:rPr lang="en-US" sz="1400" spc="-5"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αι από 9 μέλη:</a:t>
            </a:r>
            <a:endPar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400050" lvl="0" indent="-285750">
              <a:lnSpc>
                <a:spcPct val="90000"/>
              </a:lnSpc>
              <a:spcAft>
                <a:spcPts val="0"/>
              </a:spcAft>
              <a:buFont typeface="Wingdings" panose="05000000000000000000" pitchFamily="2" charset="2"/>
              <a:buChar char="v"/>
            </a:pPr>
            <a:r>
              <a:rPr lang="en-US" sz="14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Πρόεδρο</a:t>
            </a:r>
            <a:endPar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400050" lvl="0" indent="-285750">
              <a:lnSpc>
                <a:spcPct val="90000"/>
              </a:lnSpc>
              <a:spcAft>
                <a:spcPts val="0"/>
              </a:spcAft>
              <a:buFont typeface="Wingdings" panose="05000000000000000000" pitchFamily="2" charset="2"/>
              <a:buChar char="v"/>
            </a:pP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2 </a:t>
            </a:r>
            <a:r>
              <a:rPr lang="en-US" sz="14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Αντι</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προέδρους</a:t>
            </a:r>
          </a:p>
          <a:p>
            <a:pPr marL="400050" lvl="0" indent="-285750">
              <a:lnSpc>
                <a:spcPct val="90000"/>
              </a:lnSpc>
              <a:spcAft>
                <a:spcPts val="0"/>
              </a:spcAft>
              <a:buFont typeface="Wingdings" panose="05000000000000000000" pitchFamily="2" charset="2"/>
              <a:buChar char="v"/>
            </a:pPr>
            <a:r>
              <a:rPr lang="en-US" sz="14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Γενικό</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Γρ</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αμματέα</a:t>
            </a:r>
          </a:p>
          <a:p>
            <a:pPr marL="400050" lvl="0" indent="-285750">
              <a:lnSpc>
                <a:spcPct val="90000"/>
              </a:lnSpc>
              <a:spcAft>
                <a:spcPts val="0"/>
              </a:spcAft>
              <a:buFont typeface="Wingdings" panose="05000000000000000000" pitchFamily="2" charset="2"/>
              <a:buChar char="v"/>
            </a:pPr>
            <a:r>
              <a:rPr lang="en-US" sz="14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Οικονομικό</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επόπ</a:t>
            </a:r>
            <a:r>
              <a:rPr lang="en-US" sz="14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τη</a:t>
            </a:r>
            <a:endPar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400050" lvl="0" indent="-285750">
              <a:lnSpc>
                <a:spcPct val="90000"/>
              </a:lnSpc>
              <a:spcAft>
                <a:spcPts val="1000"/>
              </a:spcAft>
              <a:buFont typeface="Wingdings" panose="05000000000000000000" pitchFamily="2" charset="2"/>
              <a:buChar char="v"/>
            </a:pP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4 </a:t>
            </a:r>
            <a:r>
              <a:rPr lang="en-US" sz="14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Συμ</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βούλους</a:t>
            </a:r>
          </a:p>
          <a:p>
            <a:pPr>
              <a:lnSpc>
                <a:spcPct val="90000"/>
              </a:lnSpc>
              <a:spcAft>
                <a:spcPts val="1000"/>
              </a:spcAft>
            </a:pP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Ειδικότερα, τα ονόματα που στελεχώνουν το Δ.Σ. </a:t>
            </a:r>
            <a:r>
              <a:rPr lang="en-US" sz="14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είν</a:t>
            </a:r>
            <a:r>
              <a:rPr lang="en-US" sz="1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αι τα κάτωθι: </a:t>
            </a:r>
            <a:endParaRPr lang="en-US" sz="14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5" name="Graphic 9">
            <a:extLst>
              <a:ext uri="{FF2B5EF4-FFF2-40B4-BE49-F238E27FC236}">
                <a16:creationId xmlns:a16="http://schemas.microsoft.com/office/drawing/2014/main" id="{9B5FE20D-3006-3F8E-BF6D-54C33C088BC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21795"/>
            <a:ext cx="1283195" cy="426646"/>
          </a:xfrm>
          <a:prstGeom prst="rect">
            <a:avLst/>
          </a:prstGeom>
        </p:spPr>
      </p:pic>
      <p:pic>
        <p:nvPicPr>
          <p:cNvPr id="6" name="Picture 22">
            <a:extLst>
              <a:ext uri="{FF2B5EF4-FFF2-40B4-BE49-F238E27FC236}">
                <a16:creationId xmlns:a16="http://schemas.microsoft.com/office/drawing/2014/main" id="{6D53B2A5-BE1B-BAB4-958F-6684FB19E95F}"/>
              </a:ext>
            </a:extLst>
          </p:cNvPr>
          <p:cNvPicPr>
            <a:picLocks noChangeAspect="1"/>
          </p:cNvPicPr>
          <p:nvPr/>
        </p:nvPicPr>
        <p:blipFill>
          <a:blip r:embed="rId6"/>
          <a:stretch>
            <a:fillRect/>
          </a:stretch>
        </p:blipFill>
        <p:spPr>
          <a:xfrm>
            <a:off x="0" y="4585166"/>
            <a:ext cx="9144000" cy="560375"/>
          </a:xfrm>
          <a:prstGeom prst="rect">
            <a:avLst/>
          </a:prstGeom>
        </p:spPr>
      </p:pic>
    </p:spTree>
    <p:extLst>
      <p:ext uri="{BB962C8B-B14F-4D97-AF65-F5344CB8AC3E}">
        <p14:creationId xmlns:p14="http://schemas.microsoft.com/office/powerpoint/2010/main" val="857706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Ορθογώνιο 3">
            <a:extLst>
              <a:ext uri="{FF2B5EF4-FFF2-40B4-BE49-F238E27FC236}">
                <a16:creationId xmlns:a16="http://schemas.microsoft.com/office/drawing/2014/main" id="{05C564C4-F6CE-4D99-B80C-08EFF46AB1ED}"/>
              </a:ext>
            </a:extLst>
          </p:cNvPr>
          <p:cNvSpPr/>
          <p:nvPr/>
        </p:nvSpPr>
        <p:spPr>
          <a:xfrm>
            <a:off x="180900" y="125695"/>
            <a:ext cx="5743650" cy="410433"/>
          </a:xfrm>
          <a:prstGeom prst="rect">
            <a:avLst/>
          </a:prstGeom>
        </p:spPr>
        <p:txBody>
          <a:bodyPr wrap="square">
            <a:spAutoFit/>
          </a:bodyPr>
          <a:lstStyle/>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2000" b="1"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ΠΑΡΟΥΣΙΑΣΗ ΔΙΟΙΚΗΤΙΚΟΥ ΣΥΜΒΟΥΛΙΟΥ</a:t>
            </a:r>
            <a:endParaRPr kumimoji="0" lang="el-G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574158" y="593960"/>
            <a:ext cx="7272670" cy="390684"/>
          </a:xfrm>
          <a:prstGeom prst="rect">
            <a:avLst/>
          </a:prstGeom>
        </p:spPr>
        <p:txBody>
          <a:bodyPr wrap="square">
            <a:spAutoFit/>
          </a:bodyPr>
          <a:lstStyle/>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18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l-GR"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Ορθογώνιο 7">
            <a:extLst>
              <a:ext uri="{FF2B5EF4-FFF2-40B4-BE49-F238E27FC236}">
                <a16:creationId xmlns:a16="http://schemas.microsoft.com/office/drawing/2014/main" id="{8D425E4E-F102-45F4-B09B-D7937CCD81A4}"/>
              </a:ext>
            </a:extLst>
          </p:cNvPr>
          <p:cNvSpPr/>
          <p:nvPr/>
        </p:nvSpPr>
        <p:spPr>
          <a:xfrm>
            <a:off x="3824461" y="593960"/>
            <a:ext cx="5354508" cy="4001095"/>
          </a:xfrm>
          <a:prstGeom prst="rect">
            <a:avLst/>
          </a:prstGeom>
        </p:spPr>
        <p:txBody>
          <a:bodyPr wrap="square">
            <a:spAutoFit/>
          </a:bodyPr>
          <a:lstStyle/>
          <a:p>
            <a:pPr lvl="0" algn="just">
              <a:lnSpc>
                <a:spcPct val="115000"/>
              </a:lnSpc>
              <a:spcAft>
                <a:spcPts val="0"/>
              </a:spcAft>
            </a:pPr>
            <a:r>
              <a:rPr lang="el-GR" sz="1300" b="1" u="sng" dirty="0">
                <a:solidFill>
                  <a:srgbClr val="365F91"/>
                </a:solidFill>
                <a:latin typeface="Tahoma" panose="020B0604030504040204" pitchFamily="34" charset="0"/>
                <a:ea typeface="Tahoma" panose="020B0604030504040204" pitchFamily="34" charset="0"/>
                <a:cs typeface="Tahoma" panose="020B0604030504040204" pitchFamily="34" charset="0"/>
              </a:rPr>
              <a:t>1) </a:t>
            </a:r>
            <a:r>
              <a:rPr lang="el-GR" sz="1300" b="1" u="sng" dirty="0" err="1">
                <a:solidFill>
                  <a:srgbClr val="365F91"/>
                </a:solidFill>
                <a:latin typeface="Tahoma" panose="020B0604030504040204" pitchFamily="34" charset="0"/>
                <a:ea typeface="Tahoma" panose="020B0604030504040204" pitchFamily="34" charset="0"/>
                <a:cs typeface="Tahoma" panose="020B0604030504040204" pitchFamily="34" charset="0"/>
              </a:rPr>
              <a:t>Πρόεδρος:Νικόλαος</a:t>
            </a:r>
            <a:r>
              <a:rPr lang="el-GR" sz="1300" b="1" u="sng" dirty="0">
                <a:solidFill>
                  <a:srgbClr val="365F91"/>
                </a:solidFill>
                <a:latin typeface="Tahoma" panose="020B0604030504040204" pitchFamily="34" charset="0"/>
                <a:ea typeface="Tahoma" panose="020B0604030504040204" pitchFamily="34" charset="0"/>
                <a:cs typeface="Tahoma" panose="020B0604030504040204" pitchFamily="34" charset="0"/>
              </a:rPr>
              <a:t> Μαυρίκος από το 2011 έως σήμερα</a:t>
            </a:r>
          </a:p>
          <a:p>
            <a:pPr marL="457200" algn="just">
              <a:lnSpc>
                <a:spcPct val="115000"/>
              </a:lnSpc>
              <a:spcAft>
                <a:spcPts val="0"/>
              </a:spcAft>
            </a:pPr>
            <a:r>
              <a:rPr lang="el-GR" sz="13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Παράλληλα, έχει και τις παρακάτω θέσεις: </a:t>
            </a:r>
          </a:p>
          <a:p>
            <a:pPr marL="457200" algn="just">
              <a:lnSpc>
                <a:spcPct val="115000"/>
              </a:lnSpc>
              <a:spcAft>
                <a:spcPts val="0"/>
              </a:spcAft>
            </a:pPr>
            <a:endParaRPr lang="el-GR"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eaLnBrk="0" hangingPunct="0">
              <a:buFont typeface="Wingdings" panose="05000000000000000000" pitchFamily="2" charset="2"/>
              <a:buChar char="v"/>
            </a:pPr>
            <a:r>
              <a:rPr lang="el-GR" altLang="el-GR" sz="13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Πρόεδρος και Διευθύνων Σύμβουλος της εταιρείας </a:t>
            </a:r>
            <a:r>
              <a:rPr kumimoji="0" lang="el-GR" altLang="el-GR" sz="1300" b="0" i="0" u="none" strike="noStrike" cap="none" normalizeH="0" baseline="0" dirty="0">
                <a:ln>
                  <a:noFill/>
                </a:ln>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«ΕΙΣΑΓΩΓΑΙ ΜΑΥΡΙΚΟΣ Α.Ε.» (</a:t>
            </a:r>
            <a:r>
              <a:rPr kumimoji="0" lang="en-US" altLang="el-GR" sz="1300" b="0" i="0" u="none" strike="noStrike" cap="none" normalizeH="0" baseline="0" dirty="0">
                <a:ln>
                  <a:noFill/>
                </a:ln>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MAVRIKOS</a:t>
            </a:r>
            <a:r>
              <a:rPr kumimoji="0" lang="el-GR" altLang="el-GR" sz="1300" b="0" i="0" u="none" strike="noStrike" cap="none" normalizeH="0" baseline="0" dirty="0">
                <a:ln>
                  <a:noFill/>
                </a:ln>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l-GR" sz="1300" b="0" i="0" u="none" strike="noStrike" cap="none" normalizeH="0" baseline="0" dirty="0">
                <a:ln>
                  <a:noFill/>
                </a:ln>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IMPORTS</a:t>
            </a:r>
            <a:r>
              <a:rPr kumimoji="0" lang="el-GR" altLang="el-GR" sz="1300" b="0" i="0" u="none" strike="noStrike" cap="none" normalizeH="0" baseline="0" dirty="0">
                <a:ln>
                  <a:noFill/>
                </a:ln>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l-GR" sz="1300" b="0" i="0" u="none" strike="noStrike" cap="none" normalizeH="0" baseline="0" dirty="0">
                <a:ln>
                  <a:noFill/>
                </a:ln>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S.A.</a:t>
            </a:r>
            <a:r>
              <a:rPr kumimoji="0" lang="el-GR" altLang="el-GR" sz="1300" b="0" i="0" u="none" strike="noStrike" cap="none" normalizeH="0" baseline="0" dirty="0">
                <a:ln>
                  <a:noFill/>
                </a:ln>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a:t>
            </a:r>
          </a:p>
          <a:p>
            <a:pPr lvl="0" eaLnBrk="0" hangingPunct="0"/>
            <a:endParaRPr lang="el-GR" altLang="el-GR" sz="13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285750" lvl="0" indent="-285750" eaLnBrk="0" hangingPunct="0">
              <a:buFont typeface="Wingdings" panose="05000000000000000000" pitchFamily="2" charset="2"/>
              <a:buChar char="v"/>
            </a:pPr>
            <a:r>
              <a:rPr lang="el-GR" altLang="el-GR" sz="13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Υπεύθυνος Γ.Ε.ΜΗ. &amp; εξυπηρέτησης επιχειρήσεων ΕΜΠΟΡΙΚΟΥ ΚΑΙ ΒΙΟΜΗΧΑΝΙΚΟΥ ΕΠΙΜΕΛΗΤΗΡΙΟΥ ΠΕΙΡΑΙΩΣ(ΕΒΕΠ) από Δεκέμβριο 2017 ως σήμερα</a:t>
            </a:r>
          </a:p>
          <a:p>
            <a:pPr lvl="0" eaLnBrk="0" hangingPunct="0">
              <a:buFontTx/>
              <a:buChar char="•"/>
            </a:pPr>
            <a:endParaRPr lang="el-GR" altLang="el-GR" sz="13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285750" lvl="0" indent="-285750" eaLnBrk="0" hangingPunct="0">
              <a:buFont typeface="Wingdings" panose="05000000000000000000" pitchFamily="2" charset="2"/>
              <a:buChar char="v"/>
            </a:pPr>
            <a:r>
              <a:rPr lang="el-GR" altLang="el-GR" sz="13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Αντιπρόεδρος ΠΑΝΕΛΛΗΝΙΟΥ ΣΥΝΔΕΣΜΟΥ ΝΑΥΤΙΚΩΝ ΠΡΑΚΤΟΡΩΝ &amp; ΧΡΗΣΤΩΝ ΛΙΜΕΝΑ από το 2012 ως σήμερα </a:t>
            </a:r>
          </a:p>
          <a:p>
            <a:pPr lvl="0" eaLnBrk="0" hangingPunct="0">
              <a:buFontTx/>
              <a:buChar char="•"/>
            </a:pPr>
            <a:endParaRPr lang="el-GR" altLang="el-GR" sz="13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lvl="0" eaLnBrk="0" hangingPunct="0">
              <a:buFontTx/>
              <a:buChar char="•"/>
            </a:pPr>
            <a:endParaRPr lang="el-GR" altLang="el-GR" sz="13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285750" lvl="0" indent="-285750" eaLnBrk="0" hangingPunct="0">
              <a:buFont typeface="Wingdings" panose="05000000000000000000" pitchFamily="2" charset="2"/>
              <a:buChar char="v"/>
            </a:pPr>
            <a:r>
              <a:rPr lang="el-GR" sz="13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Γεν.Γραμματέας</a:t>
            </a:r>
            <a:r>
              <a:rPr lang="el-GR" sz="13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στον ΠΑΝΕΛΛΗΝΙΟ ΣΥΝΔΕΣΜΟ ΕΞΑΓΩΓΕΩΝ  </a:t>
            </a:r>
          </a:p>
          <a:p>
            <a:pPr lvl="0" eaLnBrk="0" hangingPunct="0">
              <a:buFontTx/>
              <a:buChar char="•"/>
            </a:pPr>
            <a:endParaRPr lang="el-GR" sz="13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lvl="0" eaLnBrk="0" hangingPunct="0">
              <a:buFontTx/>
              <a:buChar char="•"/>
            </a:pPr>
            <a:endParaRPr lang="el-GR" sz="13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285750" lvl="0" indent="-285750" eaLnBrk="0" hangingPunct="0">
              <a:buFont typeface="Wingdings" panose="05000000000000000000" pitchFamily="2" charset="2"/>
              <a:buChar char="v"/>
            </a:pPr>
            <a:r>
              <a:rPr lang="el-GR" sz="13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Μέλος του Δ.Σ. </a:t>
            </a:r>
            <a:r>
              <a:rPr lang="el-GR" sz="13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της  ΕΛΛΗΝΙΚΗΣ ΕΝΩΣΗΣ ΕΠΑΓΓΕΛΜΑΤΙΩΝ ΘΑΛΛΑΣΙΟΥ ΤΟΥΡΙΣΜΟΥ </a:t>
            </a:r>
            <a:r>
              <a:rPr lang="en-US" sz="13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HCPY</a:t>
            </a:r>
            <a:endParaRPr lang="el-GR" sz="13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6151" name="Εικόνα 4" descr="untitled">
            <a:extLst>
              <a:ext uri="{FF2B5EF4-FFF2-40B4-BE49-F238E27FC236}">
                <a16:creationId xmlns:a16="http://schemas.microsoft.com/office/drawing/2014/main" id="{190D498F-92D5-4146-9A37-6161C2F93A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3443" y="1330104"/>
            <a:ext cx="1169250" cy="4333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C8A7A94-0465-4C5F-96E3-FB6119196001}"/>
              </a:ext>
            </a:extLst>
          </p:cNvPr>
          <p:cNvSpPr>
            <a:spLocks noChangeArrowheads="1"/>
          </p:cNvSpPr>
          <p:nvPr/>
        </p:nvSpPr>
        <p:spPr bwMode="auto">
          <a:xfrm>
            <a:off x="457200" y="981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6154" name="Εικόνα 16" descr="https://echamber.pcci.gr/eChamber/_includes/_conf/ebep-deploy/sga_img_ebep_logo.jpg">
            <a:extLst>
              <a:ext uri="{FF2B5EF4-FFF2-40B4-BE49-F238E27FC236}">
                <a16:creationId xmlns:a16="http://schemas.microsoft.com/office/drawing/2014/main" id="{4F1D0AB9-B0E9-45DD-9DD8-0FAEF960F8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443" y="1999420"/>
            <a:ext cx="1169250" cy="42268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2">
            <a:extLst>
              <a:ext uri="{FF2B5EF4-FFF2-40B4-BE49-F238E27FC236}">
                <a16:creationId xmlns:a16="http://schemas.microsoft.com/office/drawing/2014/main" id="{FC2632E7-0A48-4B88-9EE7-96DC5CF039BA}"/>
              </a:ext>
            </a:extLst>
          </p:cNvPr>
          <p:cNvSpPr>
            <a:spLocks noChangeArrowheads="1"/>
          </p:cNvSpPr>
          <p:nvPr/>
        </p:nvSpPr>
        <p:spPr bwMode="auto">
          <a:xfrm>
            <a:off x="457200" y="160361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3" name="Εικόνα 12">
            <a:extLst>
              <a:ext uri="{FF2B5EF4-FFF2-40B4-BE49-F238E27FC236}">
                <a16:creationId xmlns:a16="http://schemas.microsoft.com/office/drawing/2014/main" id="{EB06551C-2033-49BE-9226-1DF61F3BF156}"/>
              </a:ext>
            </a:extLst>
          </p:cNvPr>
          <p:cNvPicPr>
            <a:picLocks noChangeAspect="1"/>
          </p:cNvPicPr>
          <p:nvPr/>
        </p:nvPicPr>
        <p:blipFill>
          <a:blip r:embed="rId6"/>
          <a:stretch>
            <a:fillRect/>
          </a:stretch>
        </p:blipFill>
        <p:spPr>
          <a:xfrm>
            <a:off x="1204027" y="2728721"/>
            <a:ext cx="1157003" cy="470908"/>
          </a:xfrm>
          <a:prstGeom prst="rect">
            <a:avLst/>
          </a:prstGeom>
        </p:spPr>
      </p:pic>
      <p:pic>
        <p:nvPicPr>
          <p:cNvPr id="14" name="Εικόνα 13">
            <a:extLst>
              <a:ext uri="{FF2B5EF4-FFF2-40B4-BE49-F238E27FC236}">
                <a16:creationId xmlns:a16="http://schemas.microsoft.com/office/drawing/2014/main" id="{6A8379CA-5FA1-4CCB-9374-7340D12D840C}"/>
              </a:ext>
            </a:extLst>
          </p:cNvPr>
          <p:cNvPicPr>
            <a:picLocks noChangeAspect="1"/>
          </p:cNvPicPr>
          <p:nvPr/>
        </p:nvPicPr>
        <p:blipFill>
          <a:blip r:embed="rId7"/>
          <a:stretch>
            <a:fillRect/>
          </a:stretch>
        </p:blipFill>
        <p:spPr>
          <a:xfrm>
            <a:off x="1220393" y="3361609"/>
            <a:ext cx="1147639" cy="532063"/>
          </a:xfrm>
          <a:prstGeom prst="rect">
            <a:avLst/>
          </a:prstGeom>
        </p:spPr>
      </p:pic>
      <p:grpSp>
        <p:nvGrpSpPr>
          <p:cNvPr id="2" name="Group 1">
            <a:extLst>
              <a:ext uri="{FF2B5EF4-FFF2-40B4-BE49-F238E27FC236}">
                <a16:creationId xmlns:a16="http://schemas.microsoft.com/office/drawing/2014/main" id="{95291425-1690-9F9C-D3E1-338C7EC34716}"/>
              </a:ext>
            </a:extLst>
          </p:cNvPr>
          <p:cNvGrpSpPr/>
          <p:nvPr/>
        </p:nvGrpSpPr>
        <p:grpSpPr>
          <a:xfrm>
            <a:off x="1223363" y="3962631"/>
            <a:ext cx="1157003" cy="643807"/>
            <a:chOff x="0" y="0"/>
            <a:chExt cx="626491" cy="1119860"/>
          </a:xfrm>
        </p:grpSpPr>
        <p:sp>
          <p:nvSpPr>
            <p:cNvPr id="5" name="Shape 4314">
              <a:extLst>
                <a:ext uri="{FF2B5EF4-FFF2-40B4-BE49-F238E27FC236}">
                  <a16:creationId xmlns:a16="http://schemas.microsoft.com/office/drawing/2014/main" id="{67C71F4E-562E-5836-082F-1C3F7CE41724}"/>
                </a:ext>
              </a:extLst>
            </p:cNvPr>
            <p:cNvSpPr/>
            <p:nvPr/>
          </p:nvSpPr>
          <p:spPr>
            <a:xfrm>
              <a:off x="0" y="0"/>
              <a:ext cx="626491" cy="1119860"/>
            </a:xfrm>
            <a:custGeom>
              <a:avLst/>
              <a:gdLst/>
              <a:ahLst/>
              <a:cxnLst/>
              <a:rect l="0" t="0" r="0" b="0"/>
              <a:pathLst>
                <a:path w="626491" h="1119860">
                  <a:moveTo>
                    <a:pt x="0" y="0"/>
                  </a:moveTo>
                  <a:lnTo>
                    <a:pt x="626491" y="0"/>
                  </a:lnTo>
                  <a:lnTo>
                    <a:pt x="626491" y="1119860"/>
                  </a:lnTo>
                  <a:lnTo>
                    <a:pt x="0" y="111986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l-GR"/>
            </a:p>
          </p:txBody>
        </p:sp>
        <p:sp>
          <p:nvSpPr>
            <p:cNvPr id="6" name="Shape 3944">
              <a:extLst>
                <a:ext uri="{FF2B5EF4-FFF2-40B4-BE49-F238E27FC236}">
                  <a16:creationId xmlns:a16="http://schemas.microsoft.com/office/drawing/2014/main" id="{9D3FD958-0502-805D-1777-78EF8FC0EF42}"/>
                </a:ext>
              </a:extLst>
            </p:cNvPr>
            <p:cNvSpPr/>
            <p:nvPr/>
          </p:nvSpPr>
          <p:spPr>
            <a:xfrm>
              <a:off x="102812" y="122627"/>
              <a:ext cx="98469" cy="534607"/>
            </a:xfrm>
            <a:custGeom>
              <a:avLst/>
              <a:gdLst/>
              <a:ahLst/>
              <a:cxnLst/>
              <a:rect l="0" t="0" r="0" b="0"/>
              <a:pathLst>
                <a:path w="98469" h="534607">
                  <a:moveTo>
                    <a:pt x="0" y="0"/>
                  </a:moveTo>
                  <a:lnTo>
                    <a:pt x="38316" y="0"/>
                  </a:lnTo>
                  <a:lnTo>
                    <a:pt x="38316" y="116573"/>
                  </a:lnTo>
                  <a:lnTo>
                    <a:pt x="98469" y="116573"/>
                  </a:lnTo>
                  <a:lnTo>
                    <a:pt x="98469" y="150724"/>
                  </a:lnTo>
                  <a:lnTo>
                    <a:pt x="38316" y="150724"/>
                  </a:lnTo>
                  <a:lnTo>
                    <a:pt x="38316" y="267310"/>
                  </a:lnTo>
                  <a:lnTo>
                    <a:pt x="98469" y="267310"/>
                  </a:lnTo>
                  <a:lnTo>
                    <a:pt x="98469" y="301447"/>
                  </a:lnTo>
                  <a:lnTo>
                    <a:pt x="38316" y="301447"/>
                  </a:lnTo>
                  <a:lnTo>
                    <a:pt x="38316" y="417614"/>
                  </a:lnTo>
                  <a:lnTo>
                    <a:pt x="98469" y="417614"/>
                  </a:lnTo>
                  <a:lnTo>
                    <a:pt x="98469" y="451752"/>
                  </a:lnTo>
                  <a:lnTo>
                    <a:pt x="38316" y="451752"/>
                  </a:lnTo>
                  <a:lnTo>
                    <a:pt x="38316" y="534607"/>
                  </a:lnTo>
                  <a:lnTo>
                    <a:pt x="0" y="53460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7" name="Shape 3945">
              <a:extLst>
                <a:ext uri="{FF2B5EF4-FFF2-40B4-BE49-F238E27FC236}">
                  <a16:creationId xmlns:a16="http://schemas.microsoft.com/office/drawing/2014/main" id="{0E6D58A0-9BED-CCB5-D540-FFE11F21920F}"/>
                </a:ext>
              </a:extLst>
            </p:cNvPr>
            <p:cNvSpPr/>
            <p:nvPr/>
          </p:nvSpPr>
          <p:spPr>
            <a:xfrm>
              <a:off x="201281" y="389937"/>
              <a:ext cx="101390" cy="184442"/>
            </a:xfrm>
            <a:custGeom>
              <a:avLst/>
              <a:gdLst/>
              <a:ahLst/>
              <a:cxnLst/>
              <a:rect l="0" t="0" r="0" b="0"/>
              <a:pathLst>
                <a:path w="101390" h="184442">
                  <a:moveTo>
                    <a:pt x="0" y="0"/>
                  </a:moveTo>
                  <a:lnTo>
                    <a:pt x="9379" y="0"/>
                  </a:lnTo>
                  <a:cubicBezTo>
                    <a:pt x="21825" y="0"/>
                    <a:pt x="33737" y="2400"/>
                    <a:pt x="44799" y="7137"/>
                  </a:cubicBezTo>
                  <a:cubicBezTo>
                    <a:pt x="55937" y="11913"/>
                    <a:pt x="65805" y="18555"/>
                    <a:pt x="74124" y="26860"/>
                  </a:cubicBezTo>
                  <a:cubicBezTo>
                    <a:pt x="82442" y="35179"/>
                    <a:pt x="89148" y="45085"/>
                    <a:pt x="94088" y="56286"/>
                  </a:cubicBezTo>
                  <a:cubicBezTo>
                    <a:pt x="98927" y="67310"/>
                    <a:pt x="101390" y="79324"/>
                    <a:pt x="101390" y="92011"/>
                  </a:cubicBezTo>
                  <a:cubicBezTo>
                    <a:pt x="101390" y="104470"/>
                    <a:pt x="98977" y="116472"/>
                    <a:pt x="94228" y="127686"/>
                  </a:cubicBezTo>
                  <a:cubicBezTo>
                    <a:pt x="89452" y="138963"/>
                    <a:pt x="82823" y="148882"/>
                    <a:pt x="74530" y="157175"/>
                  </a:cubicBezTo>
                  <a:cubicBezTo>
                    <a:pt x="66199" y="165506"/>
                    <a:pt x="56305" y="172225"/>
                    <a:pt x="45117" y="177140"/>
                  </a:cubicBezTo>
                  <a:cubicBezTo>
                    <a:pt x="34093" y="181978"/>
                    <a:pt x="22066" y="184442"/>
                    <a:pt x="9379" y="184442"/>
                  </a:cubicBezTo>
                  <a:lnTo>
                    <a:pt x="0" y="184442"/>
                  </a:lnTo>
                  <a:lnTo>
                    <a:pt x="0" y="150304"/>
                  </a:lnTo>
                  <a:lnTo>
                    <a:pt x="2292" y="150304"/>
                  </a:lnTo>
                  <a:cubicBezTo>
                    <a:pt x="10370" y="150304"/>
                    <a:pt x="18066" y="148679"/>
                    <a:pt x="25152" y="145478"/>
                  </a:cubicBezTo>
                  <a:cubicBezTo>
                    <a:pt x="32023" y="142392"/>
                    <a:pt x="38119" y="138201"/>
                    <a:pt x="43301" y="133020"/>
                  </a:cubicBezTo>
                  <a:cubicBezTo>
                    <a:pt x="48558" y="127762"/>
                    <a:pt x="52711" y="121577"/>
                    <a:pt x="55670" y="114643"/>
                  </a:cubicBezTo>
                  <a:cubicBezTo>
                    <a:pt x="58655" y="107607"/>
                    <a:pt x="60154" y="99987"/>
                    <a:pt x="60154" y="92011"/>
                  </a:cubicBezTo>
                  <a:cubicBezTo>
                    <a:pt x="60154" y="84315"/>
                    <a:pt x="58655" y="76860"/>
                    <a:pt x="55670" y="69825"/>
                  </a:cubicBezTo>
                  <a:cubicBezTo>
                    <a:pt x="52699" y="62827"/>
                    <a:pt x="48533" y="56655"/>
                    <a:pt x="43301" y="51422"/>
                  </a:cubicBezTo>
                  <a:cubicBezTo>
                    <a:pt x="38106" y="46215"/>
                    <a:pt x="31998" y="42037"/>
                    <a:pt x="25152" y="38951"/>
                  </a:cubicBezTo>
                  <a:cubicBezTo>
                    <a:pt x="18066" y="35763"/>
                    <a:pt x="10370" y="34138"/>
                    <a:pt x="2292" y="34138"/>
                  </a:cubicBezTo>
                  <a:lnTo>
                    <a:pt x="0" y="341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1" name="Shape 3946">
              <a:extLst>
                <a:ext uri="{FF2B5EF4-FFF2-40B4-BE49-F238E27FC236}">
                  <a16:creationId xmlns:a16="http://schemas.microsoft.com/office/drawing/2014/main" id="{22E21B92-F6A3-8CFE-2D32-6A22FBFCE56A}"/>
                </a:ext>
              </a:extLst>
            </p:cNvPr>
            <p:cNvSpPr/>
            <p:nvPr/>
          </p:nvSpPr>
          <p:spPr>
            <a:xfrm>
              <a:off x="201281" y="122627"/>
              <a:ext cx="182245" cy="534607"/>
            </a:xfrm>
            <a:custGeom>
              <a:avLst/>
              <a:gdLst/>
              <a:ahLst/>
              <a:cxnLst/>
              <a:rect l="0" t="0" r="0" b="0"/>
              <a:pathLst>
                <a:path w="182245" h="534607">
                  <a:moveTo>
                    <a:pt x="78480" y="0"/>
                  </a:moveTo>
                  <a:lnTo>
                    <a:pt x="116796" y="0"/>
                  </a:lnTo>
                  <a:lnTo>
                    <a:pt x="116796" y="45225"/>
                  </a:lnTo>
                  <a:cubicBezTo>
                    <a:pt x="117786" y="44158"/>
                    <a:pt x="118675" y="43015"/>
                    <a:pt x="119691" y="41986"/>
                  </a:cubicBezTo>
                  <a:cubicBezTo>
                    <a:pt x="132328" y="29134"/>
                    <a:pt x="147479" y="18796"/>
                    <a:pt x="164713" y="11278"/>
                  </a:cubicBezTo>
                  <a:lnTo>
                    <a:pt x="182245" y="5738"/>
                  </a:lnTo>
                  <a:lnTo>
                    <a:pt x="182245" y="42600"/>
                  </a:lnTo>
                  <a:lnTo>
                    <a:pt x="179483" y="43218"/>
                  </a:lnTo>
                  <a:cubicBezTo>
                    <a:pt x="167087" y="49111"/>
                    <a:pt x="156077" y="57048"/>
                    <a:pt x="146768" y="66827"/>
                  </a:cubicBezTo>
                  <a:cubicBezTo>
                    <a:pt x="137433" y="76619"/>
                    <a:pt x="130016" y="88202"/>
                    <a:pt x="124746" y="101232"/>
                  </a:cubicBezTo>
                  <a:cubicBezTo>
                    <a:pt x="119488" y="114198"/>
                    <a:pt x="116821" y="127851"/>
                    <a:pt x="116796" y="141796"/>
                  </a:cubicBezTo>
                  <a:lnTo>
                    <a:pt x="116796" y="142151"/>
                  </a:lnTo>
                  <a:cubicBezTo>
                    <a:pt x="116821" y="156096"/>
                    <a:pt x="119488" y="169748"/>
                    <a:pt x="124746" y="182728"/>
                  </a:cubicBezTo>
                  <a:cubicBezTo>
                    <a:pt x="130016" y="195745"/>
                    <a:pt x="137433" y="207328"/>
                    <a:pt x="146768" y="217132"/>
                  </a:cubicBezTo>
                  <a:cubicBezTo>
                    <a:pt x="156102" y="226924"/>
                    <a:pt x="167113" y="234861"/>
                    <a:pt x="179483" y="240729"/>
                  </a:cubicBezTo>
                  <a:lnTo>
                    <a:pt x="182245" y="241347"/>
                  </a:lnTo>
                  <a:lnTo>
                    <a:pt x="182245" y="278182"/>
                  </a:lnTo>
                  <a:lnTo>
                    <a:pt x="165309" y="272872"/>
                  </a:lnTo>
                  <a:cubicBezTo>
                    <a:pt x="148190" y="265468"/>
                    <a:pt x="133026" y="255257"/>
                    <a:pt x="120225" y="242507"/>
                  </a:cubicBezTo>
                  <a:cubicBezTo>
                    <a:pt x="119031" y="241313"/>
                    <a:pt x="117951" y="239979"/>
                    <a:pt x="116796" y="238747"/>
                  </a:cubicBezTo>
                  <a:lnTo>
                    <a:pt x="116796" y="268719"/>
                  </a:lnTo>
                  <a:lnTo>
                    <a:pt x="182245" y="401804"/>
                  </a:lnTo>
                  <a:lnTo>
                    <a:pt x="182245" y="534607"/>
                  </a:lnTo>
                  <a:lnTo>
                    <a:pt x="166084" y="534607"/>
                  </a:lnTo>
                  <a:lnTo>
                    <a:pt x="166084" y="437159"/>
                  </a:lnTo>
                  <a:lnTo>
                    <a:pt x="78480" y="267310"/>
                  </a:lnTo>
                  <a:lnTo>
                    <a:pt x="78480" y="150724"/>
                  </a:lnTo>
                  <a:lnTo>
                    <a:pt x="0" y="150724"/>
                  </a:lnTo>
                  <a:lnTo>
                    <a:pt x="0" y="116573"/>
                  </a:lnTo>
                  <a:lnTo>
                    <a:pt x="78480" y="116573"/>
                  </a:lnTo>
                  <a:lnTo>
                    <a:pt x="7848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5" name="Shape 3947">
              <a:extLst>
                <a:ext uri="{FF2B5EF4-FFF2-40B4-BE49-F238E27FC236}">
                  <a16:creationId xmlns:a16="http://schemas.microsoft.com/office/drawing/2014/main" id="{42C1608E-BE3B-832E-3107-DABD749E2BCA}"/>
                </a:ext>
              </a:extLst>
            </p:cNvPr>
            <p:cNvSpPr/>
            <p:nvPr/>
          </p:nvSpPr>
          <p:spPr>
            <a:xfrm>
              <a:off x="383526" y="335708"/>
              <a:ext cx="140151" cy="321526"/>
            </a:xfrm>
            <a:custGeom>
              <a:avLst/>
              <a:gdLst/>
              <a:ahLst/>
              <a:cxnLst/>
              <a:rect l="0" t="0" r="0" b="0"/>
              <a:pathLst>
                <a:path w="140151" h="321526">
                  <a:moveTo>
                    <a:pt x="106775" y="0"/>
                  </a:moveTo>
                  <a:lnTo>
                    <a:pt x="140151" y="19736"/>
                  </a:lnTo>
                  <a:cubicBezTo>
                    <a:pt x="132632" y="28638"/>
                    <a:pt x="124250" y="36487"/>
                    <a:pt x="115259" y="43459"/>
                  </a:cubicBezTo>
                  <a:lnTo>
                    <a:pt x="22155" y="224079"/>
                  </a:lnTo>
                  <a:lnTo>
                    <a:pt x="22155" y="321526"/>
                  </a:lnTo>
                  <a:lnTo>
                    <a:pt x="0" y="321526"/>
                  </a:lnTo>
                  <a:lnTo>
                    <a:pt x="0" y="188723"/>
                  </a:lnTo>
                  <a:lnTo>
                    <a:pt x="3004" y="194831"/>
                  </a:lnTo>
                  <a:lnTo>
                    <a:pt x="65449" y="67831"/>
                  </a:lnTo>
                  <a:cubicBezTo>
                    <a:pt x="56572" y="69825"/>
                    <a:pt x="47365" y="70879"/>
                    <a:pt x="37789" y="70879"/>
                  </a:cubicBezTo>
                  <a:cubicBezTo>
                    <a:pt x="28124" y="70879"/>
                    <a:pt x="18685" y="69945"/>
                    <a:pt x="9541" y="68093"/>
                  </a:cubicBezTo>
                  <a:lnTo>
                    <a:pt x="0" y="65101"/>
                  </a:lnTo>
                  <a:lnTo>
                    <a:pt x="0" y="28266"/>
                  </a:lnTo>
                  <a:lnTo>
                    <a:pt x="37789" y="36728"/>
                  </a:lnTo>
                  <a:cubicBezTo>
                    <a:pt x="54680" y="36728"/>
                    <a:pt x="69818" y="32144"/>
                    <a:pt x="82798" y="23114"/>
                  </a:cubicBezTo>
                  <a:cubicBezTo>
                    <a:pt x="91904" y="16764"/>
                    <a:pt x="99943" y="9030"/>
                    <a:pt x="10677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6" name="Shape 3948">
              <a:extLst>
                <a:ext uri="{FF2B5EF4-FFF2-40B4-BE49-F238E27FC236}">
                  <a16:creationId xmlns:a16="http://schemas.microsoft.com/office/drawing/2014/main" id="{09401B20-351D-EFA0-34D4-D0373728D90D}"/>
                </a:ext>
              </a:extLst>
            </p:cNvPr>
            <p:cNvSpPr/>
            <p:nvPr/>
          </p:nvSpPr>
          <p:spPr>
            <a:xfrm>
              <a:off x="383526" y="122627"/>
              <a:ext cx="137700" cy="69914"/>
            </a:xfrm>
            <a:custGeom>
              <a:avLst/>
              <a:gdLst/>
              <a:ahLst/>
              <a:cxnLst/>
              <a:rect l="0" t="0" r="0" b="0"/>
              <a:pathLst>
                <a:path w="137700" h="69914">
                  <a:moveTo>
                    <a:pt x="37789" y="0"/>
                  </a:moveTo>
                  <a:cubicBezTo>
                    <a:pt x="60242" y="0"/>
                    <a:pt x="80512" y="5067"/>
                    <a:pt x="98012" y="15062"/>
                  </a:cubicBezTo>
                  <a:cubicBezTo>
                    <a:pt x="112579" y="23381"/>
                    <a:pt x="125889" y="34620"/>
                    <a:pt x="137700" y="48514"/>
                  </a:cubicBezTo>
                  <a:lnTo>
                    <a:pt x="106242" y="69914"/>
                  </a:lnTo>
                  <a:cubicBezTo>
                    <a:pt x="104591" y="67742"/>
                    <a:pt x="102864" y="65621"/>
                    <a:pt x="101086" y="63551"/>
                  </a:cubicBezTo>
                  <a:cubicBezTo>
                    <a:pt x="96323" y="57988"/>
                    <a:pt x="90837" y="52984"/>
                    <a:pt x="84779" y="48666"/>
                  </a:cubicBezTo>
                  <a:cubicBezTo>
                    <a:pt x="78543" y="44234"/>
                    <a:pt x="71457" y="40691"/>
                    <a:pt x="63684" y="38087"/>
                  </a:cubicBezTo>
                  <a:cubicBezTo>
                    <a:pt x="55810" y="35471"/>
                    <a:pt x="47098" y="34138"/>
                    <a:pt x="37789" y="34138"/>
                  </a:cubicBezTo>
                  <a:lnTo>
                    <a:pt x="0" y="42600"/>
                  </a:lnTo>
                  <a:lnTo>
                    <a:pt x="0" y="5738"/>
                  </a:lnTo>
                  <a:lnTo>
                    <a:pt x="9209" y="2829"/>
                  </a:lnTo>
                  <a:cubicBezTo>
                    <a:pt x="18450" y="946"/>
                    <a:pt x="27997" y="0"/>
                    <a:pt x="3778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7" name="Shape 3949">
              <a:extLst>
                <a:ext uri="{FF2B5EF4-FFF2-40B4-BE49-F238E27FC236}">
                  <a16:creationId xmlns:a16="http://schemas.microsoft.com/office/drawing/2014/main" id="{AB036D7A-F8C9-5E0E-764B-09EE8F4A5F95}"/>
                </a:ext>
              </a:extLst>
            </p:cNvPr>
            <p:cNvSpPr/>
            <p:nvPr/>
          </p:nvSpPr>
          <p:spPr>
            <a:xfrm>
              <a:off x="102405" y="748708"/>
              <a:ext cx="21590" cy="23508"/>
            </a:xfrm>
            <a:custGeom>
              <a:avLst/>
              <a:gdLst/>
              <a:ahLst/>
              <a:cxnLst/>
              <a:rect l="0" t="0" r="0" b="0"/>
              <a:pathLst>
                <a:path w="21590" h="23508">
                  <a:moveTo>
                    <a:pt x="0" y="0"/>
                  </a:moveTo>
                  <a:lnTo>
                    <a:pt x="4610" y="0"/>
                  </a:lnTo>
                  <a:lnTo>
                    <a:pt x="4610" y="9500"/>
                  </a:lnTo>
                  <a:lnTo>
                    <a:pt x="16980" y="9500"/>
                  </a:lnTo>
                  <a:lnTo>
                    <a:pt x="16980" y="0"/>
                  </a:lnTo>
                  <a:lnTo>
                    <a:pt x="21590" y="0"/>
                  </a:lnTo>
                  <a:lnTo>
                    <a:pt x="21590" y="23508"/>
                  </a:lnTo>
                  <a:lnTo>
                    <a:pt x="16980" y="23508"/>
                  </a:lnTo>
                  <a:lnTo>
                    <a:pt x="16980" y="13462"/>
                  </a:lnTo>
                  <a:lnTo>
                    <a:pt x="4610" y="13462"/>
                  </a:lnTo>
                  <a:lnTo>
                    <a:pt x="4610"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8" name="Shape 3950">
              <a:extLst>
                <a:ext uri="{FF2B5EF4-FFF2-40B4-BE49-F238E27FC236}">
                  <a16:creationId xmlns:a16="http://schemas.microsoft.com/office/drawing/2014/main" id="{0484EAF4-4903-E1CD-5992-1DA09E5FF91C}"/>
                </a:ext>
              </a:extLst>
            </p:cNvPr>
            <p:cNvSpPr/>
            <p:nvPr/>
          </p:nvSpPr>
          <p:spPr>
            <a:xfrm>
              <a:off x="130344" y="748709"/>
              <a:ext cx="18313" cy="23508"/>
            </a:xfrm>
            <a:custGeom>
              <a:avLst/>
              <a:gdLst/>
              <a:ahLst/>
              <a:cxnLst/>
              <a:rect l="0" t="0" r="0" b="0"/>
              <a:pathLst>
                <a:path w="18313" h="23508">
                  <a:moveTo>
                    <a:pt x="0" y="0"/>
                  </a:moveTo>
                  <a:lnTo>
                    <a:pt x="17958" y="0"/>
                  </a:lnTo>
                  <a:lnTo>
                    <a:pt x="17958" y="3861"/>
                  </a:lnTo>
                  <a:lnTo>
                    <a:pt x="4572" y="3861"/>
                  </a:lnTo>
                  <a:lnTo>
                    <a:pt x="4572" y="9741"/>
                  </a:lnTo>
                  <a:lnTo>
                    <a:pt x="17158" y="9741"/>
                  </a:lnTo>
                  <a:lnTo>
                    <a:pt x="17158" y="13576"/>
                  </a:lnTo>
                  <a:lnTo>
                    <a:pt x="4572" y="13576"/>
                  </a:lnTo>
                  <a:lnTo>
                    <a:pt x="4572"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9" name="Shape 3951">
              <a:extLst>
                <a:ext uri="{FF2B5EF4-FFF2-40B4-BE49-F238E27FC236}">
                  <a16:creationId xmlns:a16="http://schemas.microsoft.com/office/drawing/2014/main" id="{076D5F9D-3516-7C22-2B7D-E44E4157A261}"/>
                </a:ext>
              </a:extLst>
            </p:cNvPr>
            <p:cNvSpPr/>
            <p:nvPr/>
          </p:nvSpPr>
          <p:spPr>
            <a:xfrm>
              <a:off x="154243" y="748712"/>
              <a:ext cx="17234" cy="23508"/>
            </a:xfrm>
            <a:custGeom>
              <a:avLst/>
              <a:gdLst/>
              <a:ahLst/>
              <a:cxnLst/>
              <a:rect l="0" t="0" r="0" b="0"/>
              <a:pathLst>
                <a:path w="17234" h="23508">
                  <a:moveTo>
                    <a:pt x="0" y="0"/>
                  </a:moveTo>
                  <a:lnTo>
                    <a:pt x="4610" y="0"/>
                  </a:lnTo>
                  <a:lnTo>
                    <a:pt x="4610" y="19545"/>
                  </a:lnTo>
                  <a:lnTo>
                    <a:pt x="17234" y="19545"/>
                  </a:lnTo>
                  <a:lnTo>
                    <a:pt x="172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0" name="Shape 3952">
              <a:extLst>
                <a:ext uri="{FF2B5EF4-FFF2-40B4-BE49-F238E27FC236}">
                  <a16:creationId xmlns:a16="http://schemas.microsoft.com/office/drawing/2014/main" id="{F75FDA40-ACCB-15B9-5B79-BFA9B7DAC962}"/>
                </a:ext>
              </a:extLst>
            </p:cNvPr>
            <p:cNvSpPr/>
            <p:nvPr/>
          </p:nvSpPr>
          <p:spPr>
            <a:xfrm>
              <a:off x="175682" y="748712"/>
              <a:ext cx="17234" cy="23508"/>
            </a:xfrm>
            <a:custGeom>
              <a:avLst/>
              <a:gdLst/>
              <a:ahLst/>
              <a:cxnLst/>
              <a:rect l="0" t="0" r="0" b="0"/>
              <a:pathLst>
                <a:path w="17234" h="23508">
                  <a:moveTo>
                    <a:pt x="0" y="0"/>
                  </a:moveTo>
                  <a:lnTo>
                    <a:pt x="4610" y="0"/>
                  </a:lnTo>
                  <a:lnTo>
                    <a:pt x="4610" y="19545"/>
                  </a:lnTo>
                  <a:lnTo>
                    <a:pt x="17234" y="19545"/>
                  </a:lnTo>
                  <a:lnTo>
                    <a:pt x="172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1" name="Shape 3953">
              <a:extLst>
                <a:ext uri="{FF2B5EF4-FFF2-40B4-BE49-F238E27FC236}">
                  <a16:creationId xmlns:a16="http://schemas.microsoft.com/office/drawing/2014/main" id="{723AA4CA-4B8B-AD7F-524A-0697D819CF45}"/>
                </a:ext>
              </a:extLst>
            </p:cNvPr>
            <p:cNvSpPr/>
            <p:nvPr/>
          </p:nvSpPr>
          <p:spPr>
            <a:xfrm>
              <a:off x="197128" y="748709"/>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76"/>
                  </a:lnTo>
                  <a:lnTo>
                    <a:pt x="4559" y="13576"/>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2" name="Shape 3954">
              <a:extLst>
                <a:ext uri="{FF2B5EF4-FFF2-40B4-BE49-F238E27FC236}">
                  <a16:creationId xmlns:a16="http://schemas.microsoft.com/office/drawing/2014/main" id="{1B09444D-ECDB-DD30-2B4F-847E37905E9E}"/>
                </a:ext>
              </a:extLst>
            </p:cNvPr>
            <p:cNvSpPr/>
            <p:nvPr/>
          </p:nvSpPr>
          <p:spPr>
            <a:xfrm>
              <a:off x="221033" y="748708"/>
              <a:ext cx="22200" cy="23508"/>
            </a:xfrm>
            <a:custGeom>
              <a:avLst/>
              <a:gdLst/>
              <a:ahLst/>
              <a:cxnLst/>
              <a:rect l="0" t="0" r="0" b="0"/>
              <a:pathLst>
                <a:path w="22200" h="23508">
                  <a:moveTo>
                    <a:pt x="0" y="0"/>
                  </a:moveTo>
                  <a:lnTo>
                    <a:pt x="4318" y="0"/>
                  </a:lnTo>
                  <a:lnTo>
                    <a:pt x="17704" y="16650"/>
                  </a:lnTo>
                  <a:lnTo>
                    <a:pt x="17704" y="0"/>
                  </a:lnTo>
                  <a:lnTo>
                    <a:pt x="22200" y="0"/>
                  </a:lnTo>
                  <a:lnTo>
                    <a:pt x="22200" y="23508"/>
                  </a:lnTo>
                  <a:lnTo>
                    <a:pt x="17882" y="23508"/>
                  </a:lnTo>
                  <a:lnTo>
                    <a:pt x="4534" y="6845"/>
                  </a:lnTo>
                  <a:lnTo>
                    <a:pt x="45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4" name="Shape 4315">
              <a:extLst>
                <a:ext uri="{FF2B5EF4-FFF2-40B4-BE49-F238E27FC236}">
                  <a16:creationId xmlns:a16="http://schemas.microsoft.com/office/drawing/2014/main" id="{6F30829D-27E9-842B-87F3-3280AC730207}"/>
                </a:ext>
              </a:extLst>
            </p:cNvPr>
            <p:cNvSpPr/>
            <p:nvPr/>
          </p:nvSpPr>
          <p:spPr>
            <a:xfrm>
              <a:off x="249682" y="748702"/>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5" name="Shape 3956">
              <a:extLst>
                <a:ext uri="{FF2B5EF4-FFF2-40B4-BE49-F238E27FC236}">
                  <a16:creationId xmlns:a16="http://schemas.microsoft.com/office/drawing/2014/main" id="{8655E9FF-29AD-5343-EF8C-3928D1CD3CF9}"/>
                </a:ext>
              </a:extLst>
            </p:cNvPr>
            <p:cNvSpPr/>
            <p:nvPr/>
          </p:nvSpPr>
          <p:spPr>
            <a:xfrm>
              <a:off x="259408" y="748238"/>
              <a:ext cx="24308" cy="24448"/>
            </a:xfrm>
            <a:custGeom>
              <a:avLst/>
              <a:gdLst/>
              <a:ahLst/>
              <a:cxnLst/>
              <a:rect l="0" t="0" r="0" b="0"/>
              <a:pathLst>
                <a:path w="24308" h="24448">
                  <a:moveTo>
                    <a:pt x="13030" y="0"/>
                  </a:moveTo>
                  <a:cubicBezTo>
                    <a:pt x="15545" y="0"/>
                    <a:pt x="17793" y="533"/>
                    <a:pt x="19774" y="1613"/>
                  </a:cubicBezTo>
                  <a:cubicBezTo>
                    <a:pt x="21755" y="2680"/>
                    <a:pt x="23266" y="4242"/>
                    <a:pt x="24308" y="6274"/>
                  </a:cubicBezTo>
                  <a:lnTo>
                    <a:pt x="20358" y="8230"/>
                  </a:lnTo>
                  <a:cubicBezTo>
                    <a:pt x="19609" y="6820"/>
                    <a:pt x="18618" y="5753"/>
                    <a:pt x="17386" y="5055"/>
                  </a:cubicBezTo>
                  <a:cubicBezTo>
                    <a:pt x="16142" y="4343"/>
                    <a:pt x="14732" y="4001"/>
                    <a:pt x="13132" y="4001"/>
                  </a:cubicBezTo>
                  <a:cubicBezTo>
                    <a:pt x="11519" y="4001"/>
                    <a:pt x="10071" y="4343"/>
                    <a:pt x="8801" y="5055"/>
                  </a:cubicBezTo>
                  <a:cubicBezTo>
                    <a:pt x="7531" y="5753"/>
                    <a:pt x="6553" y="6731"/>
                    <a:pt x="5867" y="7988"/>
                  </a:cubicBezTo>
                  <a:cubicBezTo>
                    <a:pt x="5169" y="9246"/>
                    <a:pt x="4826" y="10655"/>
                    <a:pt x="4826" y="12217"/>
                  </a:cubicBezTo>
                  <a:cubicBezTo>
                    <a:pt x="4826" y="13792"/>
                    <a:pt x="5169" y="15202"/>
                    <a:pt x="5867" y="16447"/>
                  </a:cubicBezTo>
                  <a:cubicBezTo>
                    <a:pt x="6553" y="17704"/>
                    <a:pt x="7531" y="18694"/>
                    <a:pt x="8801" y="19393"/>
                  </a:cubicBezTo>
                  <a:cubicBezTo>
                    <a:pt x="10071" y="20104"/>
                    <a:pt x="11519" y="20460"/>
                    <a:pt x="13132" y="20460"/>
                  </a:cubicBezTo>
                  <a:cubicBezTo>
                    <a:pt x="14732" y="20460"/>
                    <a:pt x="16154" y="20104"/>
                    <a:pt x="17399" y="19393"/>
                  </a:cubicBezTo>
                  <a:cubicBezTo>
                    <a:pt x="18644" y="18694"/>
                    <a:pt x="19634" y="17628"/>
                    <a:pt x="20396" y="16218"/>
                  </a:cubicBezTo>
                  <a:lnTo>
                    <a:pt x="24308" y="18161"/>
                  </a:lnTo>
                  <a:cubicBezTo>
                    <a:pt x="23266" y="20206"/>
                    <a:pt x="21755" y="21768"/>
                    <a:pt x="19774" y="22835"/>
                  </a:cubicBezTo>
                  <a:cubicBezTo>
                    <a:pt x="17793" y="23914"/>
                    <a:pt x="15545" y="24448"/>
                    <a:pt x="13030" y="24448"/>
                  </a:cubicBezTo>
                  <a:cubicBezTo>
                    <a:pt x="10490" y="24448"/>
                    <a:pt x="8230" y="23927"/>
                    <a:pt x="6261" y="22873"/>
                  </a:cubicBezTo>
                  <a:cubicBezTo>
                    <a:pt x="4293" y="21819"/>
                    <a:pt x="2756" y="20358"/>
                    <a:pt x="1651" y="18504"/>
                  </a:cubicBezTo>
                  <a:cubicBezTo>
                    <a:pt x="559" y="16650"/>
                    <a:pt x="0" y="14554"/>
                    <a:pt x="0" y="12217"/>
                  </a:cubicBezTo>
                  <a:cubicBezTo>
                    <a:pt x="0" y="9919"/>
                    <a:pt x="559" y="7836"/>
                    <a:pt x="1651" y="5982"/>
                  </a:cubicBezTo>
                  <a:cubicBezTo>
                    <a:pt x="2756" y="4115"/>
                    <a:pt x="4293" y="2654"/>
                    <a:pt x="6261" y="1588"/>
                  </a:cubicBezTo>
                  <a:cubicBezTo>
                    <a:pt x="8230" y="521"/>
                    <a:pt x="10490" y="0"/>
                    <a:pt x="1303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6" name="Shape 3957">
              <a:extLst>
                <a:ext uri="{FF2B5EF4-FFF2-40B4-BE49-F238E27FC236}">
                  <a16:creationId xmlns:a16="http://schemas.microsoft.com/office/drawing/2014/main" id="{0E747FFE-0B64-1B86-5698-496AE806E686}"/>
                </a:ext>
              </a:extLst>
            </p:cNvPr>
            <p:cNvSpPr/>
            <p:nvPr/>
          </p:nvSpPr>
          <p:spPr>
            <a:xfrm>
              <a:off x="294669" y="748238"/>
              <a:ext cx="24308" cy="24448"/>
            </a:xfrm>
            <a:custGeom>
              <a:avLst/>
              <a:gdLst/>
              <a:ahLst/>
              <a:cxnLst/>
              <a:rect l="0" t="0" r="0" b="0"/>
              <a:pathLst>
                <a:path w="24308" h="24448">
                  <a:moveTo>
                    <a:pt x="13030" y="0"/>
                  </a:moveTo>
                  <a:cubicBezTo>
                    <a:pt x="15545" y="0"/>
                    <a:pt x="17793" y="533"/>
                    <a:pt x="19774" y="1613"/>
                  </a:cubicBezTo>
                  <a:cubicBezTo>
                    <a:pt x="21755" y="2680"/>
                    <a:pt x="23266" y="4242"/>
                    <a:pt x="24308" y="6274"/>
                  </a:cubicBezTo>
                  <a:lnTo>
                    <a:pt x="20358" y="8230"/>
                  </a:lnTo>
                  <a:cubicBezTo>
                    <a:pt x="19609" y="6820"/>
                    <a:pt x="18618" y="5753"/>
                    <a:pt x="17386" y="5055"/>
                  </a:cubicBezTo>
                  <a:cubicBezTo>
                    <a:pt x="16142" y="4343"/>
                    <a:pt x="14732" y="4001"/>
                    <a:pt x="13132" y="4001"/>
                  </a:cubicBezTo>
                  <a:cubicBezTo>
                    <a:pt x="11519" y="4001"/>
                    <a:pt x="10071" y="4343"/>
                    <a:pt x="8801" y="5055"/>
                  </a:cubicBezTo>
                  <a:cubicBezTo>
                    <a:pt x="7531" y="5753"/>
                    <a:pt x="6553" y="6731"/>
                    <a:pt x="5867" y="7988"/>
                  </a:cubicBezTo>
                  <a:cubicBezTo>
                    <a:pt x="5169" y="9246"/>
                    <a:pt x="4826" y="10655"/>
                    <a:pt x="4826" y="12217"/>
                  </a:cubicBezTo>
                  <a:cubicBezTo>
                    <a:pt x="4826" y="13792"/>
                    <a:pt x="5169" y="15202"/>
                    <a:pt x="5867" y="16447"/>
                  </a:cubicBezTo>
                  <a:cubicBezTo>
                    <a:pt x="6553" y="17704"/>
                    <a:pt x="7531" y="18694"/>
                    <a:pt x="8801" y="19393"/>
                  </a:cubicBezTo>
                  <a:cubicBezTo>
                    <a:pt x="10071" y="20104"/>
                    <a:pt x="11519" y="20460"/>
                    <a:pt x="13132" y="20460"/>
                  </a:cubicBezTo>
                  <a:cubicBezTo>
                    <a:pt x="14732" y="20460"/>
                    <a:pt x="16154" y="20104"/>
                    <a:pt x="17399" y="19393"/>
                  </a:cubicBezTo>
                  <a:cubicBezTo>
                    <a:pt x="18644" y="18694"/>
                    <a:pt x="19634" y="17628"/>
                    <a:pt x="20396" y="16218"/>
                  </a:cubicBezTo>
                  <a:lnTo>
                    <a:pt x="24308" y="18161"/>
                  </a:lnTo>
                  <a:cubicBezTo>
                    <a:pt x="23266" y="20206"/>
                    <a:pt x="21755" y="21768"/>
                    <a:pt x="19774" y="22835"/>
                  </a:cubicBezTo>
                  <a:cubicBezTo>
                    <a:pt x="17793" y="23914"/>
                    <a:pt x="15545" y="24448"/>
                    <a:pt x="13030" y="24448"/>
                  </a:cubicBezTo>
                  <a:cubicBezTo>
                    <a:pt x="10490" y="24448"/>
                    <a:pt x="8230" y="23927"/>
                    <a:pt x="6261" y="22873"/>
                  </a:cubicBezTo>
                  <a:cubicBezTo>
                    <a:pt x="4293" y="21819"/>
                    <a:pt x="2756" y="20358"/>
                    <a:pt x="1651" y="18504"/>
                  </a:cubicBezTo>
                  <a:cubicBezTo>
                    <a:pt x="559" y="16650"/>
                    <a:pt x="0" y="14554"/>
                    <a:pt x="0" y="12217"/>
                  </a:cubicBezTo>
                  <a:cubicBezTo>
                    <a:pt x="0" y="9919"/>
                    <a:pt x="559" y="7836"/>
                    <a:pt x="1651" y="5982"/>
                  </a:cubicBezTo>
                  <a:cubicBezTo>
                    <a:pt x="2756" y="4115"/>
                    <a:pt x="4293" y="2654"/>
                    <a:pt x="6261" y="1588"/>
                  </a:cubicBezTo>
                  <a:cubicBezTo>
                    <a:pt x="8230" y="521"/>
                    <a:pt x="10490" y="0"/>
                    <a:pt x="1303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7" name="Shape 3958">
              <a:extLst>
                <a:ext uri="{FF2B5EF4-FFF2-40B4-BE49-F238E27FC236}">
                  <a16:creationId xmlns:a16="http://schemas.microsoft.com/office/drawing/2014/main" id="{4A04475F-1F05-CB1B-E9F9-0D5043901060}"/>
                </a:ext>
              </a:extLst>
            </p:cNvPr>
            <p:cNvSpPr/>
            <p:nvPr/>
          </p:nvSpPr>
          <p:spPr>
            <a:xfrm>
              <a:off x="321476" y="748231"/>
              <a:ext cx="13208" cy="24460"/>
            </a:xfrm>
            <a:custGeom>
              <a:avLst/>
              <a:gdLst/>
              <a:ahLst/>
              <a:cxnLst/>
              <a:rect l="0" t="0" r="0" b="0"/>
              <a:pathLst>
                <a:path w="13208" h="24460">
                  <a:moveTo>
                    <a:pt x="13208" y="0"/>
                  </a:moveTo>
                  <a:lnTo>
                    <a:pt x="13208" y="4001"/>
                  </a:lnTo>
                  <a:lnTo>
                    <a:pt x="8839" y="5055"/>
                  </a:lnTo>
                  <a:cubicBezTo>
                    <a:pt x="7569" y="5766"/>
                    <a:pt x="6579" y="6744"/>
                    <a:pt x="5880" y="8001"/>
                  </a:cubicBezTo>
                  <a:cubicBezTo>
                    <a:pt x="5182" y="9246"/>
                    <a:pt x="4826" y="10655"/>
                    <a:pt x="4826" y="12230"/>
                  </a:cubicBezTo>
                  <a:cubicBezTo>
                    <a:pt x="4826" y="13805"/>
                    <a:pt x="5182" y="15215"/>
                    <a:pt x="5880" y="16459"/>
                  </a:cubicBezTo>
                  <a:cubicBezTo>
                    <a:pt x="6579" y="17717"/>
                    <a:pt x="7569" y="18694"/>
                    <a:pt x="8839" y="19406"/>
                  </a:cubicBezTo>
                  <a:lnTo>
                    <a:pt x="13208" y="20460"/>
                  </a:lnTo>
                  <a:lnTo>
                    <a:pt x="13208" y="24460"/>
                  </a:lnTo>
                  <a:lnTo>
                    <a:pt x="6388" y="22847"/>
                  </a:lnTo>
                  <a:cubicBezTo>
                    <a:pt x="4382" y="21768"/>
                    <a:pt x="2819" y="20307"/>
                    <a:pt x="1689" y="18440"/>
                  </a:cubicBezTo>
                  <a:cubicBezTo>
                    <a:pt x="571" y="16586"/>
                    <a:pt x="0" y="14516"/>
                    <a:pt x="0" y="12230"/>
                  </a:cubicBezTo>
                  <a:cubicBezTo>
                    <a:pt x="0" y="9970"/>
                    <a:pt x="571" y="7912"/>
                    <a:pt x="1689" y="6033"/>
                  </a:cubicBezTo>
                  <a:cubicBezTo>
                    <a:pt x="2819" y="4166"/>
                    <a:pt x="4382" y="2692"/>
                    <a:pt x="6388" y="1613"/>
                  </a:cubicBezTo>
                  <a:lnTo>
                    <a:pt x="1320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8" name="Shape 3959">
              <a:extLst>
                <a:ext uri="{FF2B5EF4-FFF2-40B4-BE49-F238E27FC236}">
                  <a16:creationId xmlns:a16="http://schemas.microsoft.com/office/drawing/2014/main" id="{5B794F3C-C0B0-3FD3-0F96-B7EBA2276D43}"/>
                </a:ext>
              </a:extLst>
            </p:cNvPr>
            <p:cNvSpPr/>
            <p:nvPr/>
          </p:nvSpPr>
          <p:spPr>
            <a:xfrm>
              <a:off x="334684" y="748231"/>
              <a:ext cx="13208" cy="24460"/>
            </a:xfrm>
            <a:custGeom>
              <a:avLst/>
              <a:gdLst/>
              <a:ahLst/>
              <a:cxnLst/>
              <a:rect l="0" t="0" r="0" b="0"/>
              <a:pathLst>
                <a:path w="13208" h="24460">
                  <a:moveTo>
                    <a:pt x="0" y="0"/>
                  </a:moveTo>
                  <a:cubicBezTo>
                    <a:pt x="2540" y="0"/>
                    <a:pt x="4813" y="546"/>
                    <a:pt x="6820" y="1613"/>
                  </a:cubicBezTo>
                  <a:cubicBezTo>
                    <a:pt x="8827" y="2692"/>
                    <a:pt x="10389" y="4166"/>
                    <a:pt x="11519" y="6033"/>
                  </a:cubicBezTo>
                  <a:cubicBezTo>
                    <a:pt x="12649" y="7912"/>
                    <a:pt x="13208" y="9970"/>
                    <a:pt x="13208" y="12230"/>
                  </a:cubicBezTo>
                  <a:cubicBezTo>
                    <a:pt x="13208" y="14516"/>
                    <a:pt x="12649" y="16586"/>
                    <a:pt x="11519" y="18440"/>
                  </a:cubicBezTo>
                  <a:cubicBezTo>
                    <a:pt x="10389" y="20307"/>
                    <a:pt x="8827" y="21768"/>
                    <a:pt x="6820" y="22847"/>
                  </a:cubicBezTo>
                  <a:cubicBezTo>
                    <a:pt x="4813" y="23927"/>
                    <a:pt x="2540" y="24460"/>
                    <a:pt x="0" y="24460"/>
                  </a:cubicBezTo>
                  <a:lnTo>
                    <a:pt x="0" y="24460"/>
                  </a:lnTo>
                  <a:lnTo>
                    <a:pt x="0" y="20460"/>
                  </a:lnTo>
                  <a:lnTo>
                    <a:pt x="0" y="20460"/>
                  </a:lnTo>
                  <a:cubicBezTo>
                    <a:pt x="1651" y="20460"/>
                    <a:pt x="3099" y="20104"/>
                    <a:pt x="4369" y="19406"/>
                  </a:cubicBezTo>
                  <a:cubicBezTo>
                    <a:pt x="5639" y="18694"/>
                    <a:pt x="6629" y="17717"/>
                    <a:pt x="7328" y="16459"/>
                  </a:cubicBezTo>
                  <a:cubicBezTo>
                    <a:pt x="8026" y="15215"/>
                    <a:pt x="8382" y="13805"/>
                    <a:pt x="8382" y="12230"/>
                  </a:cubicBezTo>
                  <a:cubicBezTo>
                    <a:pt x="8382" y="10655"/>
                    <a:pt x="8026" y="9246"/>
                    <a:pt x="7328" y="8001"/>
                  </a:cubicBezTo>
                  <a:cubicBezTo>
                    <a:pt x="6629" y="6744"/>
                    <a:pt x="5639" y="5766"/>
                    <a:pt x="4369" y="5055"/>
                  </a:cubicBezTo>
                  <a:cubicBezTo>
                    <a:pt x="3099" y="4356"/>
                    <a:pt x="1651" y="4001"/>
                    <a:pt x="0" y="4001"/>
                  </a:cubicBezTo>
                  <a:lnTo>
                    <a:pt x="0" y="4001"/>
                  </a:lnTo>
                  <a:lnTo>
                    <a:pt x="0" y="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9" name="Shape 3960">
              <a:extLst>
                <a:ext uri="{FF2B5EF4-FFF2-40B4-BE49-F238E27FC236}">
                  <a16:creationId xmlns:a16="http://schemas.microsoft.com/office/drawing/2014/main" id="{81F9D595-5884-8F34-47E9-BCA5D5069D03}"/>
                </a:ext>
              </a:extLst>
            </p:cNvPr>
            <p:cNvSpPr/>
            <p:nvPr/>
          </p:nvSpPr>
          <p:spPr>
            <a:xfrm>
              <a:off x="352970" y="748708"/>
              <a:ext cx="27534" cy="23508"/>
            </a:xfrm>
            <a:custGeom>
              <a:avLst/>
              <a:gdLst/>
              <a:ahLst/>
              <a:cxnLst/>
              <a:rect l="0" t="0" r="0" b="0"/>
              <a:pathLst>
                <a:path w="27534" h="23508">
                  <a:moveTo>
                    <a:pt x="0" y="0"/>
                  </a:moveTo>
                  <a:lnTo>
                    <a:pt x="5296" y="0"/>
                  </a:lnTo>
                  <a:lnTo>
                    <a:pt x="13779" y="13068"/>
                  </a:lnTo>
                  <a:lnTo>
                    <a:pt x="22276" y="0"/>
                  </a:lnTo>
                  <a:lnTo>
                    <a:pt x="27534" y="0"/>
                  </a:lnTo>
                  <a:lnTo>
                    <a:pt x="27534" y="23508"/>
                  </a:lnTo>
                  <a:lnTo>
                    <a:pt x="23038" y="23508"/>
                  </a:lnTo>
                  <a:lnTo>
                    <a:pt x="23038" y="6248"/>
                  </a:lnTo>
                  <a:lnTo>
                    <a:pt x="15557" y="17691"/>
                  </a:lnTo>
                  <a:lnTo>
                    <a:pt x="11963" y="17691"/>
                  </a:lnTo>
                  <a:lnTo>
                    <a:pt x="4496" y="6248"/>
                  </a:lnTo>
                  <a:lnTo>
                    <a:pt x="4496"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0" name="Shape 3961">
              <a:extLst>
                <a:ext uri="{FF2B5EF4-FFF2-40B4-BE49-F238E27FC236}">
                  <a16:creationId xmlns:a16="http://schemas.microsoft.com/office/drawing/2014/main" id="{AE3EDBC8-F847-4C0D-60DE-E6DCBE6BF90D}"/>
                </a:ext>
              </a:extLst>
            </p:cNvPr>
            <p:cNvSpPr/>
            <p:nvPr/>
          </p:nvSpPr>
          <p:spPr>
            <a:xfrm>
              <a:off x="386885" y="748708"/>
              <a:ext cx="27534" cy="23508"/>
            </a:xfrm>
            <a:custGeom>
              <a:avLst/>
              <a:gdLst/>
              <a:ahLst/>
              <a:cxnLst/>
              <a:rect l="0" t="0" r="0" b="0"/>
              <a:pathLst>
                <a:path w="27534" h="23508">
                  <a:moveTo>
                    <a:pt x="0" y="0"/>
                  </a:moveTo>
                  <a:lnTo>
                    <a:pt x="5296" y="0"/>
                  </a:lnTo>
                  <a:lnTo>
                    <a:pt x="13792" y="13068"/>
                  </a:lnTo>
                  <a:lnTo>
                    <a:pt x="22276" y="0"/>
                  </a:lnTo>
                  <a:lnTo>
                    <a:pt x="27534" y="0"/>
                  </a:lnTo>
                  <a:lnTo>
                    <a:pt x="27534" y="23508"/>
                  </a:lnTo>
                  <a:lnTo>
                    <a:pt x="23038" y="23508"/>
                  </a:lnTo>
                  <a:lnTo>
                    <a:pt x="23038" y="6248"/>
                  </a:lnTo>
                  <a:lnTo>
                    <a:pt x="15557" y="17691"/>
                  </a:lnTo>
                  <a:lnTo>
                    <a:pt x="11976" y="17691"/>
                  </a:lnTo>
                  <a:lnTo>
                    <a:pt x="4496" y="6248"/>
                  </a:lnTo>
                  <a:lnTo>
                    <a:pt x="4496"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1" name="Shape 4316">
              <a:extLst>
                <a:ext uri="{FF2B5EF4-FFF2-40B4-BE49-F238E27FC236}">
                  <a16:creationId xmlns:a16="http://schemas.microsoft.com/office/drawing/2014/main" id="{4B536FC4-852C-B515-C81F-FAEBE1776E12}"/>
                </a:ext>
              </a:extLst>
            </p:cNvPr>
            <p:cNvSpPr/>
            <p:nvPr/>
          </p:nvSpPr>
          <p:spPr>
            <a:xfrm>
              <a:off x="420878" y="748702"/>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2" name="Shape 3963">
              <a:extLst>
                <a:ext uri="{FF2B5EF4-FFF2-40B4-BE49-F238E27FC236}">
                  <a16:creationId xmlns:a16="http://schemas.microsoft.com/office/drawing/2014/main" id="{C06493F0-456A-5354-96AF-9B64DD9B5349}"/>
                </a:ext>
              </a:extLst>
            </p:cNvPr>
            <p:cNvSpPr/>
            <p:nvPr/>
          </p:nvSpPr>
          <p:spPr>
            <a:xfrm>
              <a:off x="429514" y="748705"/>
              <a:ext cx="20422" cy="23508"/>
            </a:xfrm>
            <a:custGeom>
              <a:avLst/>
              <a:gdLst/>
              <a:ahLst/>
              <a:cxnLst/>
              <a:rect l="0" t="0" r="0" b="0"/>
              <a:pathLst>
                <a:path w="20422" h="23508">
                  <a:moveTo>
                    <a:pt x="0" y="0"/>
                  </a:moveTo>
                  <a:lnTo>
                    <a:pt x="20422" y="0"/>
                  </a:lnTo>
                  <a:lnTo>
                    <a:pt x="20422" y="3962"/>
                  </a:lnTo>
                  <a:lnTo>
                    <a:pt x="12510" y="3962"/>
                  </a:lnTo>
                  <a:lnTo>
                    <a:pt x="12510" y="23508"/>
                  </a:lnTo>
                  <a:lnTo>
                    <a:pt x="7899" y="23508"/>
                  </a:lnTo>
                  <a:lnTo>
                    <a:pt x="7899" y="3962"/>
                  </a:lnTo>
                  <a:lnTo>
                    <a:pt x="0" y="396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3" name="Shape 3964">
              <a:extLst>
                <a:ext uri="{FF2B5EF4-FFF2-40B4-BE49-F238E27FC236}">
                  <a16:creationId xmlns:a16="http://schemas.microsoft.com/office/drawing/2014/main" id="{E314D9BC-0D47-0970-81E8-AAE3EA16A201}"/>
                </a:ext>
              </a:extLst>
            </p:cNvPr>
            <p:cNvSpPr/>
            <p:nvPr/>
          </p:nvSpPr>
          <p:spPr>
            <a:xfrm>
              <a:off x="451966" y="748705"/>
              <a:ext cx="20422" cy="23508"/>
            </a:xfrm>
            <a:custGeom>
              <a:avLst/>
              <a:gdLst/>
              <a:ahLst/>
              <a:cxnLst/>
              <a:rect l="0" t="0" r="0" b="0"/>
              <a:pathLst>
                <a:path w="20422" h="23508">
                  <a:moveTo>
                    <a:pt x="0" y="0"/>
                  </a:moveTo>
                  <a:lnTo>
                    <a:pt x="20422" y="0"/>
                  </a:lnTo>
                  <a:lnTo>
                    <a:pt x="20422" y="3962"/>
                  </a:lnTo>
                  <a:lnTo>
                    <a:pt x="12510" y="3962"/>
                  </a:lnTo>
                  <a:lnTo>
                    <a:pt x="12510" y="23508"/>
                  </a:lnTo>
                  <a:lnTo>
                    <a:pt x="7899" y="23508"/>
                  </a:lnTo>
                  <a:lnTo>
                    <a:pt x="7899" y="3962"/>
                  </a:lnTo>
                  <a:lnTo>
                    <a:pt x="0" y="396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4" name="Shape 3965">
              <a:extLst>
                <a:ext uri="{FF2B5EF4-FFF2-40B4-BE49-F238E27FC236}">
                  <a16:creationId xmlns:a16="http://schemas.microsoft.com/office/drawing/2014/main" id="{4BE27BF1-D0C6-4EC2-BAEB-89E3167D0EE6}"/>
                </a:ext>
              </a:extLst>
            </p:cNvPr>
            <p:cNvSpPr/>
            <p:nvPr/>
          </p:nvSpPr>
          <p:spPr>
            <a:xfrm>
              <a:off x="476376" y="748709"/>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76"/>
                  </a:lnTo>
                  <a:lnTo>
                    <a:pt x="4559" y="13576"/>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5" name="Shape 3966">
              <a:extLst>
                <a:ext uri="{FF2B5EF4-FFF2-40B4-BE49-F238E27FC236}">
                  <a16:creationId xmlns:a16="http://schemas.microsoft.com/office/drawing/2014/main" id="{F0079E59-B236-7F19-96DC-71F0BF6DDFFC}"/>
                </a:ext>
              </a:extLst>
            </p:cNvPr>
            <p:cNvSpPr/>
            <p:nvPr/>
          </p:nvSpPr>
          <p:spPr>
            <a:xfrm>
              <a:off x="500280" y="748709"/>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76"/>
                  </a:lnTo>
                  <a:lnTo>
                    <a:pt x="4559" y="13576"/>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6" name="Shape 3967">
              <a:extLst>
                <a:ext uri="{FF2B5EF4-FFF2-40B4-BE49-F238E27FC236}">
                  <a16:creationId xmlns:a16="http://schemas.microsoft.com/office/drawing/2014/main" id="{CEE37257-CD62-FFDD-0E73-3C4E221BB551}"/>
                </a:ext>
              </a:extLst>
            </p:cNvPr>
            <p:cNvSpPr/>
            <p:nvPr/>
          </p:nvSpPr>
          <p:spPr>
            <a:xfrm>
              <a:off x="103285" y="789011"/>
              <a:ext cx="16828" cy="23508"/>
            </a:xfrm>
            <a:custGeom>
              <a:avLst/>
              <a:gdLst/>
              <a:ahLst/>
              <a:cxnLst/>
              <a:rect l="0" t="0" r="0" b="0"/>
              <a:pathLst>
                <a:path w="16828" h="23508">
                  <a:moveTo>
                    <a:pt x="0" y="0"/>
                  </a:moveTo>
                  <a:lnTo>
                    <a:pt x="16828" y="0"/>
                  </a:lnTo>
                  <a:lnTo>
                    <a:pt x="16828" y="1880"/>
                  </a:lnTo>
                  <a:lnTo>
                    <a:pt x="2210" y="1880"/>
                  </a:lnTo>
                  <a:lnTo>
                    <a:pt x="2210" y="10846"/>
                  </a:lnTo>
                  <a:lnTo>
                    <a:pt x="16218" y="10846"/>
                  </a:lnTo>
                  <a:lnTo>
                    <a:pt x="16218" y="12764"/>
                  </a:lnTo>
                  <a:lnTo>
                    <a:pt x="2210" y="12764"/>
                  </a:lnTo>
                  <a:lnTo>
                    <a:pt x="2210"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7" name="Shape 3968">
              <a:extLst>
                <a:ext uri="{FF2B5EF4-FFF2-40B4-BE49-F238E27FC236}">
                  <a16:creationId xmlns:a16="http://schemas.microsoft.com/office/drawing/2014/main" id="{DF75368B-EEEA-1BE6-324F-35FD2D966FCB}"/>
                </a:ext>
              </a:extLst>
            </p:cNvPr>
            <p:cNvSpPr/>
            <p:nvPr/>
          </p:nvSpPr>
          <p:spPr>
            <a:xfrm>
              <a:off x="127584" y="788579"/>
              <a:ext cx="12897" cy="24384"/>
            </a:xfrm>
            <a:custGeom>
              <a:avLst/>
              <a:gdLst/>
              <a:ahLst/>
              <a:cxnLst/>
              <a:rect l="0" t="0" r="0" b="0"/>
              <a:pathLst>
                <a:path w="12897" h="24384">
                  <a:moveTo>
                    <a:pt x="12878" y="0"/>
                  </a:moveTo>
                  <a:lnTo>
                    <a:pt x="12897" y="5"/>
                  </a:lnTo>
                  <a:lnTo>
                    <a:pt x="12897" y="1910"/>
                  </a:lnTo>
                  <a:lnTo>
                    <a:pt x="12878" y="1905"/>
                  </a:lnTo>
                  <a:cubicBezTo>
                    <a:pt x="10871" y="1905"/>
                    <a:pt x="9055" y="2349"/>
                    <a:pt x="7455" y="3238"/>
                  </a:cubicBezTo>
                  <a:cubicBezTo>
                    <a:pt x="5842" y="4127"/>
                    <a:pt x="4585" y="5347"/>
                    <a:pt x="3683" y="6909"/>
                  </a:cubicBezTo>
                  <a:cubicBezTo>
                    <a:pt x="2769" y="8471"/>
                    <a:pt x="2324" y="10236"/>
                    <a:pt x="2324" y="12179"/>
                  </a:cubicBezTo>
                  <a:cubicBezTo>
                    <a:pt x="2324" y="14135"/>
                    <a:pt x="2769" y="15888"/>
                    <a:pt x="3683" y="17463"/>
                  </a:cubicBezTo>
                  <a:cubicBezTo>
                    <a:pt x="4585" y="19037"/>
                    <a:pt x="5842" y="20257"/>
                    <a:pt x="7455" y="21146"/>
                  </a:cubicBezTo>
                  <a:cubicBezTo>
                    <a:pt x="9055" y="22022"/>
                    <a:pt x="10871" y="22466"/>
                    <a:pt x="12878" y="22466"/>
                  </a:cubicBezTo>
                  <a:lnTo>
                    <a:pt x="12897" y="22462"/>
                  </a:lnTo>
                  <a:lnTo>
                    <a:pt x="12897" y="24379"/>
                  </a:lnTo>
                  <a:lnTo>
                    <a:pt x="12878" y="24384"/>
                  </a:lnTo>
                  <a:cubicBezTo>
                    <a:pt x="10414" y="24384"/>
                    <a:pt x="8191" y="23851"/>
                    <a:pt x="6236" y="22771"/>
                  </a:cubicBezTo>
                  <a:cubicBezTo>
                    <a:pt x="4280" y="21692"/>
                    <a:pt x="2743" y="20231"/>
                    <a:pt x="1651" y="18364"/>
                  </a:cubicBezTo>
                  <a:cubicBezTo>
                    <a:pt x="546" y="16510"/>
                    <a:pt x="0" y="14453"/>
                    <a:pt x="0" y="12179"/>
                  </a:cubicBezTo>
                  <a:cubicBezTo>
                    <a:pt x="0" y="9931"/>
                    <a:pt x="546" y="7861"/>
                    <a:pt x="1651" y="6007"/>
                  </a:cubicBezTo>
                  <a:cubicBezTo>
                    <a:pt x="2743" y="4153"/>
                    <a:pt x="4280" y="2680"/>
                    <a:pt x="6236" y="1600"/>
                  </a:cubicBezTo>
                  <a:cubicBezTo>
                    <a:pt x="8191" y="533"/>
                    <a:pt x="10414" y="0"/>
                    <a:pt x="12878"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8" name="Shape 3969">
              <a:extLst>
                <a:ext uri="{FF2B5EF4-FFF2-40B4-BE49-F238E27FC236}">
                  <a16:creationId xmlns:a16="http://schemas.microsoft.com/office/drawing/2014/main" id="{962BFD81-35C8-23D6-EA6E-67838A22E4B2}"/>
                </a:ext>
              </a:extLst>
            </p:cNvPr>
            <p:cNvSpPr/>
            <p:nvPr/>
          </p:nvSpPr>
          <p:spPr>
            <a:xfrm>
              <a:off x="140481" y="788584"/>
              <a:ext cx="12859" cy="24375"/>
            </a:xfrm>
            <a:custGeom>
              <a:avLst/>
              <a:gdLst/>
              <a:ahLst/>
              <a:cxnLst/>
              <a:rect l="0" t="0" r="0" b="0"/>
              <a:pathLst>
                <a:path w="12859" h="24375">
                  <a:moveTo>
                    <a:pt x="0" y="0"/>
                  </a:moveTo>
                  <a:lnTo>
                    <a:pt x="6610" y="1596"/>
                  </a:lnTo>
                  <a:cubicBezTo>
                    <a:pt x="8579" y="2675"/>
                    <a:pt x="10103" y="4148"/>
                    <a:pt x="11208" y="6003"/>
                  </a:cubicBezTo>
                  <a:cubicBezTo>
                    <a:pt x="12313" y="7857"/>
                    <a:pt x="12859" y="9927"/>
                    <a:pt x="12859" y="12175"/>
                  </a:cubicBezTo>
                  <a:cubicBezTo>
                    <a:pt x="12859" y="14448"/>
                    <a:pt x="12313" y="16505"/>
                    <a:pt x="11208" y="18360"/>
                  </a:cubicBezTo>
                  <a:cubicBezTo>
                    <a:pt x="10103" y="20227"/>
                    <a:pt x="8579" y="21687"/>
                    <a:pt x="6610" y="22767"/>
                  </a:cubicBezTo>
                  <a:lnTo>
                    <a:pt x="0" y="24375"/>
                  </a:lnTo>
                  <a:lnTo>
                    <a:pt x="0" y="22457"/>
                  </a:lnTo>
                  <a:lnTo>
                    <a:pt x="5442" y="21141"/>
                  </a:lnTo>
                  <a:cubicBezTo>
                    <a:pt x="7042" y="20252"/>
                    <a:pt x="8299" y="19033"/>
                    <a:pt x="9214" y="17458"/>
                  </a:cubicBezTo>
                  <a:cubicBezTo>
                    <a:pt x="10116" y="15883"/>
                    <a:pt x="10573" y="14131"/>
                    <a:pt x="10573" y="12175"/>
                  </a:cubicBezTo>
                  <a:cubicBezTo>
                    <a:pt x="10573" y="10232"/>
                    <a:pt x="10116" y="8466"/>
                    <a:pt x="9214" y="6904"/>
                  </a:cubicBezTo>
                  <a:cubicBezTo>
                    <a:pt x="8299" y="5342"/>
                    <a:pt x="7042" y="4123"/>
                    <a:pt x="5442" y="3234"/>
                  </a:cubicBezTo>
                  <a:lnTo>
                    <a:pt x="0" y="1905"/>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9" name="Shape 3970">
              <a:extLst>
                <a:ext uri="{FF2B5EF4-FFF2-40B4-BE49-F238E27FC236}">
                  <a16:creationId xmlns:a16="http://schemas.microsoft.com/office/drawing/2014/main" id="{AC11A790-A500-B0CD-BD73-E3D6A2A7A20E}"/>
                </a:ext>
              </a:extLst>
            </p:cNvPr>
            <p:cNvSpPr/>
            <p:nvPr/>
          </p:nvSpPr>
          <p:spPr>
            <a:xfrm>
              <a:off x="162986" y="789009"/>
              <a:ext cx="9258" cy="23508"/>
            </a:xfrm>
            <a:custGeom>
              <a:avLst/>
              <a:gdLst/>
              <a:ahLst/>
              <a:cxnLst/>
              <a:rect l="0" t="0" r="0" b="0"/>
              <a:pathLst>
                <a:path w="9258" h="23508">
                  <a:moveTo>
                    <a:pt x="0" y="0"/>
                  </a:moveTo>
                  <a:lnTo>
                    <a:pt x="9258" y="0"/>
                  </a:lnTo>
                  <a:lnTo>
                    <a:pt x="9258" y="1880"/>
                  </a:lnTo>
                  <a:lnTo>
                    <a:pt x="2222" y="1880"/>
                  </a:lnTo>
                  <a:lnTo>
                    <a:pt x="2222" y="11963"/>
                  </a:lnTo>
                  <a:lnTo>
                    <a:pt x="9258" y="11963"/>
                  </a:lnTo>
                  <a:lnTo>
                    <a:pt x="9258" y="15582"/>
                  </a:lnTo>
                  <a:lnTo>
                    <a:pt x="7658" y="13805"/>
                  </a:lnTo>
                  <a:lnTo>
                    <a:pt x="2222" y="13805"/>
                  </a:lnTo>
                  <a:lnTo>
                    <a:pt x="2222"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0" name="Shape 3971">
              <a:extLst>
                <a:ext uri="{FF2B5EF4-FFF2-40B4-BE49-F238E27FC236}">
                  <a16:creationId xmlns:a16="http://schemas.microsoft.com/office/drawing/2014/main" id="{E17943DC-C522-3F43-D66C-510A5B18F2C0}"/>
                </a:ext>
              </a:extLst>
            </p:cNvPr>
            <p:cNvSpPr/>
            <p:nvPr/>
          </p:nvSpPr>
          <p:spPr>
            <a:xfrm>
              <a:off x="172244" y="789009"/>
              <a:ext cx="9830" cy="23508"/>
            </a:xfrm>
            <a:custGeom>
              <a:avLst/>
              <a:gdLst/>
              <a:ahLst/>
              <a:cxnLst/>
              <a:rect l="0" t="0" r="0" b="0"/>
              <a:pathLst>
                <a:path w="9830" h="23508">
                  <a:moveTo>
                    <a:pt x="0" y="0"/>
                  </a:moveTo>
                  <a:lnTo>
                    <a:pt x="864" y="0"/>
                  </a:lnTo>
                  <a:cubicBezTo>
                    <a:pt x="3531" y="0"/>
                    <a:pt x="5601" y="622"/>
                    <a:pt x="7099" y="1867"/>
                  </a:cubicBezTo>
                  <a:cubicBezTo>
                    <a:pt x="8611" y="3111"/>
                    <a:pt x="9360" y="4813"/>
                    <a:pt x="9360" y="6960"/>
                  </a:cubicBezTo>
                  <a:cubicBezTo>
                    <a:pt x="9360" y="9080"/>
                    <a:pt x="8623" y="10757"/>
                    <a:pt x="7163" y="11963"/>
                  </a:cubicBezTo>
                  <a:cubicBezTo>
                    <a:pt x="5690" y="13170"/>
                    <a:pt x="3658" y="13792"/>
                    <a:pt x="1054" y="13805"/>
                  </a:cubicBezTo>
                  <a:lnTo>
                    <a:pt x="9830" y="23508"/>
                  </a:lnTo>
                  <a:lnTo>
                    <a:pt x="7137" y="23508"/>
                  </a:lnTo>
                  <a:lnTo>
                    <a:pt x="0" y="15582"/>
                  </a:lnTo>
                  <a:lnTo>
                    <a:pt x="0" y="11963"/>
                  </a:lnTo>
                  <a:lnTo>
                    <a:pt x="724" y="11963"/>
                  </a:lnTo>
                  <a:cubicBezTo>
                    <a:pt x="2819" y="11963"/>
                    <a:pt x="4407" y="11544"/>
                    <a:pt x="5461" y="10693"/>
                  </a:cubicBezTo>
                  <a:cubicBezTo>
                    <a:pt x="6502" y="9855"/>
                    <a:pt x="7036" y="8611"/>
                    <a:pt x="7036" y="6960"/>
                  </a:cubicBezTo>
                  <a:cubicBezTo>
                    <a:pt x="7036" y="5271"/>
                    <a:pt x="6502" y="4013"/>
                    <a:pt x="5461" y="3162"/>
                  </a:cubicBezTo>
                  <a:cubicBezTo>
                    <a:pt x="4407" y="2311"/>
                    <a:pt x="2819" y="1880"/>
                    <a:pt x="724" y="1880"/>
                  </a:cubicBezTo>
                  <a:lnTo>
                    <a:pt x="0" y="188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1" name="Shape 3972">
              <a:extLst>
                <a:ext uri="{FF2B5EF4-FFF2-40B4-BE49-F238E27FC236}">
                  <a16:creationId xmlns:a16="http://schemas.microsoft.com/office/drawing/2014/main" id="{13A75424-6FCC-32CB-2868-0723B6FAAF62}"/>
                </a:ext>
              </a:extLst>
            </p:cNvPr>
            <p:cNvSpPr/>
            <p:nvPr/>
          </p:nvSpPr>
          <p:spPr>
            <a:xfrm>
              <a:off x="201665" y="789007"/>
              <a:ext cx="9735" cy="23520"/>
            </a:xfrm>
            <a:custGeom>
              <a:avLst/>
              <a:gdLst/>
              <a:ahLst/>
              <a:cxnLst/>
              <a:rect l="0" t="0" r="0" b="0"/>
              <a:pathLst>
                <a:path w="9735" h="23520">
                  <a:moveTo>
                    <a:pt x="0" y="0"/>
                  </a:moveTo>
                  <a:lnTo>
                    <a:pt x="9735" y="0"/>
                  </a:lnTo>
                  <a:lnTo>
                    <a:pt x="9735" y="3937"/>
                  </a:lnTo>
                  <a:lnTo>
                    <a:pt x="4597" y="3937"/>
                  </a:lnTo>
                  <a:lnTo>
                    <a:pt x="4597" y="11392"/>
                  </a:lnTo>
                  <a:lnTo>
                    <a:pt x="9735" y="11392"/>
                  </a:lnTo>
                  <a:lnTo>
                    <a:pt x="9735" y="15253"/>
                  </a:lnTo>
                  <a:lnTo>
                    <a:pt x="4597" y="15253"/>
                  </a:lnTo>
                  <a:lnTo>
                    <a:pt x="4597" y="23520"/>
                  </a:lnTo>
                  <a:lnTo>
                    <a:pt x="0" y="2352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2" name="Shape 3973">
              <a:extLst>
                <a:ext uri="{FF2B5EF4-FFF2-40B4-BE49-F238E27FC236}">
                  <a16:creationId xmlns:a16="http://schemas.microsoft.com/office/drawing/2014/main" id="{1AA64A54-736B-3DD0-BE7F-B6C73784BA83}"/>
                </a:ext>
              </a:extLst>
            </p:cNvPr>
            <p:cNvSpPr/>
            <p:nvPr/>
          </p:nvSpPr>
          <p:spPr>
            <a:xfrm>
              <a:off x="211399" y="789007"/>
              <a:ext cx="9963" cy="15253"/>
            </a:xfrm>
            <a:custGeom>
              <a:avLst/>
              <a:gdLst/>
              <a:ahLst/>
              <a:cxnLst/>
              <a:rect l="0" t="0" r="0" b="0"/>
              <a:pathLst>
                <a:path w="9963" h="15253">
                  <a:moveTo>
                    <a:pt x="0" y="0"/>
                  </a:moveTo>
                  <a:lnTo>
                    <a:pt x="819" y="0"/>
                  </a:lnTo>
                  <a:cubicBezTo>
                    <a:pt x="3765" y="0"/>
                    <a:pt x="6026" y="660"/>
                    <a:pt x="7601" y="1981"/>
                  </a:cubicBezTo>
                  <a:cubicBezTo>
                    <a:pt x="9176" y="3315"/>
                    <a:pt x="9963" y="5194"/>
                    <a:pt x="9963" y="7633"/>
                  </a:cubicBezTo>
                  <a:cubicBezTo>
                    <a:pt x="9963" y="10096"/>
                    <a:pt x="9176" y="11976"/>
                    <a:pt x="7614" y="13284"/>
                  </a:cubicBezTo>
                  <a:cubicBezTo>
                    <a:pt x="6064" y="14605"/>
                    <a:pt x="3791" y="15253"/>
                    <a:pt x="819" y="15253"/>
                  </a:cubicBezTo>
                  <a:lnTo>
                    <a:pt x="0" y="15253"/>
                  </a:lnTo>
                  <a:lnTo>
                    <a:pt x="0" y="11392"/>
                  </a:lnTo>
                  <a:lnTo>
                    <a:pt x="527" y="11392"/>
                  </a:lnTo>
                  <a:cubicBezTo>
                    <a:pt x="2165" y="11392"/>
                    <a:pt x="3346" y="11087"/>
                    <a:pt x="4058" y="10490"/>
                  </a:cubicBezTo>
                  <a:cubicBezTo>
                    <a:pt x="4781" y="9881"/>
                    <a:pt x="5137" y="8928"/>
                    <a:pt x="5137" y="7633"/>
                  </a:cubicBezTo>
                  <a:cubicBezTo>
                    <a:pt x="5137" y="6325"/>
                    <a:pt x="4781" y="5397"/>
                    <a:pt x="4058" y="4813"/>
                  </a:cubicBezTo>
                  <a:cubicBezTo>
                    <a:pt x="3346" y="4229"/>
                    <a:pt x="2165" y="3937"/>
                    <a:pt x="527" y="3937"/>
                  </a:cubicBezTo>
                  <a:lnTo>
                    <a:pt x="0" y="393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4" name="Shape 3974">
              <a:extLst>
                <a:ext uri="{FF2B5EF4-FFF2-40B4-BE49-F238E27FC236}">
                  <a16:creationId xmlns:a16="http://schemas.microsoft.com/office/drawing/2014/main" id="{FD1378CF-4999-F0F4-5FFE-A97D6CB83391}"/>
                </a:ext>
              </a:extLst>
            </p:cNvPr>
            <p:cNvSpPr/>
            <p:nvPr/>
          </p:nvSpPr>
          <p:spPr>
            <a:xfrm>
              <a:off x="229014" y="789015"/>
              <a:ext cx="9792" cy="23508"/>
            </a:xfrm>
            <a:custGeom>
              <a:avLst/>
              <a:gdLst/>
              <a:ahLst/>
              <a:cxnLst/>
              <a:rect l="0" t="0" r="0" b="0"/>
              <a:pathLst>
                <a:path w="9792" h="23508">
                  <a:moveTo>
                    <a:pt x="0" y="0"/>
                  </a:moveTo>
                  <a:lnTo>
                    <a:pt x="9792" y="0"/>
                  </a:lnTo>
                  <a:lnTo>
                    <a:pt x="9792" y="3899"/>
                  </a:lnTo>
                  <a:lnTo>
                    <a:pt x="4572" y="3899"/>
                  </a:lnTo>
                  <a:lnTo>
                    <a:pt x="4572" y="11036"/>
                  </a:lnTo>
                  <a:lnTo>
                    <a:pt x="9792" y="11036"/>
                  </a:lnTo>
                  <a:lnTo>
                    <a:pt x="9792" y="17449"/>
                  </a:lnTo>
                  <a:lnTo>
                    <a:pt x="7544" y="14808"/>
                  </a:lnTo>
                  <a:lnTo>
                    <a:pt x="4572" y="14808"/>
                  </a:lnTo>
                  <a:lnTo>
                    <a:pt x="4572"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5" name="Shape 3975">
              <a:extLst>
                <a:ext uri="{FF2B5EF4-FFF2-40B4-BE49-F238E27FC236}">
                  <a16:creationId xmlns:a16="http://schemas.microsoft.com/office/drawing/2014/main" id="{F4D978B7-6BDC-607C-9F68-BB95170111AB}"/>
                </a:ext>
              </a:extLst>
            </p:cNvPr>
            <p:cNvSpPr/>
            <p:nvPr/>
          </p:nvSpPr>
          <p:spPr>
            <a:xfrm>
              <a:off x="238806" y="789015"/>
              <a:ext cx="10668" cy="23508"/>
            </a:xfrm>
            <a:custGeom>
              <a:avLst/>
              <a:gdLst/>
              <a:ahLst/>
              <a:cxnLst/>
              <a:rect l="0" t="0" r="0" b="0"/>
              <a:pathLst>
                <a:path w="10668" h="23508">
                  <a:moveTo>
                    <a:pt x="0" y="0"/>
                  </a:moveTo>
                  <a:lnTo>
                    <a:pt x="978" y="0"/>
                  </a:lnTo>
                  <a:cubicBezTo>
                    <a:pt x="3886" y="0"/>
                    <a:pt x="6109" y="648"/>
                    <a:pt x="7671" y="1956"/>
                  </a:cubicBezTo>
                  <a:cubicBezTo>
                    <a:pt x="9233" y="3264"/>
                    <a:pt x="10008" y="5118"/>
                    <a:pt x="10008" y="7480"/>
                  </a:cubicBezTo>
                  <a:cubicBezTo>
                    <a:pt x="10008" y="9563"/>
                    <a:pt x="9411" y="11227"/>
                    <a:pt x="8204" y="12459"/>
                  </a:cubicBezTo>
                  <a:cubicBezTo>
                    <a:pt x="6985" y="13691"/>
                    <a:pt x="5232" y="14440"/>
                    <a:pt x="2934" y="14707"/>
                  </a:cubicBezTo>
                  <a:lnTo>
                    <a:pt x="10668" y="23508"/>
                  </a:lnTo>
                  <a:lnTo>
                    <a:pt x="5156" y="23508"/>
                  </a:lnTo>
                  <a:lnTo>
                    <a:pt x="0" y="17449"/>
                  </a:lnTo>
                  <a:lnTo>
                    <a:pt x="0" y="11036"/>
                  </a:lnTo>
                  <a:lnTo>
                    <a:pt x="660" y="11036"/>
                  </a:lnTo>
                  <a:cubicBezTo>
                    <a:pt x="2248" y="11036"/>
                    <a:pt x="3404" y="10770"/>
                    <a:pt x="4140" y="10185"/>
                  </a:cubicBezTo>
                  <a:cubicBezTo>
                    <a:pt x="4864" y="9614"/>
                    <a:pt x="5220" y="8712"/>
                    <a:pt x="5220" y="7480"/>
                  </a:cubicBezTo>
                  <a:cubicBezTo>
                    <a:pt x="5220" y="6236"/>
                    <a:pt x="4864" y="5321"/>
                    <a:pt x="4140" y="4750"/>
                  </a:cubicBezTo>
                  <a:cubicBezTo>
                    <a:pt x="3404" y="4178"/>
                    <a:pt x="2248" y="3899"/>
                    <a:pt x="660" y="3899"/>
                  </a:cubicBezTo>
                  <a:lnTo>
                    <a:pt x="0" y="3899"/>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6" name="Shape 3976">
              <a:extLst>
                <a:ext uri="{FF2B5EF4-FFF2-40B4-BE49-F238E27FC236}">
                  <a16:creationId xmlns:a16="http://schemas.microsoft.com/office/drawing/2014/main" id="{7BDE3FDC-3A3F-4381-8485-0E518706EFA8}"/>
                </a:ext>
              </a:extLst>
            </p:cNvPr>
            <p:cNvSpPr/>
            <p:nvPr/>
          </p:nvSpPr>
          <p:spPr>
            <a:xfrm>
              <a:off x="255742" y="788536"/>
              <a:ext cx="13208" cy="24460"/>
            </a:xfrm>
            <a:custGeom>
              <a:avLst/>
              <a:gdLst/>
              <a:ahLst/>
              <a:cxnLst/>
              <a:rect l="0" t="0" r="0" b="0"/>
              <a:pathLst>
                <a:path w="13208" h="24460">
                  <a:moveTo>
                    <a:pt x="13208" y="0"/>
                  </a:moveTo>
                  <a:lnTo>
                    <a:pt x="13208" y="4001"/>
                  </a:lnTo>
                  <a:lnTo>
                    <a:pt x="8839" y="5055"/>
                  </a:lnTo>
                  <a:cubicBezTo>
                    <a:pt x="7569" y="5766"/>
                    <a:pt x="6579" y="6744"/>
                    <a:pt x="5880" y="8001"/>
                  </a:cubicBezTo>
                  <a:cubicBezTo>
                    <a:pt x="5182" y="9246"/>
                    <a:pt x="4826" y="10655"/>
                    <a:pt x="4826" y="12230"/>
                  </a:cubicBezTo>
                  <a:cubicBezTo>
                    <a:pt x="4826" y="13805"/>
                    <a:pt x="5182" y="15215"/>
                    <a:pt x="5880" y="16459"/>
                  </a:cubicBezTo>
                  <a:cubicBezTo>
                    <a:pt x="6579" y="17717"/>
                    <a:pt x="7569" y="18694"/>
                    <a:pt x="8839" y="19406"/>
                  </a:cubicBezTo>
                  <a:lnTo>
                    <a:pt x="13208" y="20460"/>
                  </a:lnTo>
                  <a:lnTo>
                    <a:pt x="13208" y="24460"/>
                  </a:lnTo>
                  <a:lnTo>
                    <a:pt x="6388" y="22847"/>
                  </a:lnTo>
                  <a:cubicBezTo>
                    <a:pt x="4382" y="21768"/>
                    <a:pt x="2819" y="20307"/>
                    <a:pt x="1689" y="18440"/>
                  </a:cubicBezTo>
                  <a:cubicBezTo>
                    <a:pt x="571" y="16586"/>
                    <a:pt x="0" y="14516"/>
                    <a:pt x="0" y="12230"/>
                  </a:cubicBezTo>
                  <a:cubicBezTo>
                    <a:pt x="0" y="9970"/>
                    <a:pt x="571" y="7912"/>
                    <a:pt x="1689" y="6033"/>
                  </a:cubicBezTo>
                  <a:cubicBezTo>
                    <a:pt x="2819" y="4166"/>
                    <a:pt x="4382" y="2692"/>
                    <a:pt x="6388" y="1613"/>
                  </a:cubicBezTo>
                  <a:lnTo>
                    <a:pt x="1320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7" name="Shape 3977">
              <a:extLst>
                <a:ext uri="{FF2B5EF4-FFF2-40B4-BE49-F238E27FC236}">
                  <a16:creationId xmlns:a16="http://schemas.microsoft.com/office/drawing/2014/main" id="{3D366999-0EA1-B5B0-3D16-0DA02CA0FAB0}"/>
                </a:ext>
              </a:extLst>
            </p:cNvPr>
            <p:cNvSpPr/>
            <p:nvPr/>
          </p:nvSpPr>
          <p:spPr>
            <a:xfrm>
              <a:off x="268950" y="788536"/>
              <a:ext cx="13208" cy="24460"/>
            </a:xfrm>
            <a:custGeom>
              <a:avLst/>
              <a:gdLst/>
              <a:ahLst/>
              <a:cxnLst/>
              <a:rect l="0" t="0" r="0" b="0"/>
              <a:pathLst>
                <a:path w="13208" h="24460">
                  <a:moveTo>
                    <a:pt x="0" y="0"/>
                  </a:moveTo>
                  <a:cubicBezTo>
                    <a:pt x="2540" y="0"/>
                    <a:pt x="4813" y="546"/>
                    <a:pt x="6820" y="1613"/>
                  </a:cubicBezTo>
                  <a:cubicBezTo>
                    <a:pt x="8827" y="2692"/>
                    <a:pt x="10389" y="4166"/>
                    <a:pt x="11519" y="6033"/>
                  </a:cubicBezTo>
                  <a:cubicBezTo>
                    <a:pt x="12649" y="7912"/>
                    <a:pt x="13208" y="9970"/>
                    <a:pt x="13208" y="12230"/>
                  </a:cubicBezTo>
                  <a:cubicBezTo>
                    <a:pt x="13208" y="14516"/>
                    <a:pt x="12649" y="16586"/>
                    <a:pt x="11519" y="18440"/>
                  </a:cubicBezTo>
                  <a:cubicBezTo>
                    <a:pt x="10389" y="20307"/>
                    <a:pt x="8827" y="21768"/>
                    <a:pt x="6820" y="22847"/>
                  </a:cubicBezTo>
                  <a:cubicBezTo>
                    <a:pt x="4813" y="23927"/>
                    <a:pt x="2540" y="24460"/>
                    <a:pt x="0" y="24460"/>
                  </a:cubicBezTo>
                  <a:lnTo>
                    <a:pt x="0" y="24460"/>
                  </a:lnTo>
                  <a:lnTo>
                    <a:pt x="0" y="20460"/>
                  </a:lnTo>
                  <a:lnTo>
                    <a:pt x="0" y="20460"/>
                  </a:lnTo>
                  <a:cubicBezTo>
                    <a:pt x="1651" y="20460"/>
                    <a:pt x="3099" y="20104"/>
                    <a:pt x="4369" y="19406"/>
                  </a:cubicBezTo>
                  <a:cubicBezTo>
                    <a:pt x="5639" y="18694"/>
                    <a:pt x="6629" y="17717"/>
                    <a:pt x="7328" y="16459"/>
                  </a:cubicBezTo>
                  <a:cubicBezTo>
                    <a:pt x="8026" y="15215"/>
                    <a:pt x="8382" y="13805"/>
                    <a:pt x="8382" y="12230"/>
                  </a:cubicBezTo>
                  <a:cubicBezTo>
                    <a:pt x="8382" y="10655"/>
                    <a:pt x="8026" y="9246"/>
                    <a:pt x="7328" y="8001"/>
                  </a:cubicBezTo>
                  <a:cubicBezTo>
                    <a:pt x="6629" y="6744"/>
                    <a:pt x="5639" y="5766"/>
                    <a:pt x="4369" y="5055"/>
                  </a:cubicBezTo>
                  <a:cubicBezTo>
                    <a:pt x="3099" y="4356"/>
                    <a:pt x="1651" y="4001"/>
                    <a:pt x="0" y="4001"/>
                  </a:cubicBezTo>
                  <a:lnTo>
                    <a:pt x="0" y="4001"/>
                  </a:lnTo>
                  <a:lnTo>
                    <a:pt x="0" y="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8" name="Shape 3978">
              <a:extLst>
                <a:ext uri="{FF2B5EF4-FFF2-40B4-BE49-F238E27FC236}">
                  <a16:creationId xmlns:a16="http://schemas.microsoft.com/office/drawing/2014/main" id="{0AE45C81-39BE-ADD8-4214-CF23204D6B85}"/>
                </a:ext>
              </a:extLst>
            </p:cNvPr>
            <p:cNvSpPr/>
            <p:nvPr/>
          </p:nvSpPr>
          <p:spPr>
            <a:xfrm>
              <a:off x="290278" y="789013"/>
              <a:ext cx="17843" cy="23508"/>
            </a:xfrm>
            <a:custGeom>
              <a:avLst/>
              <a:gdLst/>
              <a:ahLst/>
              <a:cxnLst/>
              <a:rect l="0" t="0" r="0" b="0"/>
              <a:pathLst>
                <a:path w="17843" h="23508">
                  <a:moveTo>
                    <a:pt x="0" y="0"/>
                  </a:moveTo>
                  <a:lnTo>
                    <a:pt x="17843" y="0"/>
                  </a:lnTo>
                  <a:lnTo>
                    <a:pt x="17843" y="3861"/>
                  </a:lnTo>
                  <a:lnTo>
                    <a:pt x="4610" y="3861"/>
                  </a:lnTo>
                  <a:lnTo>
                    <a:pt x="4610" y="10046"/>
                  </a:lnTo>
                  <a:lnTo>
                    <a:pt x="17132" y="10046"/>
                  </a:lnTo>
                  <a:lnTo>
                    <a:pt x="17132" y="13970"/>
                  </a:lnTo>
                  <a:lnTo>
                    <a:pt x="4610" y="13970"/>
                  </a:lnTo>
                  <a:lnTo>
                    <a:pt x="4610"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9" name="Shape 3979">
              <a:extLst>
                <a:ext uri="{FF2B5EF4-FFF2-40B4-BE49-F238E27FC236}">
                  <a16:creationId xmlns:a16="http://schemas.microsoft.com/office/drawing/2014/main" id="{6E1A2BC8-25A2-B282-7725-E004167E201F}"/>
                </a:ext>
              </a:extLst>
            </p:cNvPr>
            <p:cNvSpPr/>
            <p:nvPr/>
          </p:nvSpPr>
          <p:spPr>
            <a:xfrm>
              <a:off x="316147" y="789014"/>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64"/>
                  </a:lnTo>
                  <a:lnTo>
                    <a:pt x="4559" y="13564"/>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0" name="Shape 3980">
              <a:extLst>
                <a:ext uri="{FF2B5EF4-FFF2-40B4-BE49-F238E27FC236}">
                  <a16:creationId xmlns:a16="http://schemas.microsoft.com/office/drawing/2014/main" id="{98EC218F-03F4-BCAD-3A5D-43093FFEA6E5}"/>
                </a:ext>
              </a:extLst>
            </p:cNvPr>
            <p:cNvSpPr/>
            <p:nvPr/>
          </p:nvSpPr>
          <p:spPr>
            <a:xfrm>
              <a:off x="341029" y="788541"/>
              <a:ext cx="20498" cy="24448"/>
            </a:xfrm>
            <a:custGeom>
              <a:avLst/>
              <a:gdLst/>
              <a:ahLst/>
              <a:cxnLst/>
              <a:rect l="0" t="0" r="0" b="0"/>
              <a:pathLst>
                <a:path w="20498" h="24448">
                  <a:moveTo>
                    <a:pt x="10236" y="0"/>
                  </a:moveTo>
                  <a:cubicBezTo>
                    <a:pt x="12497" y="0"/>
                    <a:pt x="14491" y="394"/>
                    <a:pt x="16193" y="1156"/>
                  </a:cubicBezTo>
                  <a:cubicBezTo>
                    <a:pt x="17907" y="1930"/>
                    <a:pt x="19126" y="2985"/>
                    <a:pt x="19876" y="4305"/>
                  </a:cubicBezTo>
                  <a:lnTo>
                    <a:pt x="16574" y="6553"/>
                  </a:lnTo>
                  <a:cubicBezTo>
                    <a:pt x="15875" y="5651"/>
                    <a:pt x="14986" y="4978"/>
                    <a:pt x="13894" y="4509"/>
                  </a:cubicBezTo>
                  <a:cubicBezTo>
                    <a:pt x="12802" y="4051"/>
                    <a:pt x="11557" y="3823"/>
                    <a:pt x="10160" y="3823"/>
                  </a:cubicBezTo>
                  <a:cubicBezTo>
                    <a:pt x="8636" y="3823"/>
                    <a:pt x="7455" y="4089"/>
                    <a:pt x="6642" y="4623"/>
                  </a:cubicBezTo>
                  <a:cubicBezTo>
                    <a:pt x="5817" y="5144"/>
                    <a:pt x="5410" y="5867"/>
                    <a:pt x="5410" y="6782"/>
                  </a:cubicBezTo>
                  <a:cubicBezTo>
                    <a:pt x="5410" y="7480"/>
                    <a:pt x="5702" y="8052"/>
                    <a:pt x="6299" y="8534"/>
                  </a:cubicBezTo>
                  <a:cubicBezTo>
                    <a:pt x="6883" y="9004"/>
                    <a:pt x="7912" y="9398"/>
                    <a:pt x="9360" y="9703"/>
                  </a:cubicBezTo>
                  <a:lnTo>
                    <a:pt x="13526" y="10617"/>
                  </a:lnTo>
                  <a:cubicBezTo>
                    <a:pt x="15926" y="11151"/>
                    <a:pt x="17678" y="11963"/>
                    <a:pt x="18809" y="13056"/>
                  </a:cubicBezTo>
                  <a:cubicBezTo>
                    <a:pt x="19926" y="14135"/>
                    <a:pt x="20498" y="15519"/>
                    <a:pt x="20498" y="17196"/>
                  </a:cubicBezTo>
                  <a:cubicBezTo>
                    <a:pt x="20498" y="18631"/>
                    <a:pt x="20104" y="19901"/>
                    <a:pt x="19329" y="20993"/>
                  </a:cubicBezTo>
                  <a:cubicBezTo>
                    <a:pt x="18555" y="22085"/>
                    <a:pt x="17437" y="22936"/>
                    <a:pt x="15964" y="23546"/>
                  </a:cubicBezTo>
                  <a:cubicBezTo>
                    <a:pt x="14491" y="24143"/>
                    <a:pt x="12725" y="24448"/>
                    <a:pt x="10668" y="24448"/>
                  </a:cubicBezTo>
                  <a:cubicBezTo>
                    <a:pt x="8128" y="24448"/>
                    <a:pt x="5931" y="23978"/>
                    <a:pt x="4064" y="23038"/>
                  </a:cubicBezTo>
                  <a:cubicBezTo>
                    <a:pt x="2197" y="22098"/>
                    <a:pt x="851" y="20803"/>
                    <a:pt x="0" y="19139"/>
                  </a:cubicBezTo>
                  <a:lnTo>
                    <a:pt x="3340" y="16929"/>
                  </a:lnTo>
                  <a:cubicBezTo>
                    <a:pt x="4089" y="18123"/>
                    <a:pt x="5105" y="19025"/>
                    <a:pt x="6401" y="19672"/>
                  </a:cubicBezTo>
                  <a:cubicBezTo>
                    <a:pt x="7696" y="20295"/>
                    <a:pt x="9169" y="20625"/>
                    <a:pt x="10808" y="20625"/>
                  </a:cubicBezTo>
                  <a:cubicBezTo>
                    <a:pt x="12408" y="20625"/>
                    <a:pt x="13640" y="20333"/>
                    <a:pt x="14516" y="19749"/>
                  </a:cubicBezTo>
                  <a:cubicBezTo>
                    <a:pt x="15380" y="19164"/>
                    <a:pt x="15812" y="18377"/>
                    <a:pt x="15812" y="17399"/>
                  </a:cubicBezTo>
                  <a:cubicBezTo>
                    <a:pt x="15812" y="16637"/>
                    <a:pt x="15519" y="16015"/>
                    <a:pt x="14923" y="15532"/>
                  </a:cubicBezTo>
                  <a:cubicBezTo>
                    <a:pt x="14338" y="15050"/>
                    <a:pt x="13348" y="14656"/>
                    <a:pt x="11963" y="14338"/>
                  </a:cubicBezTo>
                  <a:lnTo>
                    <a:pt x="7874" y="13437"/>
                  </a:lnTo>
                  <a:cubicBezTo>
                    <a:pt x="5499" y="12916"/>
                    <a:pt x="3721" y="12103"/>
                    <a:pt x="2527" y="10998"/>
                  </a:cubicBezTo>
                  <a:cubicBezTo>
                    <a:pt x="1321" y="9893"/>
                    <a:pt x="724" y="8509"/>
                    <a:pt x="724" y="6845"/>
                  </a:cubicBezTo>
                  <a:cubicBezTo>
                    <a:pt x="724" y="5512"/>
                    <a:pt x="1105" y="4318"/>
                    <a:pt x="1867" y="3289"/>
                  </a:cubicBezTo>
                  <a:cubicBezTo>
                    <a:pt x="2629" y="2261"/>
                    <a:pt x="3734" y="1461"/>
                    <a:pt x="5169" y="876"/>
                  </a:cubicBezTo>
                  <a:cubicBezTo>
                    <a:pt x="6604" y="292"/>
                    <a:pt x="8293" y="0"/>
                    <a:pt x="10236"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1" name="Shape 3981">
              <a:extLst>
                <a:ext uri="{FF2B5EF4-FFF2-40B4-BE49-F238E27FC236}">
                  <a16:creationId xmlns:a16="http://schemas.microsoft.com/office/drawing/2014/main" id="{CD45F3C6-BFF0-5838-7045-B84964F98FE8}"/>
                </a:ext>
              </a:extLst>
            </p:cNvPr>
            <p:cNvSpPr/>
            <p:nvPr/>
          </p:nvSpPr>
          <p:spPr>
            <a:xfrm>
              <a:off x="367180" y="788541"/>
              <a:ext cx="20498" cy="24448"/>
            </a:xfrm>
            <a:custGeom>
              <a:avLst/>
              <a:gdLst/>
              <a:ahLst/>
              <a:cxnLst/>
              <a:rect l="0" t="0" r="0" b="0"/>
              <a:pathLst>
                <a:path w="20498" h="24448">
                  <a:moveTo>
                    <a:pt x="10236" y="0"/>
                  </a:moveTo>
                  <a:cubicBezTo>
                    <a:pt x="12497" y="0"/>
                    <a:pt x="14491" y="394"/>
                    <a:pt x="16193" y="1156"/>
                  </a:cubicBezTo>
                  <a:cubicBezTo>
                    <a:pt x="17907" y="1930"/>
                    <a:pt x="19126" y="2985"/>
                    <a:pt x="19876" y="4305"/>
                  </a:cubicBezTo>
                  <a:lnTo>
                    <a:pt x="16574" y="6553"/>
                  </a:lnTo>
                  <a:cubicBezTo>
                    <a:pt x="15875" y="5651"/>
                    <a:pt x="14986" y="4978"/>
                    <a:pt x="13894" y="4509"/>
                  </a:cubicBezTo>
                  <a:cubicBezTo>
                    <a:pt x="12802" y="4051"/>
                    <a:pt x="11557" y="3823"/>
                    <a:pt x="10160" y="3823"/>
                  </a:cubicBezTo>
                  <a:cubicBezTo>
                    <a:pt x="8636" y="3823"/>
                    <a:pt x="7455" y="4089"/>
                    <a:pt x="6642" y="4623"/>
                  </a:cubicBezTo>
                  <a:cubicBezTo>
                    <a:pt x="5817" y="5144"/>
                    <a:pt x="5410" y="5867"/>
                    <a:pt x="5410" y="6782"/>
                  </a:cubicBezTo>
                  <a:cubicBezTo>
                    <a:pt x="5410" y="7480"/>
                    <a:pt x="5702" y="8052"/>
                    <a:pt x="6299" y="8534"/>
                  </a:cubicBezTo>
                  <a:cubicBezTo>
                    <a:pt x="6883" y="9004"/>
                    <a:pt x="7912" y="9398"/>
                    <a:pt x="9360" y="9703"/>
                  </a:cubicBezTo>
                  <a:lnTo>
                    <a:pt x="13526" y="10617"/>
                  </a:lnTo>
                  <a:cubicBezTo>
                    <a:pt x="15926" y="11151"/>
                    <a:pt x="17678" y="11963"/>
                    <a:pt x="18809" y="13056"/>
                  </a:cubicBezTo>
                  <a:cubicBezTo>
                    <a:pt x="19926" y="14135"/>
                    <a:pt x="20498" y="15519"/>
                    <a:pt x="20498" y="17196"/>
                  </a:cubicBezTo>
                  <a:cubicBezTo>
                    <a:pt x="20498" y="18631"/>
                    <a:pt x="20104" y="19901"/>
                    <a:pt x="19329" y="20993"/>
                  </a:cubicBezTo>
                  <a:cubicBezTo>
                    <a:pt x="18555" y="22085"/>
                    <a:pt x="17437" y="22936"/>
                    <a:pt x="15964" y="23546"/>
                  </a:cubicBezTo>
                  <a:cubicBezTo>
                    <a:pt x="14491" y="24143"/>
                    <a:pt x="12725" y="24448"/>
                    <a:pt x="10668" y="24448"/>
                  </a:cubicBezTo>
                  <a:cubicBezTo>
                    <a:pt x="8128" y="24448"/>
                    <a:pt x="5931" y="23978"/>
                    <a:pt x="4064" y="23038"/>
                  </a:cubicBezTo>
                  <a:cubicBezTo>
                    <a:pt x="2197" y="22098"/>
                    <a:pt x="851" y="20803"/>
                    <a:pt x="0" y="19139"/>
                  </a:cubicBezTo>
                  <a:lnTo>
                    <a:pt x="3340" y="16929"/>
                  </a:lnTo>
                  <a:cubicBezTo>
                    <a:pt x="4089" y="18123"/>
                    <a:pt x="5105" y="19025"/>
                    <a:pt x="6401" y="19672"/>
                  </a:cubicBezTo>
                  <a:cubicBezTo>
                    <a:pt x="7696" y="20295"/>
                    <a:pt x="9169" y="20625"/>
                    <a:pt x="10808" y="20625"/>
                  </a:cubicBezTo>
                  <a:cubicBezTo>
                    <a:pt x="12408" y="20625"/>
                    <a:pt x="13640" y="20333"/>
                    <a:pt x="14516" y="19749"/>
                  </a:cubicBezTo>
                  <a:cubicBezTo>
                    <a:pt x="15380" y="19164"/>
                    <a:pt x="15812" y="18377"/>
                    <a:pt x="15812" y="17399"/>
                  </a:cubicBezTo>
                  <a:cubicBezTo>
                    <a:pt x="15812" y="16637"/>
                    <a:pt x="15519" y="16015"/>
                    <a:pt x="14923" y="15532"/>
                  </a:cubicBezTo>
                  <a:cubicBezTo>
                    <a:pt x="14338" y="15050"/>
                    <a:pt x="13348" y="14656"/>
                    <a:pt x="11963" y="14338"/>
                  </a:cubicBezTo>
                  <a:lnTo>
                    <a:pt x="7874" y="13437"/>
                  </a:lnTo>
                  <a:cubicBezTo>
                    <a:pt x="5499" y="12916"/>
                    <a:pt x="3721" y="12103"/>
                    <a:pt x="2527" y="10998"/>
                  </a:cubicBezTo>
                  <a:cubicBezTo>
                    <a:pt x="1321" y="9893"/>
                    <a:pt x="724" y="8509"/>
                    <a:pt x="724" y="6845"/>
                  </a:cubicBezTo>
                  <a:cubicBezTo>
                    <a:pt x="724" y="5512"/>
                    <a:pt x="1105" y="4318"/>
                    <a:pt x="1867" y="3289"/>
                  </a:cubicBezTo>
                  <a:cubicBezTo>
                    <a:pt x="2629" y="2261"/>
                    <a:pt x="3734" y="1461"/>
                    <a:pt x="5169" y="876"/>
                  </a:cubicBezTo>
                  <a:cubicBezTo>
                    <a:pt x="6604" y="292"/>
                    <a:pt x="8293" y="0"/>
                    <a:pt x="10236"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2" name="Shape 4317">
              <a:extLst>
                <a:ext uri="{FF2B5EF4-FFF2-40B4-BE49-F238E27FC236}">
                  <a16:creationId xmlns:a16="http://schemas.microsoft.com/office/drawing/2014/main" id="{D8FF5C83-678A-BC34-E304-9818571EE230}"/>
                </a:ext>
              </a:extLst>
            </p:cNvPr>
            <p:cNvSpPr/>
            <p:nvPr/>
          </p:nvSpPr>
          <p:spPr>
            <a:xfrm>
              <a:off x="395364" y="789025"/>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3" name="Shape 3983">
              <a:extLst>
                <a:ext uri="{FF2B5EF4-FFF2-40B4-BE49-F238E27FC236}">
                  <a16:creationId xmlns:a16="http://schemas.microsoft.com/office/drawing/2014/main" id="{417E901A-F296-40CD-339E-C0547504652F}"/>
                </a:ext>
              </a:extLst>
            </p:cNvPr>
            <p:cNvSpPr/>
            <p:nvPr/>
          </p:nvSpPr>
          <p:spPr>
            <a:xfrm>
              <a:off x="408130" y="788536"/>
              <a:ext cx="13208" cy="24460"/>
            </a:xfrm>
            <a:custGeom>
              <a:avLst/>
              <a:gdLst/>
              <a:ahLst/>
              <a:cxnLst/>
              <a:rect l="0" t="0" r="0" b="0"/>
              <a:pathLst>
                <a:path w="13208" h="24460">
                  <a:moveTo>
                    <a:pt x="13208" y="0"/>
                  </a:moveTo>
                  <a:lnTo>
                    <a:pt x="13208" y="4001"/>
                  </a:lnTo>
                  <a:cubicBezTo>
                    <a:pt x="11570" y="4001"/>
                    <a:pt x="10109" y="4356"/>
                    <a:pt x="8839" y="5055"/>
                  </a:cubicBezTo>
                  <a:cubicBezTo>
                    <a:pt x="7569" y="5766"/>
                    <a:pt x="6579" y="6744"/>
                    <a:pt x="5880" y="8001"/>
                  </a:cubicBezTo>
                  <a:cubicBezTo>
                    <a:pt x="5182" y="9246"/>
                    <a:pt x="4826" y="10655"/>
                    <a:pt x="4826" y="12230"/>
                  </a:cubicBezTo>
                  <a:cubicBezTo>
                    <a:pt x="4826" y="13805"/>
                    <a:pt x="5182" y="15215"/>
                    <a:pt x="5880" y="16459"/>
                  </a:cubicBezTo>
                  <a:cubicBezTo>
                    <a:pt x="6579" y="17717"/>
                    <a:pt x="7569" y="18694"/>
                    <a:pt x="8839" y="19406"/>
                  </a:cubicBezTo>
                  <a:cubicBezTo>
                    <a:pt x="10109" y="20104"/>
                    <a:pt x="11570" y="20460"/>
                    <a:pt x="13208" y="20460"/>
                  </a:cubicBezTo>
                  <a:lnTo>
                    <a:pt x="13208" y="24460"/>
                  </a:lnTo>
                  <a:cubicBezTo>
                    <a:pt x="10668" y="24460"/>
                    <a:pt x="8395" y="23927"/>
                    <a:pt x="6388" y="22847"/>
                  </a:cubicBezTo>
                  <a:cubicBezTo>
                    <a:pt x="4382" y="21768"/>
                    <a:pt x="2819" y="20307"/>
                    <a:pt x="1689" y="18440"/>
                  </a:cubicBezTo>
                  <a:cubicBezTo>
                    <a:pt x="571" y="16586"/>
                    <a:pt x="0" y="14516"/>
                    <a:pt x="0" y="12230"/>
                  </a:cubicBezTo>
                  <a:cubicBezTo>
                    <a:pt x="0" y="9970"/>
                    <a:pt x="571" y="7912"/>
                    <a:pt x="1689" y="6033"/>
                  </a:cubicBezTo>
                  <a:cubicBezTo>
                    <a:pt x="2819" y="4166"/>
                    <a:pt x="4382" y="2692"/>
                    <a:pt x="6388" y="1613"/>
                  </a:cubicBezTo>
                  <a:cubicBezTo>
                    <a:pt x="8395" y="546"/>
                    <a:pt x="10668" y="0"/>
                    <a:pt x="13208"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4" name="Shape 3984">
              <a:extLst>
                <a:ext uri="{FF2B5EF4-FFF2-40B4-BE49-F238E27FC236}">
                  <a16:creationId xmlns:a16="http://schemas.microsoft.com/office/drawing/2014/main" id="{475283D1-1882-5849-E8C0-9360819A25A8}"/>
                </a:ext>
              </a:extLst>
            </p:cNvPr>
            <p:cNvSpPr/>
            <p:nvPr/>
          </p:nvSpPr>
          <p:spPr>
            <a:xfrm>
              <a:off x="421338" y="788536"/>
              <a:ext cx="13208" cy="24460"/>
            </a:xfrm>
            <a:custGeom>
              <a:avLst/>
              <a:gdLst/>
              <a:ahLst/>
              <a:cxnLst/>
              <a:rect l="0" t="0" r="0" b="0"/>
              <a:pathLst>
                <a:path w="13208" h="24460">
                  <a:moveTo>
                    <a:pt x="0" y="0"/>
                  </a:moveTo>
                  <a:cubicBezTo>
                    <a:pt x="2540" y="0"/>
                    <a:pt x="4813" y="546"/>
                    <a:pt x="6820" y="1613"/>
                  </a:cubicBezTo>
                  <a:cubicBezTo>
                    <a:pt x="8826" y="2692"/>
                    <a:pt x="10389" y="4166"/>
                    <a:pt x="11519" y="6033"/>
                  </a:cubicBezTo>
                  <a:cubicBezTo>
                    <a:pt x="12649" y="7912"/>
                    <a:pt x="13208" y="9970"/>
                    <a:pt x="13208" y="12230"/>
                  </a:cubicBezTo>
                  <a:cubicBezTo>
                    <a:pt x="13208" y="14516"/>
                    <a:pt x="12649" y="16586"/>
                    <a:pt x="11519" y="18440"/>
                  </a:cubicBezTo>
                  <a:cubicBezTo>
                    <a:pt x="10389" y="20307"/>
                    <a:pt x="8826" y="21768"/>
                    <a:pt x="6820" y="22847"/>
                  </a:cubicBezTo>
                  <a:cubicBezTo>
                    <a:pt x="4813" y="23927"/>
                    <a:pt x="2540" y="24460"/>
                    <a:pt x="0" y="24460"/>
                  </a:cubicBezTo>
                  <a:lnTo>
                    <a:pt x="0" y="20460"/>
                  </a:lnTo>
                  <a:cubicBezTo>
                    <a:pt x="1651" y="20460"/>
                    <a:pt x="3099" y="20104"/>
                    <a:pt x="4369" y="19406"/>
                  </a:cubicBezTo>
                  <a:cubicBezTo>
                    <a:pt x="5639" y="18694"/>
                    <a:pt x="6629" y="17717"/>
                    <a:pt x="7328" y="16459"/>
                  </a:cubicBezTo>
                  <a:cubicBezTo>
                    <a:pt x="8026" y="15215"/>
                    <a:pt x="8382" y="13805"/>
                    <a:pt x="8382" y="12230"/>
                  </a:cubicBezTo>
                  <a:cubicBezTo>
                    <a:pt x="8382" y="10655"/>
                    <a:pt x="8026" y="9246"/>
                    <a:pt x="7328" y="8001"/>
                  </a:cubicBezTo>
                  <a:cubicBezTo>
                    <a:pt x="6629" y="6744"/>
                    <a:pt x="5639" y="5766"/>
                    <a:pt x="4369" y="5055"/>
                  </a:cubicBezTo>
                  <a:cubicBezTo>
                    <a:pt x="3099" y="4356"/>
                    <a:pt x="1651" y="4001"/>
                    <a:pt x="0" y="4001"/>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5" name="Shape 3985">
              <a:extLst>
                <a:ext uri="{FF2B5EF4-FFF2-40B4-BE49-F238E27FC236}">
                  <a16:creationId xmlns:a16="http://schemas.microsoft.com/office/drawing/2014/main" id="{0AD1CC9F-3F4F-23CD-C48D-8B33DD1B7279}"/>
                </a:ext>
              </a:extLst>
            </p:cNvPr>
            <p:cNvSpPr/>
            <p:nvPr/>
          </p:nvSpPr>
          <p:spPr>
            <a:xfrm>
              <a:off x="442667" y="789012"/>
              <a:ext cx="22200" cy="23508"/>
            </a:xfrm>
            <a:custGeom>
              <a:avLst/>
              <a:gdLst/>
              <a:ahLst/>
              <a:cxnLst/>
              <a:rect l="0" t="0" r="0" b="0"/>
              <a:pathLst>
                <a:path w="22200" h="23508">
                  <a:moveTo>
                    <a:pt x="0" y="0"/>
                  </a:moveTo>
                  <a:lnTo>
                    <a:pt x="4318" y="0"/>
                  </a:lnTo>
                  <a:lnTo>
                    <a:pt x="17704" y="16650"/>
                  </a:lnTo>
                  <a:lnTo>
                    <a:pt x="17704" y="0"/>
                  </a:lnTo>
                  <a:lnTo>
                    <a:pt x="22200" y="0"/>
                  </a:lnTo>
                  <a:lnTo>
                    <a:pt x="22200" y="23508"/>
                  </a:lnTo>
                  <a:lnTo>
                    <a:pt x="17882" y="23508"/>
                  </a:lnTo>
                  <a:lnTo>
                    <a:pt x="4534" y="6845"/>
                  </a:lnTo>
                  <a:lnTo>
                    <a:pt x="45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6" name="Shape 3986">
              <a:extLst>
                <a:ext uri="{FF2B5EF4-FFF2-40B4-BE49-F238E27FC236}">
                  <a16:creationId xmlns:a16="http://schemas.microsoft.com/office/drawing/2014/main" id="{CFB204A4-4459-A90A-9961-1422225A7202}"/>
                </a:ext>
              </a:extLst>
            </p:cNvPr>
            <p:cNvSpPr/>
            <p:nvPr/>
          </p:nvSpPr>
          <p:spPr>
            <a:xfrm>
              <a:off x="471651" y="789014"/>
              <a:ext cx="12624" cy="23508"/>
            </a:xfrm>
            <a:custGeom>
              <a:avLst/>
              <a:gdLst/>
              <a:ahLst/>
              <a:cxnLst/>
              <a:rect l="0" t="0" r="0" b="0"/>
              <a:pathLst>
                <a:path w="12624" h="23508">
                  <a:moveTo>
                    <a:pt x="9982" y="0"/>
                  </a:moveTo>
                  <a:lnTo>
                    <a:pt x="12624" y="0"/>
                  </a:lnTo>
                  <a:lnTo>
                    <a:pt x="12624" y="4191"/>
                  </a:lnTo>
                  <a:lnTo>
                    <a:pt x="8560" y="14275"/>
                  </a:lnTo>
                  <a:lnTo>
                    <a:pt x="12624" y="14275"/>
                  </a:lnTo>
                  <a:lnTo>
                    <a:pt x="12624" y="17932"/>
                  </a:lnTo>
                  <a:lnTo>
                    <a:pt x="7074" y="17932"/>
                  </a:lnTo>
                  <a:lnTo>
                    <a:pt x="4826" y="23508"/>
                  </a:lnTo>
                  <a:lnTo>
                    <a:pt x="0" y="23508"/>
                  </a:lnTo>
                  <a:lnTo>
                    <a:pt x="998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7" name="Shape 3987">
              <a:extLst>
                <a:ext uri="{FF2B5EF4-FFF2-40B4-BE49-F238E27FC236}">
                  <a16:creationId xmlns:a16="http://schemas.microsoft.com/office/drawing/2014/main" id="{007399C5-2A22-19CE-ED2B-43009C70C653}"/>
                </a:ext>
              </a:extLst>
            </p:cNvPr>
            <p:cNvSpPr/>
            <p:nvPr/>
          </p:nvSpPr>
          <p:spPr>
            <a:xfrm>
              <a:off x="484275" y="789014"/>
              <a:ext cx="12624" cy="23508"/>
            </a:xfrm>
            <a:custGeom>
              <a:avLst/>
              <a:gdLst/>
              <a:ahLst/>
              <a:cxnLst/>
              <a:rect l="0" t="0" r="0" b="0"/>
              <a:pathLst>
                <a:path w="12624" h="23508">
                  <a:moveTo>
                    <a:pt x="0" y="0"/>
                  </a:moveTo>
                  <a:lnTo>
                    <a:pt x="2616" y="0"/>
                  </a:lnTo>
                  <a:lnTo>
                    <a:pt x="12624" y="23508"/>
                  </a:lnTo>
                  <a:lnTo>
                    <a:pt x="7798" y="23508"/>
                  </a:lnTo>
                  <a:lnTo>
                    <a:pt x="5550" y="17932"/>
                  </a:lnTo>
                  <a:lnTo>
                    <a:pt x="0" y="17932"/>
                  </a:lnTo>
                  <a:lnTo>
                    <a:pt x="0" y="14275"/>
                  </a:lnTo>
                  <a:lnTo>
                    <a:pt x="4064" y="14275"/>
                  </a:lnTo>
                  <a:lnTo>
                    <a:pt x="0" y="419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8" name="Shape 3988">
              <a:extLst>
                <a:ext uri="{FF2B5EF4-FFF2-40B4-BE49-F238E27FC236}">
                  <a16:creationId xmlns:a16="http://schemas.microsoft.com/office/drawing/2014/main" id="{89278E6C-7B57-4B0F-B0E4-F68912ECB9B3}"/>
                </a:ext>
              </a:extLst>
            </p:cNvPr>
            <p:cNvSpPr/>
            <p:nvPr/>
          </p:nvSpPr>
          <p:spPr>
            <a:xfrm>
              <a:off x="503679" y="789018"/>
              <a:ext cx="17234" cy="23508"/>
            </a:xfrm>
            <a:custGeom>
              <a:avLst/>
              <a:gdLst/>
              <a:ahLst/>
              <a:cxnLst/>
              <a:rect l="0" t="0" r="0" b="0"/>
              <a:pathLst>
                <a:path w="17234" h="23508">
                  <a:moveTo>
                    <a:pt x="0" y="0"/>
                  </a:moveTo>
                  <a:lnTo>
                    <a:pt x="4610" y="0"/>
                  </a:lnTo>
                  <a:lnTo>
                    <a:pt x="4610" y="19545"/>
                  </a:lnTo>
                  <a:lnTo>
                    <a:pt x="17234" y="19545"/>
                  </a:lnTo>
                  <a:lnTo>
                    <a:pt x="172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9" name="Shape 3989">
              <a:extLst>
                <a:ext uri="{FF2B5EF4-FFF2-40B4-BE49-F238E27FC236}">
                  <a16:creationId xmlns:a16="http://schemas.microsoft.com/office/drawing/2014/main" id="{4E078EF9-2645-110E-B349-0675A37A20AE}"/>
                </a:ext>
              </a:extLst>
            </p:cNvPr>
            <p:cNvSpPr/>
            <p:nvPr/>
          </p:nvSpPr>
          <p:spPr>
            <a:xfrm>
              <a:off x="99258" y="829326"/>
              <a:ext cx="23647" cy="23508"/>
            </a:xfrm>
            <a:custGeom>
              <a:avLst/>
              <a:gdLst/>
              <a:ahLst/>
              <a:cxnLst/>
              <a:rect l="0" t="0" r="0" b="0"/>
              <a:pathLst>
                <a:path w="23647" h="23508">
                  <a:moveTo>
                    <a:pt x="0" y="0"/>
                  </a:moveTo>
                  <a:lnTo>
                    <a:pt x="5220" y="0"/>
                  </a:lnTo>
                  <a:lnTo>
                    <a:pt x="11824" y="10236"/>
                  </a:lnTo>
                  <a:lnTo>
                    <a:pt x="18428" y="0"/>
                  </a:lnTo>
                  <a:lnTo>
                    <a:pt x="23647" y="0"/>
                  </a:lnTo>
                  <a:lnTo>
                    <a:pt x="14148" y="14072"/>
                  </a:lnTo>
                  <a:lnTo>
                    <a:pt x="14148" y="23508"/>
                  </a:lnTo>
                  <a:lnTo>
                    <a:pt x="9500" y="23508"/>
                  </a:lnTo>
                  <a:lnTo>
                    <a:pt x="9500" y="1407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0" name="Shape 3990">
              <a:extLst>
                <a:ext uri="{FF2B5EF4-FFF2-40B4-BE49-F238E27FC236}">
                  <a16:creationId xmlns:a16="http://schemas.microsoft.com/office/drawing/2014/main" id="{84F1E75F-44DC-9F41-511B-2BCDC2055B71}"/>
                </a:ext>
              </a:extLst>
            </p:cNvPr>
            <p:cNvSpPr/>
            <p:nvPr/>
          </p:nvSpPr>
          <p:spPr>
            <a:xfrm>
              <a:off x="121091" y="829328"/>
              <a:ext cx="12624" cy="23508"/>
            </a:xfrm>
            <a:custGeom>
              <a:avLst/>
              <a:gdLst/>
              <a:ahLst/>
              <a:cxnLst/>
              <a:rect l="0" t="0" r="0" b="0"/>
              <a:pathLst>
                <a:path w="12624" h="23508">
                  <a:moveTo>
                    <a:pt x="9982" y="0"/>
                  </a:moveTo>
                  <a:lnTo>
                    <a:pt x="12624" y="0"/>
                  </a:lnTo>
                  <a:lnTo>
                    <a:pt x="12624" y="4191"/>
                  </a:lnTo>
                  <a:lnTo>
                    <a:pt x="8560" y="14275"/>
                  </a:lnTo>
                  <a:lnTo>
                    <a:pt x="12624" y="14275"/>
                  </a:lnTo>
                  <a:lnTo>
                    <a:pt x="12624" y="17932"/>
                  </a:lnTo>
                  <a:lnTo>
                    <a:pt x="7074" y="17932"/>
                  </a:lnTo>
                  <a:lnTo>
                    <a:pt x="4826" y="23508"/>
                  </a:lnTo>
                  <a:lnTo>
                    <a:pt x="0" y="23508"/>
                  </a:lnTo>
                  <a:lnTo>
                    <a:pt x="998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1" name="Shape 3991">
              <a:extLst>
                <a:ext uri="{FF2B5EF4-FFF2-40B4-BE49-F238E27FC236}">
                  <a16:creationId xmlns:a16="http://schemas.microsoft.com/office/drawing/2014/main" id="{F8270663-06E9-C0B4-4CEA-3E22C514E498}"/>
                </a:ext>
              </a:extLst>
            </p:cNvPr>
            <p:cNvSpPr/>
            <p:nvPr/>
          </p:nvSpPr>
          <p:spPr>
            <a:xfrm>
              <a:off x="133714" y="829328"/>
              <a:ext cx="12624" cy="23508"/>
            </a:xfrm>
            <a:custGeom>
              <a:avLst/>
              <a:gdLst/>
              <a:ahLst/>
              <a:cxnLst/>
              <a:rect l="0" t="0" r="0" b="0"/>
              <a:pathLst>
                <a:path w="12624" h="23508">
                  <a:moveTo>
                    <a:pt x="0" y="0"/>
                  </a:moveTo>
                  <a:lnTo>
                    <a:pt x="2616" y="0"/>
                  </a:lnTo>
                  <a:lnTo>
                    <a:pt x="12624" y="23508"/>
                  </a:lnTo>
                  <a:lnTo>
                    <a:pt x="7798" y="23508"/>
                  </a:lnTo>
                  <a:lnTo>
                    <a:pt x="5550" y="17932"/>
                  </a:lnTo>
                  <a:lnTo>
                    <a:pt x="0" y="17932"/>
                  </a:lnTo>
                  <a:lnTo>
                    <a:pt x="0" y="14275"/>
                  </a:lnTo>
                  <a:lnTo>
                    <a:pt x="4064" y="14275"/>
                  </a:lnTo>
                  <a:lnTo>
                    <a:pt x="0" y="4191"/>
                  </a:lnTo>
                  <a:lnTo>
                    <a:pt x="0" y="419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2" name="Shape 3992">
              <a:extLst>
                <a:ext uri="{FF2B5EF4-FFF2-40B4-BE49-F238E27FC236}">
                  <a16:creationId xmlns:a16="http://schemas.microsoft.com/office/drawing/2014/main" id="{6C8BDBDB-FE40-A7F3-5D61-2598469895FE}"/>
                </a:ext>
              </a:extLst>
            </p:cNvPr>
            <p:cNvSpPr/>
            <p:nvPr/>
          </p:nvSpPr>
          <p:spPr>
            <a:xfrm>
              <a:off x="149490" y="828843"/>
              <a:ext cx="24308" cy="24460"/>
            </a:xfrm>
            <a:custGeom>
              <a:avLst/>
              <a:gdLst/>
              <a:ahLst/>
              <a:cxnLst/>
              <a:rect l="0" t="0" r="0" b="0"/>
              <a:pathLst>
                <a:path w="24308" h="24460">
                  <a:moveTo>
                    <a:pt x="13030" y="0"/>
                  </a:moveTo>
                  <a:cubicBezTo>
                    <a:pt x="15545" y="0"/>
                    <a:pt x="17793" y="546"/>
                    <a:pt x="19774" y="1626"/>
                  </a:cubicBezTo>
                  <a:cubicBezTo>
                    <a:pt x="21755" y="2692"/>
                    <a:pt x="23266" y="4254"/>
                    <a:pt x="24308" y="6287"/>
                  </a:cubicBezTo>
                  <a:lnTo>
                    <a:pt x="20358" y="8242"/>
                  </a:lnTo>
                  <a:cubicBezTo>
                    <a:pt x="19609" y="6833"/>
                    <a:pt x="18618" y="5766"/>
                    <a:pt x="17386" y="5067"/>
                  </a:cubicBezTo>
                  <a:cubicBezTo>
                    <a:pt x="16142" y="4356"/>
                    <a:pt x="14732" y="4013"/>
                    <a:pt x="13132" y="4013"/>
                  </a:cubicBezTo>
                  <a:cubicBezTo>
                    <a:pt x="11519" y="4013"/>
                    <a:pt x="10071" y="4356"/>
                    <a:pt x="8801" y="5067"/>
                  </a:cubicBezTo>
                  <a:cubicBezTo>
                    <a:pt x="7531" y="5766"/>
                    <a:pt x="6553" y="6744"/>
                    <a:pt x="5867" y="8001"/>
                  </a:cubicBezTo>
                  <a:cubicBezTo>
                    <a:pt x="5169" y="9258"/>
                    <a:pt x="4826" y="10668"/>
                    <a:pt x="4826" y="12230"/>
                  </a:cubicBezTo>
                  <a:cubicBezTo>
                    <a:pt x="4826" y="13805"/>
                    <a:pt x="5169" y="15215"/>
                    <a:pt x="5867" y="16459"/>
                  </a:cubicBezTo>
                  <a:cubicBezTo>
                    <a:pt x="6553" y="17717"/>
                    <a:pt x="7531" y="18707"/>
                    <a:pt x="8801" y="19406"/>
                  </a:cubicBezTo>
                  <a:cubicBezTo>
                    <a:pt x="10071" y="20117"/>
                    <a:pt x="11519" y="20472"/>
                    <a:pt x="13132" y="20472"/>
                  </a:cubicBezTo>
                  <a:cubicBezTo>
                    <a:pt x="14732" y="20472"/>
                    <a:pt x="16154" y="20117"/>
                    <a:pt x="17399" y="19406"/>
                  </a:cubicBezTo>
                  <a:cubicBezTo>
                    <a:pt x="18644" y="18707"/>
                    <a:pt x="19647" y="17640"/>
                    <a:pt x="20396" y="16231"/>
                  </a:cubicBezTo>
                  <a:lnTo>
                    <a:pt x="24308" y="18174"/>
                  </a:lnTo>
                  <a:cubicBezTo>
                    <a:pt x="23266" y="20218"/>
                    <a:pt x="21755" y="21781"/>
                    <a:pt x="19774" y="22847"/>
                  </a:cubicBezTo>
                  <a:cubicBezTo>
                    <a:pt x="17793" y="23927"/>
                    <a:pt x="15545" y="24460"/>
                    <a:pt x="13030" y="24460"/>
                  </a:cubicBezTo>
                  <a:cubicBezTo>
                    <a:pt x="10490" y="24460"/>
                    <a:pt x="8230" y="23940"/>
                    <a:pt x="6261" y="22885"/>
                  </a:cubicBezTo>
                  <a:cubicBezTo>
                    <a:pt x="4293" y="21831"/>
                    <a:pt x="2756" y="20371"/>
                    <a:pt x="1651" y="18517"/>
                  </a:cubicBezTo>
                  <a:cubicBezTo>
                    <a:pt x="559" y="16662"/>
                    <a:pt x="0" y="14567"/>
                    <a:pt x="0" y="12230"/>
                  </a:cubicBezTo>
                  <a:cubicBezTo>
                    <a:pt x="0" y="9931"/>
                    <a:pt x="559" y="7849"/>
                    <a:pt x="1651" y="5994"/>
                  </a:cubicBezTo>
                  <a:cubicBezTo>
                    <a:pt x="2756" y="4128"/>
                    <a:pt x="4293" y="2667"/>
                    <a:pt x="6261" y="1600"/>
                  </a:cubicBezTo>
                  <a:cubicBezTo>
                    <a:pt x="8230" y="533"/>
                    <a:pt x="10490" y="0"/>
                    <a:pt x="1303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3" name="Shape 3993">
              <a:extLst>
                <a:ext uri="{FF2B5EF4-FFF2-40B4-BE49-F238E27FC236}">
                  <a16:creationId xmlns:a16="http://schemas.microsoft.com/office/drawing/2014/main" id="{AC9D382C-A0DF-53A4-D3F2-EE750FCDC0D8}"/>
                </a:ext>
              </a:extLst>
            </p:cNvPr>
            <p:cNvSpPr/>
            <p:nvPr/>
          </p:nvSpPr>
          <p:spPr>
            <a:xfrm>
              <a:off x="179830" y="829326"/>
              <a:ext cx="21577" cy="23508"/>
            </a:xfrm>
            <a:custGeom>
              <a:avLst/>
              <a:gdLst/>
              <a:ahLst/>
              <a:cxnLst/>
              <a:rect l="0" t="0" r="0" b="0"/>
              <a:pathLst>
                <a:path w="21577" h="23508">
                  <a:moveTo>
                    <a:pt x="0" y="0"/>
                  </a:moveTo>
                  <a:lnTo>
                    <a:pt x="4597" y="0"/>
                  </a:lnTo>
                  <a:lnTo>
                    <a:pt x="4597" y="9500"/>
                  </a:lnTo>
                  <a:lnTo>
                    <a:pt x="16967" y="9500"/>
                  </a:lnTo>
                  <a:lnTo>
                    <a:pt x="16967" y="0"/>
                  </a:lnTo>
                  <a:lnTo>
                    <a:pt x="21577" y="0"/>
                  </a:lnTo>
                  <a:lnTo>
                    <a:pt x="21577" y="23508"/>
                  </a:lnTo>
                  <a:lnTo>
                    <a:pt x="16967" y="23508"/>
                  </a:lnTo>
                  <a:lnTo>
                    <a:pt x="16967" y="13462"/>
                  </a:lnTo>
                  <a:lnTo>
                    <a:pt x="4597" y="13462"/>
                  </a:lnTo>
                  <a:lnTo>
                    <a:pt x="4597"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144" name="Shape 3994">
              <a:extLst>
                <a:ext uri="{FF2B5EF4-FFF2-40B4-BE49-F238E27FC236}">
                  <a16:creationId xmlns:a16="http://schemas.microsoft.com/office/drawing/2014/main" id="{5A401D41-B3AF-D06F-CA2D-E009161C8AC1}"/>
                </a:ext>
              </a:extLst>
            </p:cNvPr>
            <p:cNvSpPr/>
            <p:nvPr/>
          </p:nvSpPr>
          <p:spPr>
            <a:xfrm>
              <a:off x="207288" y="829323"/>
              <a:ext cx="20422" cy="23508"/>
            </a:xfrm>
            <a:custGeom>
              <a:avLst/>
              <a:gdLst/>
              <a:ahLst/>
              <a:cxnLst/>
              <a:rect l="0" t="0" r="0" b="0"/>
              <a:pathLst>
                <a:path w="20422" h="23508">
                  <a:moveTo>
                    <a:pt x="0" y="0"/>
                  </a:moveTo>
                  <a:lnTo>
                    <a:pt x="20422" y="0"/>
                  </a:lnTo>
                  <a:lnTo>
                    <a:pt x="20422" y="3962"/>
                  </a:lnTo>
                  <a:lnTo>
                    <a:pt x="12510" y="3962"/>
                  </a:lnTo>
                  <a:lnTo>
                    <a:pt x="12510" y="23508"/>
                  </a:lnTo>
                  <a:lnTo>
                    <a:pt x="7899" y="23508"/>
                  </a:lnTo>
                  <a:lnTo>
                    <a:pt x="7899" y="3962"/>
                  </a:lnTo>
                  <a:lnTo>
                    <a:pt x="0" y="396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145" name="Shape 4318">
              <a:extLst>
                <a:ext uri="{FF2B5EF4-FFF2-40B4-BE49-F238E27FC236}">
                  <a16:creationId xmlns:a16="http://schemas.microsoft.com/office/drawing/2014/main" id="{83B0B2D0-D15A-51D9-4E0D-D96C2007CA15}"/>
                </a:ext>
              </a:extLst>
            </p:cNvPr>
            <p:cNvSpPr/>
            <p:nvPr/>
          </p:nvSpPr>
          <p:spPr>
            <a:xfrm>
              <a:off x="233693" y="829335"/>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146" name="Shape 3996">
              <a:extLst>
                <a:ext uri="{FF2B5EF4-FFF2-40B4-BE49-F238E27FC236}">
                  <a16:creationId xmlns:a16="http://schemas.microsoft.com/office/drawing/2014/main" id="{24EAF9DE-C5F2-D061-70AC-C44F81AA47AA}"/>
                </a:ext>
              </a:extLst>
            </p:cNvPr>
            <p:cNvSpPr/>
            <p:nvPr/>
          </p:nvSpPr>
          <p:spPr>
            <a:xfrm>
              <a:off x="246635" y="829326"/>
              <a:ext cx="22200" cy="23508"/>
            </a:xfrm>
            <a:custGeom>
              <a:avLst/>
              <a:gdLst/>
              <a:ahLst/>
              <a:cxnLst/>
              <a:rect l="0" t="0" r="0" b="0"/>
              <a:pathLst>
                <a:path w="22200" h="23508">
                  <a:moveTo>
                    <a:pt x="0" y="0"/>
                  </a:moveTo>
                  <a:lnTo>
                    <a:pt x="4318" y="0"/>
                  </a:lnTo>
                  <a:lnTo>
                    <a:pt x="17704" y="16650"/>
                  </a:lnTo>
                  <a:lnTo>
                    <a:pt x="17704" y="0"/>
                  </a:lnTo>
                  <a:lnTo>
                    <a:pt x="22200" y="0"/>
                  </a:lnTo>
                  <a:lnTo>
                    <a:pt x="22200" y="23508"/>
                  </a:lnTo>
                  <a:lnTo>
                    <a:pt x="17882" y="23508"/>
                  </a:lnTo>
                  <a:lnTo>
                    <a:pt x="4534" y="6845"/>
                  </a:lnTo>
                  <a:lnTo>
                    <a:pt x="45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147" name="Shape 3997">
              <a:extLst>
                <a:ext uri="{FF2B5EF4-FFF2-40B4-BE49-F238E27FC236}">
                  <a16:creationId xmlns:a16="http://schemas.microsoft.com/office/drawing/2014/main" id="{DAD8861C-3FE5-FA02-8ED7-444EAAD5B052}"/>
                </a:ext>
              </a:extLst>
            </p:cNvPr>
            <p:cNvSpPr/>
            <p:nvPr/>
          </p:nvSpPr>
          <p:spPr>
            <a:xfrm>
              <a:off x="275838" y="828853"/>
              <a:ext cx="23978" cy="24447"/>
            </a:xfrm>
            <a:custGeom>
              <a:avLst/>
              <a:gdLst/>
              <a:ahLst/>
              <a:cxnLst/>
              <a:rect l="0" t="0" r="0" b="0"/>
              <a:pathLst>
                <a:path w="23978" h="24447">
                  <a:moveTo>
                    <a:pt x="13170" y="0"/>
                  </a:moveTo>
                  <a:cubicBezTo>
                    <a:pt x="15392" y="0"/>
                    <a:pt x="17386" y="406"/>
                    <a:pt x="19152" y="1206"/>
                  </a:cubicBezTo>
                  <a:cubicBezTo>
                    <a:pt x="20917" y="2019"/>
                    <a:pt x="22314" y="3137"/>
                    <a:pt x="23330" y="4572"/>
                  </a:cubicBezTo>
                  <a:lnTo>
                    <a:pt x="19736" y="6947"/>
                  </a:lnTo>
                  <a:cubicBezTo>
                    <a:pt x="18987" y="5994"/>
                    <a:pt x="18047" y="5258"/>
                    <a:pt x="16942" y="4750"/>
                  </a:cubicBezTo>
                  <a:cubicBezTo>
                    <a:pt x="15824" y="4254"/>
                    <a:pt x="14567" y="4000"/>
                    <a:pt x="13170" y="4000"/>
                  </a:cubicBezTo>
                  <a:cubicBezTo>
                    <a:pt x="11506" y="4000"/>
                    <a:pt x="10033" y="4343"/>
                    <a:pt x="8776" y="5042"/>
                  </a:cubicBezTo>
                  <a:cubicBezTo>
                    <a:pt x="7518" y="5740"/>
                    <a:pt x="6553" y="6706"/>
                    <a:pt x="5855" y="7963"/>
                  </a:cubicBezTo>
                  <a:cubicBezTo>
                    <a:pt x="5169" y="9220"/>
                    <a:pt x="4826" y="10668"/>
                    <a:pt x="4826" y="12332"/>
                  </a:cubicBezTo>
                  <a:cubicBezTo>
                    <a:pt x="4826" y="14884"/>
                    <a:pt x="5626" y="16878"/>
                    <a:pt x="7226" y="18339"/>
                  </a:cubicBezTo>
                  <a:cubicBezTo>
                    <a:pt x="8814" y="19787"/>
                    <a:pt x="10985" y="20523"/>
                    <a:pt x="13741" y="20523"/>
                  </a:cubicBezTo>
                  <a:cubicBezTo>
                    <a:pt x="14986" y="20523"/>
                    <a:pt x="16104" y="20371"/>
                    <a:pt x="17120" y="20091"/>
                  </a:cubicBezTo>
                  <a:cubicBezTo>
                    <a:pt x="18136" y="19787"/>
                    <a:pt x="18987" y="19406"/>
                    <a:pt x="19660" y="18910"/>
                  </a:cubicBezTo>
                  <a:lnTo>
                    <a:pt x="19660" y="14516"/>
                  </a:lnTo>
                  <a:lnTo>
                    <a:pt x="13741" y="14516"/>
                  </a:lnTo>
                  <a:lnTo>
                    <a:pt x="13741" y="10846"/>
                  </a:lnTo>
                  <a:lnTo>
                    <a:pt x="23978" y="10846"/>
                  </a:lnTo>
                  <a:lnTo>
                    <a:pt x="23978" y="20561"/>
                  </a:lnTo>
                  <a:cubicBezTo>
                    <a:pt x="22962" y="21768"/>
                    <a:pt x="21539" y="22720"/>
                    <a:pt x="19698" y="23406"/>
                  </a:cubicBezTo>
                  <a:cubicBezTo>
                    <a:pt x="17856" y="24105"/>
                    <a:pt x="15824" y="24447"/>
                    <a:pt x="13564" y="24447"/>
                  </a:cubicBezTo>
                  <a:cubicBezTo>
                    <a:pt x="10833" y="24447"/>
                    <a:pt x="8433" y="23939"/>
                    <a:pt x="6388" y="22898"/>
                  </a:cubicBezTo>
                  <a:cubicBezTo>
                    <a:pt x="4331" y="21857"/>
                    <a:pt x="2756" y="20409"/>
                    <a:pt x="1651" y="18580"/>
                  </a:cubicBezTo>
                  <a:cubicBezTo>
                    <a:pt x="546" y="16739"/>
                    <a:pt x="0" y="14643"/>
                    <a:pt x="0" y="12294"/>
                  </a:cubicBezTo>
                  <a:cubicBezTo>
                    <a:pt x="0" y="9919"/>
                    <a:pt x="559" y="7798"/>
                    <a:pt x="1664" y="5944"/>
                  </a:cubicBezTo>
                  <a:cubicBezTo>
                    <a:pt x="2781" y="4089"/>
                    <a:pt x="4331" y="2629"/>
                    <a:pt x="6325" y="1575"/>
                  </a:cubicBezTo>
                  <a:cubicBezTo>
                    <a:pt x="8331" y="533"/>
                    <a:pt x="10604" y="0"/>
                    <a:pt x="1317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grpSp>
      <p:pic>
        <p:nvPicPr>
          <p:cNvPr id="9" name="Graphic 9">
            <a:extLst>
              <a:ext uri="{FF2B5EF4-FFF2-40B4-BE49-F238E27FC236}">
                <a16:creationId xmlns:a16="http://schemas.microsoft.com/office/drawing/2014/main" id="{02E2FF6E-3A33-A575-B75C-471001EFAB8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60805" y="27050"/>
            <a:ext cx="1283195" cy="426646"/>
          </a:xfrm>
          <a:prstGeom prst="rect">
            <a:avLst/>
          </a:prstGeom>
        </p:spPr>
      </p:pic>
      <p:pic>
        <p:nvPicPr>
          <p:cNvPr id="6148" name="Picture 22">
            <a:extLst>
              <a:ext uri="{FF2B5EF4-FFF2-40B4-BE49-F238E27FC236}">
                <a16:creationId xmlns:a16="http://schemas.microsoft.com/office/drawing/2014/main" id="{CEEF902D-5C7E-64AD-1F28-B7C47A57FF07}"/>
              </a:ext>
            </a:extLst>
          </p:cNvPr>
          <p:cNvPicPr>
            <a:picLocks noChangeAspect="1"/>
          </p:cNvPicPr>
          <p:nvPr/>
        </p:nvPicPr>
        <p:blipFill>
          <a:blip r:embed="rId10"/>
          <a:stretch>
            <a:fillRect/>
          </a:stretch>
        </p:blipFill>
        <p:spPr>
          <a:xfrm>
            <a:off x="0" y="4585166"/>
            <a:ext cx="9144000" cy="560375"/>
          </a:xfrm>
          <a:prstGeom prst="rect">
            <a:avLst/>
          </a:prstGeom>
        </p:spPr>
      </p:pic>
    </p:spTree>
    <p:extLst>
      <p:ext uri="{BB962C8B-B14F-4D97-AF65-F5344CB8AC3E}">
        <p14:creationId xmlns:p14="http://schemas.microsoft.com/office/powerpoint/2010/main" val="2926581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0" y="62467"/>
            <a:ext cx="3150046" cy="652551"/>
          </a:xfrm>
          <a:prstGeom prst="rect">
            <a:avLst/>
          </a:prstGeom>
        </p:spPr>
        <p:txBody>
          <a:bodyPr vert="horz" lIns="91440" tIns="45720" rIns="91440" bIns="45720" rtlCol="0" anchor="ctr">
            <a:normAutofit lnSpcReduction="10000"/>
          </a:bodyPr>
          <a:lstStyle/>
          <a:p>
            <a:pPr marL="0" marR="0" lvl="0" indent="0" algn="ctr" fontAlgn="base">
              <a:lnSpc>
                <a:spcPct val="90000"/>
              </a:lnSpc>
              <a:spcBef>
                <a:spcPct val="0"/>
              </a:spcBef>
              <a:spcAft>
                <a:spcPts val="1000"/>
              </a:spcAft>
              <a:buClrTx/>
              <a:buSzTx/>
              <a:tabLst/>
              <a:defRPr/>
            </a:pPr>
            <a:r>
              <a:rPr kumimoji="0" lang="el-GR"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ΠΙΣΤΟΠΟΙΗΣΗ</a:t>
            </a:r>
            <a:r>
              <a:rPr kumimoji="0" lang="en-US" sz="4400" b="1" i="0" u="none" strike="noStrike" kern="1200" cap="none" spc="0" normalizeH="0" baseline="0" noProof="0" dirty="0">
                <a:ln>
                  <a:noFill/>
                </a:ln>
                <a:solidFill>
                  <a:schemeClr val="tx1"/>
                </a:solidFill>
                <a:effectLst/>
                <a:uLnTx/>
                <a:uFillTx/>
                <a:latin typeface="+mj-lt"/>
                <a:ea typeface="+mj-ea"/>
                <a:cs typeface="+mj-cs"/>
              </a:rPr>
              <a:t>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 name="Picture 1" descr="Text&#10;&#10;Description automatically generated">
            <a:extLst>
              <a:ext uri="{FF2B5EF4-FFF2-40B4-BE49-F238E27FC236}">
                <a16:creationId xmlns:a16="http://schemas.microsoft.com/office/drawing/2014/main" id="{B00527D0-A636-0D76-6E7E-29AFD348C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327212" y="1149605"/>
            <a:ext cx="1923861" cy="2326434"/>
          </a:xfrm>
          <a:prstGeom prst="rect">
            <a:avLst/>
          </a:prstGeom>
          <a:noFill/>
        </p:spPr>
      </p:pic>
      <p:sp>
        <p:nvSpPr>
          <p:cNvPr id="23" name="Ορθογώνιο 22">
            <a:extLst>
              <a:ext uri="{FF2B5EF4-FFF2-40B4-BE49-F238E27FC236}">
                <a16:creationId xmlns:a16="http://schemas.microsoft.com/office/drawing/2014/main" id="{CBC65576-510E-407E-98F2-962A5FDBF197}"/>
              </a:ext>
            </a:extLst>
          </p:cNvPr>
          <p:cNvSpPr/>
          <p:nvPr/>
        </p:nvSpPr>
        <p:spPr>
          <a:xfrm>
            <a:off x="4281869" y="1149605"/>
            <a:ext cx="4348518" cy="2657081"/>
          </a:xfrm>
          <a:prstGeom prst="rect">
            <a:avLst/>
          </a:prstGeom>
        </p:spPr>
        <p:txBody>
          <a:bodyPr vert="horz" lIns="91440" tIns="45720" rIns="91440" bIns="45720" rtlCol="0">
            <a:normAutofit fontScale="62500" lnSpcReduction="20000"/>
          </a:bodyPr>
          <a:lstStyle/>
          <a:p>
            <a:pPr marL="285750" indent="-171450">
              <a:lnSpc>
                <a:spcPct val="170000"/>
              </a:lnSpc>
              <a:spcAft>
                <a:spcPts val="1000"/>
              </a:spcAft>
              <a:buFont typeface="Wingdings" panose="05000000000000000000" pitchFamily="2" charset="2"/>
              <a:buChar char="v"/>
            </a:pPr>
            <a:r>
              <a:rPr lang="en-US" sz="14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Στις</a:t>
            </a:r>
            <a:r>
              <a:rPr lang="en-US" sz="14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6 Σεπτεμβρίου 2016 ο ΠΣΕΠΕ έλαβε πιστοποίηση </a:t>
            </a:r>
            <a:r>
              <a:rPr lang="en-US" sz="1400" b="1" u="sng"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ΔΙΑΧΕΙΡΙΣΤΙΚΗΣ ΕΠΑΡΚΕΙΑΣ ΕΠΙΠΕΔΟΥ 1, σύμφωνα με το  πρότυπο ΕΛΟΤ 1429/2008</a:t>
            </a:r>
            <a:r>
              <a:rPr lang="en-US" sz="14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για την οποία επαναξιολογηθήκαμε τον Σεπτέμβριο του 2019 και το 2022, από την Ανώνυμη Εταιρεία Βιομηχανικής Έρευνας, Τεχνολογικής Ανάπτυξης &amp; Εργαστηριακών Δοκιμών, Πιστοποίησης και Ποιότητας </a:t>
            </a:r>
            <a:r>
              <a:rPr lang="en-US" sz="14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ΕΒΕΤΑΜ ΑΕ, </a:t>
            </a:r>
            <a:r>
              <a:rPr lang="en-US" sz="14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ως προς τις δραστηριότητες: ΠΡΟΓΡΑΜΜΑΤΙΣΜΟΣ, ΥΛΟΠΟΙΗΣΗ, ΠΑΡΑΚΟΛΟΥΘΗΣΗ  ΚΑΙ ΔΙΑΧΕΙΡΙΣΗ ΣΥΓΧΡΗΜΑΤΟΔΟΤΟΥΜΕΝΩΝ ΕΡΓΩΝ ΤΥΠΟΥ Β ΚΑΙ Γ</a:t>
            </a:r>
            <a:r>
              <a:rPr lang="en-US" sz="1400" b="1"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Η </a:t>
            </a:r>
            <a:r>
              <a:rPr lang="en-US" sz="14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εν</a:t>
            </a:r>
            <a:r>
              <a:rPr lang="en-US" sz="14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λόγω</a:t>
            </a:r>
            <a:r>
              <a:rPr lang="en-US" sz="14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 π</a:t>
            </a:r>
            <a:r>
              <a:rPr lang="en-US" sz="1400" dirty="0" err="1">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ιστο</a:t>
            </a:r>
            <a:r>
              <a:rPr lang="en-US" sz="1400" dirty="0">
                <a:solidFill>
                  <a:schemeClr val="accent1">
                    <a:lumMod val="75000"/>
                  </a:schemeClr>
                </a:solidFill>
                <a:effectLst/>
                <a:latin typeface="Tahoma" panose="020B0604030504040204" pitchFamily="34" charset="0"/>
                <a:ea typeface="Tahoma" panose="020B0604030504040204" pitchFamily="34" charset="0"/>
                <a:cs typeface="Tahoma" panose="020B0604030504040204" pitchFamily="34" charset="0"/>
              </a:rPr>
              <a:t>ποίηση μας ανανεώνεται ετησίως, ύστερα από σχετική επιθεώρηση που πραγματοποιείται στα γραφεία μας. </a:t>
            </a:r>
          </a:p>
          <a:p>
            <a:pPr marL="342900" lvl="0" indent="-228600">
              <a:lnSpc>
                <a:spcPct val="90000"/>
              </a:lnSpc>
              <a:spcAft>
                <a:spcPts val="1000"/>
              </a:spcAft>
              <a:buFont typeface="Arial" panose="020B0604020202020204" pitchFamily="34" charset="0"/>
              <a:buChar char="•"/>
            </a:pPr>
            <a:endParaRPr lang="en-US" sz="1100" dirty="0">
              <a:effectLst/>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5" name="Graphic 9">
            <a:extLst>
              <a:ext uri="{FF2B5EF4-FFF2-40B4-BE49-F238E27FC236}">
                <a16:creationId xmlns:a16="http://schemas.microsoft.com/office/drawing/2014/main" id="{554BE515-0387-7F85-DD78-436B8FED11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0"/>
            <a:ext cx="1283195" cy="426646"/>
          </a:xfrm>
          <a:prstGeom prst="rect">
            <a:avLst/>
          </a:prstGeom>
        </p:spPr>
      </p:pic>
      <p:pic>
        <p:nvPicPr>
          <p:cNvPr id="6" name="Picture 22">
            <a:extLst>
              <a:ext uri="{FF2B5EF4-FFF2-40B4-BE49-F238E27FC236}">
                <a16:creationId xmlns:a16="http://schemas.microsoft.com/office/drawing/2014/main" id="{2A3BE36C-47CE-23C5-1B00-E63264151613}"/>
              </a:ext>
            </a:extLst>
          </p:cNvPr>
          <p:cNvPicPr>
            <a:picLocks noChangeAspect="1"/>
          </p:cNvPicPr>
          <p:nvPr/>
        </p:nvPicPr>
        <p:blipFill>
          <a:blip r:embed="rId6"/>
          <a:stretch>
            <a:fillRect/>
          </a:stretch>
        </p:blipFill>
        <p:spPr>
          <a:xfrm>
            <a:off x="0" y="4585166"/>
            <a:ext cx="9144000" cy="560375"/>
          </a:xfrm>
          <a:prstGeom prst="rect">
            <a:avLst/>
          </a:prstGeom>
        </p:spPr>
      </p:pic>
    </p:spTree>
    <p:extLst>
      <p:ext uri="{BB962C8B-B14F-4D97-AF65-F5344CB8AC3E}">
        <p14:creationId xmlns:p14="http://schemas.microsoft.com/office/powerpoint/2010/main" val="2355755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Ορθογώνιο 3">
            <a:extLst>
              <a:ext uri="{FF2B5EF4-FFF2-40B4-BE49-F238E27FC236}">
                <a16:creationId xmlns:a16="http://schemas.microsoft.com/office/drawing/2014/main" id="{05C564C4-F6CE-4D99-B80C-08EFF46AB1ED}"/>
              </a:ext>
            </a:extLst>
          </p:cNvPr>
          <p:cNvSpPr/>
          <p:nvPr/>
        </p:nvSpPr>
        <p:spPr>
          <a:xfrm>
            <a:off x="122200" y="26065"/>
            <a:ext cx="6773900" cy="410433"/>
          </a:xfrm>
          <a:prstGeom prst="rect">
            <a:avLst/>
          </a:prstGeom>
        </p:spPr>
        <p:txBody>
          <a:bodyPr wrap="square">
            <a:spAutoFit/>
          </a:bodyPr>
          <a:lstStyle/>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2000" b="1"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ΠΑΡΟΥΣΙΑΣΗ ΔΙΟΙΚΗΤΙΚΟΥ ΣΥΜΒΟΥΛΙΟΥ</a:t>
            </a:r>
            <a:endParaRPr kumimoji="0" lang="el-G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783265" y="667721"/>
            <a:ext cx="7272670" cy="390684"/>
          </a:xfrm>
          <a:prstGeom prst="rect">
            <a:avLst/>
          </a:prstGeom>
        </p:spPr>
        <p:txBody>
          <a:bodyPr wrap="square">
            <a:spAutoFit/>
          </a:bodyPr>
          <a:lstStyle/>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18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l-GR"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CC8A7A94-0465-4C5F-96E3-FB6119196001}"/>
              </a:ext>
            </a:extLst>
          </p:cNvPr>
          <p:cNvSpPr>
            <a:spLocks noChangeArrowheads="1"/>
          </p:cNvSpPr>
          <p:nvPr/>
        </p:nvSpPr>
        <p:spPr bwMode="auto">
          <a:xfrm>
            <a:off x="3236065" y="663787"/>
            <a:ext cx="56436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l-GR" sz="1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2) Α΄ Αντιπρόεδρος:</a:t>
            </a:r>
            <a:r>
              <a:rPr lang="en-US" sz="1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l-GR" sz="1200" b="1" dirty="0">
                <a:solidFill>
                  <a:srgbClr val="365F91"/>
                </a:solidFill>
                <a:latin typeface="Tahoma" panose="020B0604030504040204" pitchFamily="34" charset="0"/>
                <a:ea typeface="Tahoma" panose="020B0604030504040204" pitchFamily="34" charset="0"/>
                <a:cs typeface="Tahoma" panose="020B0604030504040204" pitchFamily="34" charset="0"/>
              </a:rPr>
              <a:t>Χριστόφορος </a:t>
            </a:r>
            <a:r>
              <a:rPr lang="el-GR" sz="1200" b="1" dirty="0" err="1">
                <a:solidFill>
                  <a:srgbClr val="365F91"/>
                </a:solidFill>
                <a:latin typeface="Tahoma" panose="020B0604030504040204" pitchFamily="34" charset="0"/>
                <a:ea typeface="Tahoma" panose="020B0604030504040204" pitchFamily="34" charset="0"/>
                <a:cs typeface="Tahoma" panose="020B0604030504040204" pitchFamily="34" charset="0"/>
              </a:rPr>
              <a:t>Παπαχαστάς</a:t>
            </a:r>
            <a:endParaRPr lang="el-GR" sz="1200" dirty="0">
              <a:latin typeface="Tahoma" panose="020B0604030504040204" pitchFamily="34" charset="0"/>
              <a:ea typeface="Tahoma" panose="020B0604030504040204" pitchFamily="34" charset="0"/>
              <a:cs typeface="Tahoma" panose="020B0604030504040204" pitchFamily="34" charset="0"/>
            </a:endParaRPr>
          </a:p>
          <a:p>
            <a:r>
              <a:rPr lang="el-GR" sz="1200" dirty="0">
                <a:solidFill>
                  <a:srgbClr val="365F91"/>
                </a:solidFill>
                <a:latin typeface="Tahoma" panose="020B0604030504040204" pitchFamily="34" charset="0"/>
                <a:ea typeface="Tahoma" panose="020B0604030504040204" pitchFamily="34" charset="0"/>
                <a:cs typeface="Tahoma" panose="020B0604030504040204" pitchFamily="34" charset="0"/>
              </a:rPr>
              <a:t>Πρόεδρος της εταιρείας – μέλους μας Α.ΑΛΕΞΑΝΔΡΙΔΗΣ - Μ. ΠΑΠΑΧΑΣΤΑΣ  Ο.Ε. (</a:t>
            </a:r>
            <a:r>
              <a:rPr lang="en-US" sz="1200" dirty="0">
                <a:solidFill>
                  <a:srgbClr val="365F91"/>
                </a:solidFill>
                <a:latin typeface="Tahoma" panose="020B0604030504040204" pitchFamily="34" charset="0"/>
                <a:ea typeface="Tahoma" panose="020B0604030504040204" pitchFamily="34" charset="0"/>
                <a:cs typeface="Tahoma" panose="020B0604030504040204" pitchFamily="34" charset="0"/>
              </a:rPr>
              <a:t>POSEIDON</a:t>
            </a:r>
            <a:r>
              <a:rPr lang="el-GR" sz="1200" dirty="0">
                <a:solidFill>
                  <a:srgbClr val="365F91"/>
                </a:solidFill>
                <a:latin typeface="Tahoma" panose="020B0604030504040204" pitchFamily="34" charset="0"/>
                <a:ea typeface="Tahoma" panose="020B0604030504040204" pitchFamily="34" charset="0"/>
                <a:cs typeface="Tahoma" panose="020B0604030504040204" pitchFamily="34" charset="0"/>
              </a:rPr>
              <a:t>)</a:t>
            </a:r>
            <a:endParaRPr lang="el-GR" sz="1200"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2">
            <a:extLst>
              <a:ext uri="{FF2B5EF4-FFF2-40B4-BE49-F238E27FC236}">
                <a16:creationId xmlns:a16="http://schemas.microsoft.com/office/drawing/2014/main" id="{FC2632E7-0A48-4B88-9EE7-96DC5CF039BA}"/>
              </a:ext>
            </a:extLst>
          </p:cNvPr>
          <p:cNvSpPr>
            <a:spLocks noChangeArrowheads="1"/>
          </p:cNvSpPr>
          <p:nvPr/>
        </p:nvSpPr>
        <p:spPr bwMode="auto">
          <a:xfrm>
            <a:off x="457200" y="160361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Ορθογώνιο 1">
            <a:extLst>
              <a:ext uri="{FF2B5EF4-FFF2-40B4-BE49-F238E27FC236}">
                <a16:creationId xmlns:a16="http://schemas.microsoft.com/office/drawing/2014/main" id="{FBCCAB61-1755-46D7-A198-B3077D7D6FB6}"/>
              </a:ext>
            </a:extLst>
          </p:cNvPr>
          <p:cNvSpPr/>
          <p:nvPr/>
        </p:nvSpPr>
        <p:spPr>
          <a:xfrm>
            <a:off x="3236065" y="1603610"/>
            <a:ext cx="5738184" cy="878061"/>
          </a:xfrm>
          <a:prstGeom prst="rect">
            <a:avLst/>
          </a:prstGeom>
        </p:spPr>
        <p:txBody>
          <a:bodyPr wrap="square">
            <a:spAutoFit/>
          </a:bodyPr>
          <a:lstStyle/>
          <a:p>
            <a:pPr lvl="0" algn="just">
              <a:lnSpc>
                <a:spcPct val="115000"/>
              </a:lnSpc>
              <a:spcAft>
                <a:spcPts val="1000"/>
              </a:spcAft>
            </a:pPr>
            <a:r>
              <a:rPr lang="el-GR" sz="1200" b="1" dirty="0">
                <a:solidFill>
                  <a:srgbClr val="365F91"/>
                </a:solidFill>
                <a:latin typeface="Tahoma" panose="020B0604030504040204" pitchFamily="34" charset="0"/>
                <a:ea typeface="Tahoma" panose="020B0604030504040204" pitchFamily="34" charset="0"/>
                <a:cs typeface="Tahoma" panose="020B0604030504040204" pitchFamily="34" charset="0"/>
              </a:rPr>
              <a:t>3) Β΄ Αντιπρόεδρος: Δημήτριος </a:t>
            </a:r>
            <a:r>
              <a:rPr lang="el-GR" sz="1200" b="1" dirty="0" err="1">
                <a:solidFill>
                  <a:srgbClr val="365F91"/>
                </a:solidFill>
                <a:latin typeface="Tahoma" panose="020B0604030504040204" pitchFamily="34" charset="0"/>
                <a:ea typeface="Tahoma" panose="020B0604030504040204" pitchFamily="34" charset="0"/>
                <a:cs typeface="Tahoma" panose="020B0604030504040204" pitchFamily="34" charset="0"/>
              </a:rPr>
              <a:t>Μαντούβαλος</a:t>
            </a:r>
            <a:endParaRPr lang="el-GR" sz="1200" b="1"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lvl="0"/>
            <a:r>
              <a:rPr lang="el-GR" sz="1200" dirty="0">
                <a:solidFill>
                  <a:srgbClr val="365F91"/>
                </a:solidFill>
                <a:effectLst/>
                <a:latin typeface="Tahoma" panose="020B0604030504040204" pitchFamily="34" charset="0"/>
                <a:ea typeface="Tahoma" panose="020B0604030504040204" pitchFamily="34" charset="0"/>
                <a:cs typeface="Tahoma" panose="020B0604030504040204" pitchFamily="34" charset="0"/>
              </a:rPr>
              <a:t>Εκτελεστικό Μέλος της εταιρείας – μέλους μας ΑΦΟΙ ΜΑΝΤΟΥΒΑΛΟΙ Α</a:t>
            </a:r>
            <a:r>
              <a:rPr lang="en-US" sz="1200" dirty="0">
                <a:solidFill>
                  <a:srgbClr val="365F91"/>
                </a:solidFill>
                <a:effectLst/>
                <a:latin typeface="Tahoma" panose="020B0604030504040204" pitchFamily="34" charset="0"/>
                <a:ea typeface="Tahoma" panose="020B0604030504040204" pitchFamily="34" charset="0"/>
                <a:cs typeface="Tahoma" panose="020B0604030504040204" pitchFamily="34" charset="0"/>
              </a:rPr>
              <a:t>.</a:t>
            </a:r>
            <a:r>
              <a:rPr lang="el-GR" sz="1200" dirty="0">
                <a:solidFill>
                  <a:srgbClr val="365F91"/>
                </a:solidFill>
                <a:effectLst/>
                <a:latin typeface="Tahoma" panose="020B0604030504040204" pitchFamily="34" charset="0"/>
                <a:ea typeface="Tahoma" panose="020B0604030504040204" pitchFamily="34" charset="0"/>
                <a:cs typeface="Tahoma" panose="020B0604030504040204" pitchFamily="34" charset="0"/>
              </a:rPr>
              <a:t>Ε</a:t>
            </a:r>
            <a:r>
              <a:rPr lang="en-US" sz="1200" dirty="0">
                <a:solidFill>
                  <a:srgbClr val="365F91"/>
                </a:solidFill>
                <a:effectLst/>
                <a:latin typeface="Tahoma" panose="020B0604030504040204" pitchFamily="34" charset="0"/>
                <a:ea typeface="Tahoma" panose="020B0604030504040204" pitchFamily="34" charset="0"/>
                <a:cs typeface="Tahoma" panose="020B0604030504040204" pitchFamily="34" charset="0"/>
              </a:rPr>
              <a:t>.</a:t>
            </a:r>
            <a:r>
              <a:rPr lang="el-GR" sz="1200" dirty="0">
                <a:solidFill>
                  <a:srgbClr val="365F91"/>
                </a:solidFill>
                <a:effectLst/>
                <a:latin typeface="Tahoma" panose="020B0604030504040204" pitchFamily="34" charset="0"/>
                <a:ea typeface="Tahoma" panose="020B0604030504040204" pitchFamily="34" charset="0"/>
                <a:cs typeface="Tahoma" panose="020B0604030504040204" pitchFamily="34" charset="0"/>
              </a:rPr>
              <a:t> (</a:t>
            </a:r>
            <a:r>
              <a:rPr lang="en-US" sz="1200" dirty="0">
                <a:solidFill>
                  <a:srgbClr val="365F91"/>
                </a:solidFill>
                <a:effectLst/>
                <a:latin typeface="Tahoma" panose="020B0604030504040204" pitchFamily="34" charset="0"/>
                <a:ea typeface="Tahoma" panose="020B0604030504040204" pitchFamily="34" charset="0"/>
                <a:cs typeface="Tahoma" panose="020B0604030504040204" pitchFamily="34" charset="0"/>
              </a:rPr>
              <a:t>DIRO</a:t>
            </a:r>
            <a:r>
              <a:rPr lang="el-GR" sz="1200" dirty="0">
                <a:solidFill>
                  <a:srgbClr val="365F91"/>
                </a:solidFill>
                <a:effectLst/>
                <a:latin typeface="Tahoma" panose="020B0604030504040204" pitchFamily="34" charset="0"/>
                <a:ea typeface="Tahoma" panose="020B0604030504040204" pitchFamily="34" charset="0"/>
                <a:cs typeface="Tahoma" panose="020B0604030504040204" pitchFamily="34" charset="0"/>
              </a:rPr>
              <a:t>)</a:t>
            </a:r>
            <a:endParaRPr lang="el-GR" sz="12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lvl="0" algn="just">
              <a:lnSpc>
                <a:spcPct val="115000"/>
              </a:lnSpc>
              <a:spcAft>
                <a:spcPts val="1000"/>
              </a:spcAft>
            </a:pPr>
            <a:endParaRPr lang="en-US" sz="1600" b="1" dirty="0">
              <a:solidFill>
                <a:srgbClr val="365F9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Εικόνα 15">
            <a:extLst>
              <a:ext uri="{FF2B5EF4-FFF2-40B4-BE49-F238E27FC236}">
                <a16:creationId xmlns:a16="http://schemas.microsoft.com/office/drawing/2014/main" id="{339467FF-84C0-4FB4-A37A-B3E16DE9305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550" y="693461"/>
            <a:ext cx="1515434" cy="514350"/>
          </a:xfrm>
          <a:prstGeom prst="rect">
            <a:avLst/>
          </a:prstGeom>
          <a:noFill/>
          <a:ln>
            <a:noFill/>
          </a:ln>
        </p:spPr>
      </p:pic>
      <p:sp>
        <p:nvSpPr>
          <p:cNvPr id="5" name="Ορθογώνιο 4">
            <a:extLst>
              <a:ext uri="{FF2B5EF4-FFF2-40B4-BE49-F238E27FC236}">
                <a16:creationId xmlns:a16="http://schemas.microsoft.com/office/drawing/2014/main" id="{6B6A3641-0413-44FA-A707-8B21D9735E1C}"/>
              </a:ext>
            </a:extLst>
          </p:cNvPr>
          <p:cNvSpPr/>
          <p:nvPr/>
        </p:nvSpPr>
        <p:spPr>
          <a:xfrm>
            <a:off x="3236065" y="2540457"/>
            <a:ext cx="5984255" cy="836191"/>
          </a:xfrm>
          <a:prstGeom prst="rect">
            <a:avLst/>
          </a:prstGeom>
        </p:spPr>
        <p:txBody>
          <a:bodyPr wrap="square">
            <a:spAutoFit/>
          </a:bodyPr>
          <a:lstStyle/>
          <a:p>
            <a:pPr lvl="0" algn="just">
              <a:lnSpc>
                <a:spcPct val="115000"/>
              </a:lnSpc>
              <a:spcAft>
                <a:spcPts val="1000"/>
              </a:spcAft>
            </a:pPr>
            <a:r>
              <a:rPr lang="el-GR" sz="1200" b="1" dirty="0">
                <a:solidFill>
                  <a:srgbClr val="365F91"/>
                </a:solidFill>
                <a:latin typeface="Tahoma" panose="020B0604030504040204" pitchFamily="34" charset="0"/>
                <a:ea typeface="Tahoma" panose="020B0604030504040204" pitchFamily="34" charset="0"/>
                <a:cs typeface="Tahoma" panose="020B0604030504040204" pitchFamily="34" charset="0"/>
              </a:rPr>
              <a:t>4) Γενικός Γραμματέας: Παναγιώτης </a:t>
            </a:r>
            <a:r>
              <a:rPr lang="el-GR" sz="1200" b="1" dirty="0" err="1">
                <a:solidFill>
                  <a:srgbClr val="365F91"/>
                </a:solidFill>
                <a:latin typeface="Tahoma" panose="020B0604030504040204" pitchFamily="34" charset="0"/>
                <a:ea typeface="Tahoma" panose="020B0604030504040204" pitchFamily="34" charset="0"/>
                <a:cs typeface="Tahoma" panose="020B0604030504040204" pitchFamily="34" charset="0"/>
              </a:rPr>
              <a:t>Δεγρέας</a:t>
            </a:r>
            <a:r>
              <a:rPr lang="en-US" sz="1200" b="1" dirty="0">
                <a:solidFill>
                  <a:srgbClr val="365F91"/>
                </a:solidFill>
                <a:latin typeface="Tahoma" panose="020B0604030504040204" pitchFamily="34" charset="0"/>
                <a:ea typeface="Tahoma" panose="020B0604030504040204" pitchFamily="34" charset="0"/>
                <a:cs typeface="Tahoma" panose="020B0604030504040204" pitchFamily="34" charset="0"/>
              </a:rPr>
              <a:t>  </a:t>
            </a:r>
            <a:endParaRPr lang="el-GR" sz="1200" b="1"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lvl="0" algn="just">
              <a:lnSpc>
                <a:spcPct val="115000"/>
              </a:lnSpc>
              <a:spcAft>
                <a:spcPts val="1000"/>
              </a:spcAft>
            </a:pPr>
            <a:r>
              <a:rPr lang="el-GR" sz="1200" dirty="0">
                <a:solidFill>
                  <a:srgbClr val="365F91"/>
                </a:solidFill>
                <a:latin typeface="Tahoma" panose="020B0604030504040204" pitchFamily="34" charset="0"/>
                <a:ea typeface="Tahoma" panose="020B0604030504040204" pitchFamily="34" charset="0"/>
                <a:cs typeface="Tahoma" panose="020B0604030504040204" pitchFamily="34" charset="0"/>
              </a:rPr>
              <a:t>Πρόεδρος της εταιρείας – μέλους μας ΚΕΝΤΡΟ ΜΕΣΟΓΕΙΑΚΩΝ ΕΦΟΔΙΑΣΜΩΝ Μ</a:t>
            </a:r>
            <a:r>
              <a:rPr lang="en-US" sz="1200" dirty="0">
                <a:solidFill>
                  <a:srgbClr val="365F91"/>
                </a:solidFill>
                <a:latin typeface="Tahoma" panose="020B0604030504040204" pitchFamily="34" charset="0"/>
                <a:ea typeface="Tahoma" panose="020B0604030504040204" pitchFamily="34" charset="0"/>
                <a:cs typeface="Tahoma" panose="020B0604030504040204" pitchFamily="34" charset="0"/>
              </a:rPr>
              <a:t>.</a:t>
            </a:r>
            <a:r>
              <a:rPr lang="el-GR" sz="1200" dirty="0">
                <a:solidFill>
                  <a:srgbClr val="365F91"/>
                </a:solidFill>
                <a:latin typeface="Tahoma" panose="020B0604030504040204" pitchFamily="34" charset="0"/>
                <a:ea typeface="Tahoma" panose="020B0604030504040204" pitchFamily="34" charset="0"/>
                <a:cs typeface="Tahoma" panose="020B0604030504040204" pitchFamily="34" charset="0"/>
              </a:rPr>
              <a:t>ΕΠΕ (</a:t>
            </a:r>
            <a:r>
              <a:rPr lang="en-US" sz="1200" dirty="0">
                <a:solidFill>
                  <a:srgbClr val="365F91"/>
                </a:solidFill>
                <a:latin typeface="Tahoma" panose="020B0604030504040204" pitchFamily="34" charset="0"/>
                <a:ea typeface="Tahoma" panose="020B0604030504040204" pitchFamily="34" charset="0"/>
                <a:cs typeface="Tahoma" panose="020B0604030504040204" pitchFamily="34" charset="0"/>
              </a:rPr>
              <a:t>DESTEL</a:t>
            </a:r>
            <a:r>
              <a:rPr lang="el-GR" sz="1200" dirty="0">
                <a:solidFill>
                  <a:srgbClr val="365F91"/>
                </a:solidFill>
                <a:latin typeface="Tahoma" panose="020B0604030504040204" pitchFamily="34" charset="0"/>
                <a:ea typeface="Tahoma" panose="020B0604030504040204" pitchFamily="34" charset="0"/>
                <a:cs typeface="Tahoma" panose="020B0604030504040204" pitchFamily="34" charset="0"/>
              </a:rPr>
              <a:t>)</a:t>
            </a:r>
            <a:endParaRPr lang="el-GR" sz="1200" dirty="0">
              <a:latin typeface="Tahoma" panose="020B0604030504040204" pitchFamily="34" charset="0"/>
              <a:ea typeface="Tahoma" panose="020B0604030504040204" pitchFamily="34" charset="0"/>
              <a:cs typeface="Tahoma" panose="020B0604030504040204" pitchFamily="34" charset="0"/>
            </a:endParaRPr>
          </a:p>
        </p:txBody>
      </p:sp>
      <p:sp>
        <p:nvSpPr>
          <p:cNvPr id="6" name="Ορθογώνιο 5">
            <a:extLst>
              <a:ext uri="{FF2B5EF4-FFF2-40B4-BE49-F238E27FC236}">
                <a16:creationId xmlns:a16="http://schemas.microsoft.com/office/drawing/2014/main" id="{35C33E80-E876-44C4-B9CB-EFB5E69727B5}"/>
              </a:ext>
            </a:extLst>
          </p:cNvPr>
          <p:cNvSpPr/>
          <p:nvPr/>
        </p:nvSpPr>
        <p:spPr>
          <a:xfrm>
            <a:off x="3133290" y="3626724"/>
            <a:ext cx="6358418" cy="1400383"/>
          </a:xfrm>
          <a:prstGeom prst="rect">
            <a:avLst/>
          </a:prstGeom>
        </p:spPr>
        <p:txBody>
          <a:bodyPr wrap="square">
            <a:spAutoFit/>
          </a:bodyPr>
          <a:lstStyle/>
          <a:p>
            <a:pPr lvl="0" algn="just">
              <a:lnSpc>
                <a:spcPct val="115000"/>
              </a:lnSpc>
              <a:spcAft>
                <a:spcPts val="1000"/>
              </a:spcAft>
            </a:pPr>
            <a:r>
              <a:rPr lang="el-GR" sz="1200" b="1"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n-US" sz="1200" b="1" dirty="0">
                <a:solidFill>
                  <a:srgbClr val="365F91"/>
                </a:solidFill>
                <a:latin typeface="Tahoma" panose="020B0604030504040204" pitchFamily="34" charset="0"/>
                <a:ea typeface="Tahoma" panose="020B0604030504040204" pitchFamily="34" charset="0"/>
                <a:cs typeface="Tahoma" panose="020B0604030504040204" pitchFamily="34" charset="0"/>
              </a:rPr>
              <a:t>5) </a:t>
            </a:r>
            <a:r>
              <a:rPr lang="el-GR" sz="1200" b="1" dirty="0">
                <a:solidFill>
                  <a:srgbClr val="365F91"/>
                </a:solidFill>
                <a:latin typeface="Tahoma" panose="020B0604030504040204" pitchFamily="34" charset="0"/>
                <a:ea typeface="Tahoma" panose="020B0604030504040204" pitchFamily="34" charset="0"/>
                <a:cs typeface="Tahoma" panose="020B0604030504040204" pitchFamily="34" charset="0"/>
              </a:rPr>
              <a:t>Ταμίας: </a:t>
            </a:r>
            <a:r>
              <a:rPr lang="el-GR" sz="1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Μαρία </a:t>
            </a:r>
            <a:r>
              <a:rPr lang="el-GR" sz="12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Περπεροπούλου</a:t>
            </a:r>
            <a:r>
              <a:rPr lang="en-US" sz="1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t>
            </a:r>
            <a:r>
              <a:rPr lang="el-GR" sz="12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Ρεπούσκου</a:t>
            </a:r>
            <a:endParaRPr lang="el-GR" sz="1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el-GR"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Πρόεδρος της εταιρείας – μέλους μας ΔΑΝΙΗΛ ΠΕΡΠΕΡΟΠΟΥΛΟΣ &amp; ΣΙΑ Ο</a:t>
            </a: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t>
            </a:r>
            <a:r>
              <a:rPr lang="el-GR"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a:t>
            </a:r>
            <a:r>
              <a:rPr lang="en-US" sz="1200"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kumimoji="0" lang="el-GR" sz="1200" b="0" i="0" u="none" strike="noStrike" kern="1200" cap="none" spc="0" normalizeH="0" baseline="0" noProof="0" dirty="0">
              <a:ln>
                <a:noFill/>
              </a:ln>
              <a:solidFill>
                <a:schemeClr val="tx2"/>
              </a:solidFill>
              <a:effectLst/>
              <a:uLnTx/>
              <a:uFillTx/>
              <a:latin typeface="Tahoma" panose="020B0604030504040204" pitchFamily="34" charset="0"/>
              <a:ea typeface="Tahoma" panose="020B0604030504040204" pitchFamily="34" charset="0"/>
              <a:cs typeface="Tahoma" panose="020B0604030504040204" pitchFamily="34" charset="0"/>
            </a:endParaRPr>
          </a:p>
          <a:p>
            <a:pPr lvl="0" algn="just">
              <a:lnSpc>
                <a:spcPct val="115000"/>
              </a:lnSpc>
              <a:spcAft>
                <a:spcPts val="1000"/>
              </a:spcAft>
            </a:pPr>
            <a:endParaRPr lang="el-GR" sz="1600" dirty="0">
              <a:latin typeface="Times New Roman" panose="02020603050405020304" pitchFamily="18" charset="0"/>
              <a:ea typeface="Calibri" panose="020F0502020204030204" pitchFamily="34" charset="0"/>
              <a:cs typeface="Times New Roman" panose="02020603050405020304" pitchFamily="18" charset="0"/>
            </a:endParaRPr>
          </a:p>
          <a:p>
            <a:r>
              <a:rPr lang="el-GR" sz="1400" dirty="0">
                <a:solidFill>
                  <a:srgbClr val="365F91"/>
                </a:solidFill>
                <a:latin typeface="Times New Roman" panose="02020603050405020304" pitchFamily="18" charset="0"/>
                <a:ea typeface="Calibri" panose="020F0502020204030204" pitchFamily="34" charset="0"/>
              </a:rPr>
              <a:t>  </a:t>
            </a:r>
            <a:endParaRPr lang="el-GR" dirty="0"/>
          </a:p>
        </p:txBody>
      </p:sp>
      <p:pic>
        <p:nvPicPr>
          <p:cNvPr id="7" name="Εικόνα 9">
            <a:extLst>
              <a:ext uri="{FF2B5EF4-FFF2-40B4-BE49-F238E27FC236}">
                <a16:creationId xmlns:a16="http://schemas.microsoft.com/office/drawing/2014/main" id="{ACCEBA5B-15B3-8E79-1B1B-C969CAA167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6917" y="1603610"/>
            <a:ext cx="1282700" cy="522159"/>
          </a:xfrm>
          <a:prstGeom prst="rect">
            <a:avLst/>
          </a:prstGeom>
          <a:noFill/>
          <a:ln>
            <a:noFill/>
          </a:ln>
        </p:spPr>
      </p:pic>
      <p:pic>
        <p:nvPicPr>
          <p:cNvPr id="8" name="Εικόνα 8">
            <a:extLst>
              <a:ext uri="{FF2B5EF4-FFF2-40B4-BE49-F238E27FC236}">
                <a16:creationId xmlns:a16="http://schemas.microsoft.com/office/drawing/2014/main" id="{81B1B365-284A-6058-F243-CF1BDAC4312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483" y="2546465"/>
            <a:ext cx="1181100" cy="457200"/>
          </a:xfrm>
          <a:prstGeom prst="rect">
            <a:avLst/>
          </a:prstGeom>
          <a:noFill/>
          <a:ln>
            <a:noFill/>
          </a:ln>
        </p:spPr>
      </p:pic>
      <p:pic>
        <p:nvPicPr>
          <p:cNvPr id="9" name="Εικόνα 6">
            <a:extLst>
              <a:ext uri="{FF2B5EF4-FFF2-40B4-BE49-F238E27FC236}">
                <a16:creationId xmlns:a16="http://schemas.microsoft.com/office/drawing/2014/main" id="{3AB0D6F5-6F2C-4932-2EE6-FCB1257C760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2483" y="3712383"/>
            <a:ext cx="1253389" cy="550834"/>
          </a:xfrm>
          <a:prstGeom prst="rect">
            <a:avLst/>
          </a:prstGeom>
          <a:noFill/>
          <a:ln>
            <a:noFill/>
          </a:ln>
        </p:spPr>
      </p:pic>
      <p:pic>
        <p:nvPicPr>
          <p:cNvPr id="11" name="Graphic 9">
            <a:extLst>
              <a:ext uri="{FF2B5EF4-FFF2-40B4-BE49-F238E27FC236}">
                <a16:creationId xmlns:a16="http://schemas.microsoft.com/office/drawing/2014/main" id="{21B723CF-95C6-2984-4F2B-A0B19EAB217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60805" y="17289"/>
            <a:ext cx="1283195" cy="426646"/>
          </a:xfrm>
          <a:prstGeom prst="rect">
            <a:avLst/>
          </a:prstGeom>
        </p:spPr>
      </p:pic>
      <p:pic>
        <p:nvPicPr>
          <p:cNvPr id="13" name="Picture 22">
            <a:extLst>
              <a:ext uri="{FF2B5EF4-FFF2-40B4-BE49-F238E27FC236}">
                <a16:creationId xmlns:a16="http://schemas.microsoft.com/office/drawing/2014/main" id="{8347CD19-67A5-3CDF-C1DF-8CEC1B247976}"/>
              </a:ext>
            </a:extLst>
          </p:cNvPr>
          <p:cNvPicPr>
            <a:picLocks noChangeAspect="1"/>
          </p:cNvPicPr>
          <p:nvPr/>
        </p:nvPicPr>
        <p:blipFill>
          <a:blip r:embed="rId10"/>
          <a:stretch>
            <a:fillRect/>
          </a:stretch>
        </p:blipFill>
        <p:spPr>
          <a:xfrm>
            <a:off x="0" y="4585166"/>
            <a:ext cx="9144000" cy="560375"/>
          </a:xfrm>
          <a:prstGeom prst="rect">
            <a:avLst/>
          </a:prstGeom>
        </p:spPr>
      </p:pic>
    </p:spTree>
    <p:extLst>
      <p:ext uri="{BB962C8B-B14F-4D97-AF65-F5344CB8AC3E}">
        <p14:creationId xmlns:p14="http://schemas.microsoft.com/office/powerpoint/2010/main" val="88227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Ορθογώνιο 3">
            <a:extLst>
              <a:ext uri="{FF2B5EF4-FFF2-40B4-BE49-F238E27FC236}">
                <a16:creationId xmlns:a16="http://schemas.microsoft.com/office/drawing/2014/main" id="{05C564C4-F6CE-4D99-B80C-08EFF46AB1ED}"/>
              </a:ext>
            </a:extLst>
          </p:cNvPr>
          <p:cNvSpPr/>
          <p:nvPr/>
        </p:nvSpPr>
        <p:spPr>
          <a:xfrm>
            <a:off x="198594" y="52336"/>
            <a:ext cx="5859306" cy="450508"/>
          </a:xfrm>
          <a:prstGeom prst="rect">
            <a:avLst/>
          </a:prstGeom>
        </p:spPr>
        <p:txBody>
          <a:bodyPr wrap="square">
            <a:spAutoFit/>
          </a:bodyPr>
          <a:lstStyle/>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2000" b="1"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ΠΑΡΟΥΣΙΑΣΗ ΔΙΟΙΚΗΤΙΚΟΥ</a:t>
            </a:r>
            <a:r>
              <a:rPr kumimoji="0" lang="el-GR" sz="2200" b="1"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l-GR" sz="2000" b="1"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ΣΥΜΒΟΥΛΙΟΥ</a:t>
            </a:r>
            <a:endParaRPr kumimoji="0" lang="el-GR"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783265" y="667721"/>
            <a:ext cx="7272670" cy="390684"/>
          </a:xfrm>
          <a:prstGeom prst="rect">
            <a:avLst/>
          </a:prstGeom>
        </p:spPr>
        <p:txBody>
          <a:bodyPr wrap="square">
            <a:spAutoFit/>
          </a:bodyPr>
          <a:lstStyle/>
          <a:p>
            <a:pPr marL="0" marR="0" lvl="0" indent="0" algn="just" defTabSz="914400" rtl="0" eaLnBrk="1" fontAlgn="base" latinLnBrk="0" hangingPunct="1">
              <a:lnSpc>
                <a:spcPct val="115000"/>
              </a:lnSpc>
              <a:spcBef>
                <a:spcPct val="0"/>
              </a:spcBef>
              <a:spcAft>
                <a:spcPts val="1000"/>
              </a:spcAft>
              <a:buClrTx/>
              <a:buSzTx/>
              <a:buFontTx/>
              <a:buNone/>
              <a:tabLst/>
              <a:defRPr/>
            </a:pPr>
            <a:r>
              <a:rPr kumimoji="0" lang="el-GR" sz="1800" b="0"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l-GR"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CC8A7A94-0465-4C5F-96E3-FB6119196001}"/>
              </a:ext>
            </a:extLst>
          </p:cNvPr>
          <p:cNvSpPr>
            <a:spLocks noChangeArrowheads="1"/>
          </p:cNvSpPr>
          <p:nvPr/>
        </p:nvSpPr>
        <p:spPr bwMode="auto">
          <a:xfrm>
            <a:off x="3337544" y="922624"/>
            <a:ext cx="55080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l-GR" sz="1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6) Μέλος: Μιχαήλ Νομικός</a:t>
            </a:r>
          </a:p>
          <a:p>
            <a:pPr lvl="0"/>
            <a:endParaRPr lang="el-GR" sz="1200" b="1" dirty="0">
              <a:solidFill>
                <a:srgbClr val="1F497D"/>
              </a:solidFill>
              <a:latin typeface="Tahoma" panose="020B0604030504040204" pitchFamily="34" charset="0"/>
              <a:ea typeface="Tahoma" panose="020B0604030504040204" pitchFamily="34" charset="0"/>
              <a:cs typeface="Tahoma" panose="020B0604030504040204" pitchFamily="34" charset="0"/>
            </a:endParaRPr>
          </a:p>
          <a:p>
            <a:pPr lvl="0"/>
            <a:r>
              <a:rPr lang="el-GR" sz="1200" dirty="0">
                <a:solidFill>
                  <a:srgbClr val="365F91"/>
                </a:solidFill>
                <a:latin typeface="Tahoma" panose="020B0604030504040204" pitchFamily="34" charset="0"/>
                <a:ea typeface="Tahoma" panose="020B0604030504040204" pitchFamily="34" charset="0"/>
                <a:cs typeface="Tahoma" panose="020B0604030504040204" pitchFamily="34" charset="0"/>
              </a:rPr>
              <a:t>Πρόεδρος της εταιρείας – μέλους μας HARDY </a:t>
            </a:r>
            <a:r>
              <a:rPr lang="en-US" sz="1200" dirty="0">
                <a:solidFill>
                  <a:srgbClr val="365F91"/>
                </a:solidFill>
                <a:latin typeface="Tahoma" panose="020B0604030504040204" pitchFamily="34" charset="0"/>
                <a:ea typeface="Tahoma" panose="020B0604030504040204" pitchFamily="34" charset="0"/>
                <a:cs typeface="Tahoma" panose="020B0604030504040204" pitchFamily="34" charset="0"/>
              </a:rPr>
              <a:t>ENTERPRISES </a:t>
            </a:r>
            <a:r>
              <a:rPr lang="el-GR" sz="1200" dirty="0">
                <a:solidFill>
                  <a:srgbClr val="365F91"/>
                </a:solidFill>
                <a:latin typeface="Tahoma" panose="020B0604030504040204" pitchFamily="34" charset="0"/>
                <a:ea typeface="Tahoma" panose="020B0604030504040204" pitchFamily="34" charset="0"/>
                <a:cs typeface="Tahoma" panose="020B0604030504040204" pitchFamily="34" charset="0"/>
              </a:rPr>
              <a:t>Ι.Κ.Ε.</a:t>
            </a:r>
            <a:endParaRPr lang="el-GR" sz="1200" b="1" dirty="0">
              <a:solidFill>
                <a:srgbClr val="1F497D"/>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2">
            <a:extLst>
              <a:ext uri="{FF2B5EF4-FFF2-40B4-BE49-F238E27FC236}">
                <a16:creationId xmlns:a16="http://schemas.microsoft.com/office/drawing/2014/main" id="{FC2632E7-0A48-4B88-9EE7-96DC5CF039BA}"/>
              </a:ext>
            </a:extLst>
          </p:cNvPr>
          <p:cNvSpPr>
            <a:spLocks noChangeArrowheads="1"/>
          </p:cNvSpPr>
          <p:nvPr/>
        </p:nvSpPr>
        <p:spPr bwMode="auto">
          <a:xfrm>
            <a:off x="457200" y="160361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Ορθογώνιο 1">
            <a:extLst>
              <a:ext uri="{FF2B5EF4-FFF2-40B4-BE49-F238E27FC236}">
                <a16:creationId xmlns:a16="http://schemas.microsoft.com/office/drawing/2014/main" id="{FBCCAB61-1755-46D7-A198-B3077D7D6FB6}"/>
              </a:ext>
            </a:extLst>
          </p:cNvPr>
          <p:cNvSpPr/>
          <p:nvPr/>
        </p:nvSpPr>
        <p:spPr>
          <a:xfrm>
            <a:off x="3337545" y="1818198"/>
            <a:ext cx="5655635" cy="589905"/>
          </a:xfrm>
          <a:prstGeom prst="rect">
            <a:avLst/>
          </a:prstGeom>
        </p:spPr>
        <p:txBody>
          <a:bodyPr wrap="square">
            <a:spAutoFit/>
          </a:bodyPr>
          <a:lstStyle/>
          <a:p>
            <a:pPr lvl="0" algn="just">
              <a:spcAft>
                <a:spcPts val="1000"/>
              </a:spcAft>
            </a:pPr>
            <a:r>
              <a:rPr lang="el-GR" sz="1200" b="1" dirty="0">
                <a:solidFill>
                  <a:srgbClr val="365F91"/>
                </a:solidFill>
                <a:latin typeface="Tahoma" panose="020B0604030504040204" pitchFamily="34" charset="0"/>
                <a:ea typeface="Tahoma" panose="020B0604030504040204" pitchFamily="34" charset="0"/>
                <a:cs typeface="Tahoma" panose="020B0604030504040204" pitchFamily="34" charset="0"/>
              </a:rPr>
              <a:t>7) Μέλος: Εμμανουήλ Βασιλόπουλος</a:t>
            </a:r>
            <a:endParaRPr lang="el-GR" sz="1200" dirty="0">
              <a:latin typeface="Tahoma" panose="020B0604030504040204" pitchFamily="34" charset="0"/>
              <a:ea typeface="Tahoma" panose="020B0604030504040204" pitchFamily="34" charset="0"/>
              <a:cs typeface="Tahoma" panose="020B0604030504040204" pitchFamily="34" charset="0"/>
            </a:endParaRPr>
          </a:p>
          <a:p>
            <a:r>
              <a:rPr lang="el-GR" sz="1200" dirty="0">
                <a:solidFill>
                  <a:srgbClr val="365F91"/>
                </a:solidFill>
                <a:effectLst/>
                <a:latin typeface="Tahoma" panose="020B0604030504040204" pitchFamily="34" charset="0"/>
                <a:ea typeface="Tahoma" panose="020B0604030504040204" pitchFamily="34" charset="0"/>
                <a:cs typeface="Tahoma" panose="020B0604030504040204" pitchFamily="34" charset="0"/>
              </a:rPr>
              <a:t>Αντιπρόεδρος της εταιρείας – μέλους μας ΒΑΝΟΣ Α.Ε.</a:t>
            </a:r>
            <a:endParaRPr kumimoji="0" lang="el-G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Ορθογώνιο 4">
            <a:extLst>
              <a:ext uri="{FF2B5EF4-FFF2-40B4-BE49-F238E27FC236}">
                <a16:creationId xmlns:a16="http://schemas.microsoft.com/office/drawing/2014/main" id="{6B6A3641-0413-44FA-A707-8B21D9735E1C}"/>
              </a:ext>
            </a:extLst>
          </p:cNvPr>
          <p:cNvSpPr/>
          <p:nvPr/>
        </p:nvSpPr>
        <p:spPr>
          <a:xfrm>
            <a:off x="3337545" y="2657044"/>
            <a:ext cx="5901705" cy="617605"/>
          </a:xfrm>
          <a:prstGeom prst="rect">
            <a:avLst/>
          </a:prstGeom>
        </p:spPr>
        <p:txBody>
          <a:bodyPr wrap="square">
            <a:spAutoFit/>
          </a:bodyPr>
          <a:lstStyle/>
          <a:p>
            <a:pPr lvl="0" algn="just">
              <a:lnSpc>
                <a:spcPct val="115000"/>
              </a:lnSpc>
              <a:spcAft>
                <a:spcPts val="1000"/>
              </a:spcAft>
            </a:pPr>
            <a:r>
              <a:rPr lang="el-GR" sz="1200" b="1" dirty="0">
                <a:solidFill>
                  <a:srgbClr val="365F91"/>
                </a:solidFill>
                <a:latin typeface="Tahoma" panose="020B0604030504040204" pitchFamily="34" charset="0"/>
                <a:ea typeface="Tahoma" panose="020B0604030504040204" pitchFamily="34" charset="0"/>
                <a:cs typeface="Tahoma" panose="020B0604030504040204" pitchFamily="34" charset="0"/>
              </a:rPr>
              <a:t>8) Μέλος: Νίκη </a:t>
            </a:r>
            <a:r>
              <a:rPr lang="el-GR" sz="1200" b="1" dirty="0" err="1">
                <a:solidFill>
                  <a:srgbClr val="365F91"/>
                </a:solidFill>
                <a:latin typeface="Tahoma" panose="020B0604030504040204" pitchFamily="34" charset="0"/>
                <a:ea typeface="Tahoma" panose="020B0604030504040204" pitchFamily="34" charset="0"/>
                <a:cs typeface="Tahoma" panose="020B0604030504040204" pitchFamily="34" charset="0"/>
              </a:rPr>
              <a:t>Κωνσταντέλου</a:t>
            </a:r>
            <a:r>
              <a:rPr lang="el-GR" sz="1200" b="1" dirty="0">
                <a:solidFill>
                  <a:srgbClr val="365F91"/>
                </a:solidFill>
                <a:latin typeface="Tahoma" panose="020B0604030504040204" pitchFamily="34" charset="0"/>
                <a:ea typeface="Tahoma" panose="020B0604030504040204" pitchFamily="34" charset="0"/>
                <a:cs typeface="Tahoma" panose="020B0604030504040204" pitchFamily="34" charset="0"/>
              </a:rPr>
              <a:t> – </a:t>
            </a:r>
            <a:r>
              <a:rPr lang="el-GR" sz="1200" b="1" dirty="0" err="1">
                <a:solidFill>
                  <a:srgbClr val="365F91"/>
                </a:solidFill>
                <a:latin typeface="Tahoma" panose="020B0604030504040204" pitchFamily="34" charset="0"/>
                <a:ea typeface="Tahoma" panose="020B0604030504040204" pitchFamily="34" charset="0"/>
                <a:cs typeface="Tahoma" panose="020B0604030504040204" pitchFamily="34" charset="0"/>
              </a:rPr>
              <a:t>Πανούσου</a:t>
            </a:r>
            <a:endParaRPr lang="el-GR" sz="1200" dirty="0">
              <a:latin typeface="Tahoma" panose="020B0604030504040204" pitchFamily="34" charset="0"/>
              <a:ea typeface="Tahoma" panose="020B0604030504040204" pitchFamily="34" charset="0"/>
              <a:cs typeface="Tahoma" panose="020B0604030504040204" pitchFamily="34" charset="0"/>
            </a:endParaRPr>
          </a:p>
          <a:p>
            <a:r>
              <a:rPr lang="el-GR" sz="1200" dirty="0">
                <a:solidFill>
                  <a:srgbClr val="365F91"/>
                </a:solidFill>
                <a:latin typeface="Tahoma" panose="020B0604030504040204" pitchFamily="34" charset="0"/>
                <a:ea typeface="Tahoma" panose="020B0604030504040204" pitchFamily="34" charset="0"/>
                <a:cs typeface="Tahoma" panose="020B0604030504040204" pitchFamily="34" charset="0"/>
              </a:rPr>
              <a:t>Πρόεδρος της εταιρείας – μέλους μας </a:t>
            </a:r>
            <a:r>
              <a:rPr lang="en-US" sz="1200" dirty="0">
                <a:solidFill>
                  <a:srgbClr val="365F91"/>
                </a:solidFill>
                <a:latin typeface="Tahoma" panose="020B0604030504040204" pitchFamily="34" charset="0"/>
                <a:ea typeface="Tahoma" panose="020B0604030504040204" pitchFamily="34" charset="0"/>
                <a:cs typeface="Tahoma" panose="020B0604030504040204" pitchFamily="34" charset="0"/>
              </a:rPr>
              <a:t>SHIP</a:t>
            </a:r>
            <a:r>
              <a:rPr lang="el-GR" sz="12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n-US" sz="1200" dirty="0">
                <a:solidFill>
                  <a:srgbClr val="365F91"/>
                </a:solidFill>
                <a:latin typeface="Tahoma" panose="020B0604030504040204" pitchFamily="34" charset="0"/>
                <a:ea typeface="Tahoma" panose="020B0604030504040204" pitchFamily="34" charset="0"/>
                <a:cs typeface="Tahoma" panose="020B0604030504040204" pitchFamily="34" charset="0"/>
              </a:rPr>
              <a:t>SAFE</a:t>
            </a:r>
            <a:r>
              <a:rPr lang="el-GR" sz="12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n-US" sz="1200" dirty="0">
                <a:solidFill>
                  <a:srgbClr val="365F91"/>
                </a:solidFill>
                <a:latin typeface="Tahoma" panose="020B0604030504040204" pitchFamily="34" charset="0"/>
                <a:ea typeface="Tahoma" panose="020B0604030504040204" pitchFamily="34" charset="0"/>
                <a:cs typeface="Tahoma" panose="020B0604030504040204" pitchFamily="34" charset="0"/>
              </a:rPr>
              <a:t>MARINE</a:t>
            </a:r>
            <a:r>
              <a:rPr lang="el-GR" sz="12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n-US" sz="1200" dirty="0">
                <a:solidFill>
                  <a:srgbClr val="365F91"/>
                </a:solidFill>
                <a:latin typeface="Tahoma" panose="020B0604030504040204" pitchFamily="34" charset="0"/>
                <a:ea typeface="Tahoma" panose="020B0604030504040204" pitchFamily="34" charset="0"/>
                <a:cs typeface="Tahoma" panose="020B0604030504040204" pitchFamily="34" charset="0"/>
              </a:rPr>
              <a:t>EQUIPMENT</a:t>
            </a:r>
            <a:r>
              <a:rPr lang="el-GR" sz="12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n-US" sz="1200" dirty="0">
                <a:solidFill>
                  <a:srgbClr val="365F91"/>
                </a:solidFill>
                <a:latin typeface="Tahoma" panose="020B0604030504040204" pitchFamily="34" charset="0"/>
                <a:ea typeface="Tahoma" panose="020B0604030504040204" pitchFamily="34" charset="0"/>
                <a:cs typeface="Tahoma" panose="020B0604030504040204" pitchFamily="34" charset="0"/>
              </a:rPr>
              <a:t>L.T.D.</a:t>
            </a:r>
            <a:r>
              <a:rPr lang="el-GR" sz="1200" dirty="0">
                <a:solidFill>
                  <a:srgbClr val="365F91"/>
                </a:solidFill>
                <a:latin typeface="Tahoma" panose="020B0604030504040204" pitchFamily="34" charset="0"/>
                <a:ea typeface="Tahoma" panose="020B0604030504040204" pitchFamily="34" charset="0"/>
                <a:cs typeface="Tahoma" panose="020B0604030504040204" pitchFamily="34" charset="0"/>
              </a:rPr>
              <a:t> </a:t>
            </a:r>
            <a:endParaRPr kumimoji="0" lang="el-G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Ορθογώνιο 5">
            <a:extLst>
              <a:ext uri="{FF2B5EF4-FFF2-40B4-BE49-F238E27FC236}">
                <a16:creationId xmlns:a16="http://schemas.microsoft.com/office/drawing/2014/main" id="{35C33E80-E876-44C4-B9CB-EFB5E69727B5}"/>
              </a:ext>
            </a:extLst>
          </p:cNvPr>
          <p:cNvSpPr/>
          <p:nvPr/>
        </p:nvSpPr>
        <p:spPr>
          <a:xfrm>
            <a:off x="3242553" y="3692807"/>
            <a:ext cx="6970992" cy="837665"/>
          </a:xfrm>
          <a:prstGeom prst="rect">
            <a:avLst/>
          </a:prstGeom>
        </p:spPr>
        <p:txBody>
          <a:bodyPr wrap="square">
            <a:spAutoFit/>
          </a:bodyPr>
          <a:lstStyle/>
          <a:p>
            <a:pPr lvl="0" algn="just">
              <a:lnSpc>
                <a:spcPct val="115000"/>
              </a:lnSpc>
              <a:spcAft>
                <a:spcPts val="1000"/>
              </a:spcAft>
            </a:pPr>
            <a:r>
              <a:rPr kumimoji="0" lang="el-GR" sz="1400" b="1" i="0" u="none" strike="noStrike" kern="1200" cap="none" spc="0" normalizeH="0" baseline="0" noProof="0" dirty="0">
                <a:ln>
                  <a:noFill/>
                </a:ln>
                <a:solidFill>
                  <a:srgbClr val="365F9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l-GR" sz="1200" b="1"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9) </a:t>
            </a:r>
            <a:r>
              <a:rPr lang="el-GR" sz="1200" b="1" dirty="0">
                <a:solidFill>
                  <a:srgbClr val="365F91"/>
                </a:solidFill>
                <a:effectLst/>
                <a:latin typeface="Tahoma" panose="020B0604030504040204" pitchFamily="34" charset="0"/>
                <a:ea typeface="Tahoma" panose="020B0604030504040204" pitchFamily="34" charset="0"/>
                <a:cs typeface="Tahoma" panose="020B0604030504040204" pitchFamily="34" charset="0"/>
              </a:rPr>
              <a:t>Μέλος Μερκούριος </a:t>
            </a:r>
            <a:r>
              <a:rPr lang="el-GR" sz="1200" b="1" dirty="0" err="1">
                <a:solidFill>
                  <a:srgbClr val="365F91"/>
                </a:solidFill>
                <a:effectLst/>
                <a:latin typeface="Tahoma" panose="020B0604030504040204" pitchFamily="34" charset="0"/>
                <a:ea typeface="Tahoma" panose="020B0604030504040204" pitchFamily="34" charset="0"/>
                <a:cs typeface="Tahoma" panose="020B0604030504040204" pitchFamily="34" charset="0"/>
              </a:rPr>
              <a:t>Πανουτσόπουλος</a:t>
            </a:r>
            <a:r>
              <a:rPr lang="el-GR" sz="1200" b="1" dirty="0">
                <a:solidFill>
                  <a:srgbClr val="365F91"/>
                </a:solidFill>
                <a:effectLst/>
                <a:latin typeface="Tahoma" panose="020B0604030504040204" pitchFamily="34" charset="0"/>
                <a:ea typeface="Tahoma" panose="020B0604030504040204" pitchFamily="34" charset="0"/>
                <a:cs typeface="Tahoma" panose="020B0604030504040204" pitchFamily="34" charset="0"/>
              </a:rPr>
              <a:t> </a:t>
            </a:r>
            <a:endParaRPr lang="el-GR" sz="1200" dirty="0">
              <a:effectLst/>
              <a:latin typeface="Tahoma" panose="020B0604030504040204" pitchFamily="34" charset="0"/>
              <a:ea typeface="Tahoma" panose="020B0604030504040204" pitchFamily="34" charset="0"/>
              <a:cs typeface="Tahoma" panose="020B0604030504040204" pitchFamily="34" charset="0"/>
            </a:endParaRPr>
          </a:p>
          <a:p>
            <a:r>
              <a:rPr lang="el-GR" sz="12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n-US" sz="12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l-GR" sz="1200" dirty="0">
                <a:solidFill>
                  <a:srgbClr val="365F91"/>
                </a:solidFill>
                <a:effectLst/>
                <a:latin typeface="Tahoma" panose="020B0604030504040204" pitchFamily="34" charset="0"/>
                <a:ea typeface="Tahoma" panose="020B0604030504040204" pitchFamily="34" charset="0"/>
                <a:cs typeface="Tahoma" panose="020B0604030504040204" pitchFamily="34" charset="0"/>
              </a:rPr>
              <a:t>Πρόεδρος της εταιρείας – μέλους μας </a:t>
            </a:r>
            <a:r>
              <a:rPr lang="en-US" sz="1200" dirty="0">
                <a:solidFill>
                  <a:srgbClr val="365F91"/>
                </a:solidFill>
                <a:effectLst/>
                <a:latin typeface="Tahoma" panose="020B0604030504040204" pitchFamily="34" charset="0"/>
                <a:ea typeface="Tahoma" panose="020B0604030504040204" pitchFamily="34" charset="0"/>
                <a:cs typeface="Tahoma" panose="020B0604030504040204" pitchFamily="34" charset="0"/>
              </a:rPr>
              <a:t>CAPTAIN NEMO</a:t>
            </a:r>
            <a:r>
              <a:rPr lang="el-GR" sz="1200" dirty="0">
                <a:solidFill>
                  <a:srgbClr val="365F91"/>
                </a:solidFill>
                <a:effectLst/>
                <a:latin typeface="Tahoma" panose="020B0604030504040204" pitchFamily="34" charset="0"/>
                <a:ea typeface="Tahoma" panose="020B0604030504040204" pitchFamily="34" charset="0"/>
                <a:cs typeface="Tahoma" panose="020B0604030504040204" pitchFamily="34" charset="0"/>
              </a:rPr>
              <a:t> </a:t>
            </a:r>
            <a:endParaRPr lang="en-US" sz="1200" dirty="0">
              <a:solidFill>
                <a:srgbClr val="365F91"/>
              </a:solidFill>
              <a:effectLst/>
              <a:latin typeface="Tahoma" panose="020B0604030504040204" pitchFamily="34" charset="0"/>
              <a:ea typeface="Tahoma" panose="020B0604030504040204" pitchFamily="34" charset="0"/>
              <a:cs typeface="Tahoma" panose="020B0604030504040204" pitchFamily="34" charset="0"/>
            </a:endParaRPr>
          </a:p>
          <a:p>
            <a:r>
              <a:rPr lang="en-US" sz="1200" dirty="0">
                <a:solidFill>
                  <a:srgbClr val="365F91"/>
                </a:solidFill>
                <a:effectLst/>
                <a:latin typeface="Tahoma" panose="020B0604030504040204" pitchFamily="34" charset="0"/>
                <a:ea typeface="Tahoma" panose="020B0604030504040204" pitchFamily="34" charset="0"/>
                <a:cs typeface="Tahoma" panose="020B0604030504040204" pitchFamily="34" charset="0"/>
              </a:rPr>
              <a:t>  </a:t>
            </a:r>
            <a:r>
              <a:rPr lang="el-GR" sz="1200" dirty="0">
                <a:solidFill>
                  <a:srgbClr val="365F91"/>
                </a:solidFill>
                <a:effectLst/>
                <a:latin typeface="Tahoma" panose="020B0604030504040204" pitchFamily="34" charset="0"/>
                <a:ea typeface="Tahoma" panose="020B0604030504040204" pitchFamily="34" charset="0"/>
                <a:cs typeface="Tahoma" panose="020B0604030504040204" pitchFamily="34" charset="0"/>
              </a:rPr>
              <a:t>Α. ΘΕΟΔΟΣΗΣ-Μ.</a:t>
            </a:r>
            <a:r>
              <a:rPr lang="en-US" sz="1200" dirty="0">
                <a:solidFill>
                  <a:srgbClr val="365F91"/>
                </a:solidFill>
                <a:effectLst/>
                <a:latin typeface="Tahoma" panose="020B0604030504040204" pitchFamily="34" charset="0"/>
                <a:ea typeface="Tahoma" panose="020B0604030504040204" pitchFamily="34" charset="0"/>
                <a:cs typeface="Tahoma" panose="020B0604030504040204" pitchFamily="34" charset="0"/>
              </a:rPr>
              <a:t>ΠΑΝΟΥΤΣΟΠΟΥΛΟΣ Ο.Ε.</a:t>
            </a:r>
            <a:r>
              <a:rPr kumimoji="0" lang="el-GR" sz="12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l-GR"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Εικόνα 18">
            <a:extLst>
              <a:ext uri="{FF2B5EF4-FFF2-40B4-BE49-F238E27FC236}">
                <a16:creationId xmlns:a16="http://schemas.microsoft.com/office/drawing/2014/main" id="{E78CE65B-0A09-4A7F-A05F-C421666AFE2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666" y="2781300"/>
            <a:ext cx="1395768" cy="457200"/>
          </a:xfrm>
          <a:prstGeom prst="rect">
            <a:avLst/>
          </a:prstGeom>
          <a:noFill/>
          <a:ln>
            <a:noFill/>
          </a:ln>
        </p:spPr>
      </p:pic>
      <p:pic>
        <p:nvPicPr>
          <p:cNvPr id="8" name="Picture 7" descr="A picture containing text, clipart&#10;&#10;Description automatically generated">
            <a:extLst>
              <a:ext uri="{FF2B5EF4-FFF2-40B4-BE49-F238E27FC236}">
                <a16:creationId xmlns:a16="http://schemas.microsoft.com/office/drawing/2014/main" id="{57A15BCE-8702-04E7-C6B9-A6F6DD24FB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927" y="878614"/>
            <a:ext cx="1463040" cy="389255"/>
          </a:xfrm>
          <a:prstGeom prst="rect">
            <a:avLst/>
          </a:prstGeom>
          <a:noFill/>
          <a:ln>
            <a:noFill/>
          </a:ln>
        </p:spPr>
      </p:pic>
      <p:pic>
        <p:nvPicPr>
          <p:cNvPr id="9" name="Picture 8">
            <a:extLst>
              <a:ext uri="{FF2B5EF4-FFF2-40B4-BE49-F238E27FC236}">
                <a16:creationId xmlns:a16="http://schemas.microsoft.com/office/drawing/2014/main" id="{00CBA30B-D288-8FDD-4AE2-8130144670D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7459" y="1863360"/>
            <a:ext cx="1323975" cy="422455"/>
          </a:xfrm>
          <a:prstGeom prst="rect">
            <a:avLst/>
          </a:prstGeom>
          <a:noFill/>
          <a:ln>
            <a:noFill/>
          </a:ln>
        </p:spPr>
      </p:pic>
      <p:pic>
        <p:nvPicPr>
          <p:cNvPr id="11" name="Εικόνα 26">
            <a:extLst>
              <a:ext uri="{FF2B5EF4-FFF2-40B4-BE49-F238E27FC236}">
                <a16:creationId xmlns:a16="http://schemas.microsoft.com/office/drawing/2014/main" id="{606E5BDB-FB23-999F-1420-2B3E05B4A293}"/>
              </a:ext>
            </a:extLst>
          </p:cNvPr>
          <p:cNvPicPr>
            <a:picLocks noChangeAspect="1"/>
          </p:cNvPicPr>
          <p:nvPr/>
        </p:nvPicPr>
        <p:blipFill>
          <a:blip r:embed="rId7"/>
          <a:stretch>
            <a:fillRect/>
          </a:stretch>
        </p:blipFill>
        <p:spPr>
          <a:xfrm>
            <a:off x="637459" y="3733985"/>
            <a:ext cx="1447800" cy="741794"/>
          </a:xfrm>
          <a:prstGeom prst="rect">
            <a:avLst/>
          </a:prstGeom>
        </p:spPr>
      </p:pic>
      <p:pic>
        <p:nvPicPr>
          <p:cNvPr id="7" name="Graphic 9">
            <a:extLst>
              <a:ext uri="{FF2B5EF4-FFF2-40B4-BE49-F238E27FC236}">
                <a16:creationId xmlns:a16="http://schemas.microsoft.com/office/drawing/2014/main" id="{ECE0E63E-211E-4BF3-0504-C787AAC142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60805" y="26488"/>
            <a:ext cx="1283195" cy="426646"/>
          </a:xfrm>
          <a:prstGeom prst="rect">
            <a:avLst/>
          </a:prstGeom>
        </p:spPr>
      </p:pic>
      <p:pic>
        <p:nvPicPr>
          <p:cNvPr id="13" name="Picture 22">
            <a:extLst>
              <a:ext uri="{FF2B5EF4-FFF2-40B4-BE49-F238E27FC236}">
                <a16:creationId xmlns:a16="http://schemas.microsoft.com/office/drawing/2014/main" id="{FA20DD02-2019-7092-4E69-33F2DE20F8DD}"/>
              </a:ext>
            </a:extLst>
          </p:cNvPr>
          <p:cNvPicPr>
            <a:picLocks noChangeAspect="1"/>
          </p:cNvPicPr>
          <p:nvPr/>
        </p:nvPicPr>
        <p:blipFill>
          <a:blip r:embed="rId10"/>
          <a:stretch>
            <a:fillRect/>
          </a:stretch>
        </p:blipFill>
        <p:spPr>
          <a:xfrm>
            <a:off x="0" y="4585166"/>
            <a:ext cx="9144000" cy="560375"/>
          </a:xfrm>
          <a:prstGeom prst="rect">
            <a:avLst/>
          </a:prstGeom>
        </p:spPr>
      </p:pic>
    </p:spTree>
    <p:extLst>
      <p:ext uri="{BB962C8B-B14F-4D97-AF65-F5344CB8AC3E}">
        <p14:creationId xmlns:p14="http://schemas.microsoft.com/office/powerpoint/2010/main" val="2094455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0339EE9-5436-4860-BBFC-7CD7C90D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AA770EBD-5B77-46EC-BF58-EF27ACD6B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1" y="0"/>
            <a:ext cx="5653279" cy="5143500"/>
          </a:xfrm>
          <a:custGeom>
            <a:avLst/>
            <a:gdLst>
              <a:gd name="connsiteX0" fmla="*/ 1008599 w 7299977"/>
              <a:gd name="connsiteY0" fmla="*/ 0 h 6858000"/>
              <a:gd name="connsiteX1" fmla="*/ 4420653 w 7299977"/>
              <a:gd name="connsiteY1" fmla="*/ 0 h 6858000"/>
              <a:gd name="connsiteX2" fmla="*/ 5511704 w 7299977"/>
              <a:gd name="connsiteY2" fmla="*/ 0 h 6858000"/>
              <a:gd name="connsiteX3" fmla="*/ 7299977 w 7299977"/>
              <a:gd name="connsiteY3" fmla="*/ 0 h 6858000"/>
              <a:gd name="connsiteX4" fmla="*/ 7299977 w 7299977"/>
              <a:gd name="connsiteY4" fmla="*/ 6858000 h 6858000"/>
              <a:gd name="connsiteX5" fmla="*/ 5511704 w 7299977"/>
              <a:gd name="connsiteY5" fmla="*/ 6858000 h 6858000"/>
              <a:gd name="connsiteX6" fmla="*/ 4420653 w 7299977"/>
              <a:gd name="connsiteY6" fmla="*/ 6858000 h 6858000"/>
              <a:gd name="connsiteX7" fmla="*/ 1592997 w 7299977"/>
              <a:gd name="connsiteY7" fmla="*/ 6858000 h 6858000"/>
              <a:gd name="connsiteX8" fmla="*/ 1232473 w 7299977"/>
              <a:gd name="connsiteY8" fmla="*/ 6658805 h 6858000"/>
              <a:gd name="connsiteX9" fmla="*/ 1075471 w 7299977"/>
              <a:gd name="connsiteY9" fmla="*/ 6431153 h 6858000"/>
              <a:gd name="connsiteX10" fmla="*/ 1020229 w 7299977"/>
              <a:gd name="connsiteY10" fmla="*/ 6367127 h 6858000"/>
              <a:gd name="connsiteX11" fmla="*/ 883579 w 7299977"/>
              <a:gd name="connsiteY11" fmla="*/ 6281757 h 6858000"/>
              <a:gd name="connsiteX12" fmla="*/ 645167 w 7299977"/>
              <a:gd name="connsiteY12" fmla="*/ 6100347 h 6858000"/>
              <a:gd name="connsiteX13" fmla="*/ 732391 w 7299977"/>
              <a:gd name="connsiteY13" fmla="*/ 6057663 h 6858000"/>
              <a:gd name="connsiteX14" fmla="*/ 985339 w 7299977"/>
              <a:gd name="connsiteY14" fmla="*/ 6167932 h 6858000"/>
              <a:gd name="connsiteX15" fmla="*/ 1168509 w 7299977"/>
              <a:gd name="connsiteY15" fmla="*/ 6196388 h 6858000"/>
              <a:gd name="connsiteX16" fmla="*/ 909746 w 7299977"/>
              <a:gd name="connsiteY16" fmla="*/ 6004307 h 6858000"/>
              <a:gd name="connsiteX17" fmla="*/ 659704 w 7299977"/>
              <a:gd name="connsiteY17" fmla="*/ 5755314 h 6858000"/>
              <a:gd name="connsiteX18" fmla="*/ 851597 w 7299977"/>
              <a:gd name="connsiteY18" fmla="*/ 5801555 h 6858000"/>
              <a:gd name="connsiteX19" fmla="*/ 860319 w 7299977"/>
              <a:gd name="connsiteY19" fmla="*/ 5769542 h 6858000"/>
              <a:gd name="connsiteX20" fmla="*/ 691686 w 7299977"/>
              <a:gd name="connsiteY20" fmla="*/ 5474306 h 6858000"/>
              <a:gd name="connsiteX21" fmla="*/ 610278 w 7299977"/>
              <a:gd name="connsiteY21" fmla="*/ 5353367 h 6858000"/>
              <a:gd name="connsiteX22" fmla="*/ 238123 w 7299977"/>
              <a:gd name="connsiteY22" fmla="*/ 4994104 h 6858000"/>
              <a:gd name="connsiteX23" fmla="*/ 592833 w 7299977"/>
              <a:gd name="connsiteY23" fmla="*/ 5154171 h 6858000"/>
              <a:gd name="connsiteX24" fmla="*/ 226494 w 7299977"/>
              <a:gd name="connsiteY24" fmla="*/ 4805580 h 6858000"/>
              <a:gd name="connsiteX25" fmla="*/ 49139 w 7299977"/>
              <a:gd name="connsiteY25" fmla="*/ 4677526 h 6858000"/>
              <a:gd name="connsiteX26" fmla="*/ 5527 w 7299977"/>
              <a:gd name="connsiteY26" fmla="*/ 4602828 h 6858000"/>
              <a:gd name="connsiteX27" fmla="*/ 84029 w 7299977"/>
              <a:gd name="connsiteY27" fmla="*/ 4585042 h 6858000"/>
              <a:gd name="connsiteX28" fmla="*/ 325347 w 7299977"/>
              <a:gd name="connsiteY28" fmla="*/ 4613499 h 6858000"/>
              <a:gd name="connsiteX29" fmla="*/ 25879 w 7299977"/>
              <a:gd name="connsiteY29" fmla="*/ 4378734 h 6858000"/>
              <a:gd name="connsiteX30" fmla="*/ 249753 w 7299977"/>
              <a:gd name="connsiteY30" fmla="*/ 4414305 h 6858000"/>
              <a:gd name="connsiteX31" fmla="*/ 313718 w 7299977"/>
              <a:gd name="connsiteY31" fmla="*/ 4321821 h 6858000"/>
              <a:gd name="connsiteX32" fmla="*/ 418386 w 7299977"/>
              <a:gd name="connsiteY32" fmla="*/ 4172424 h 6858000"/>
              <a:gd name="connsiteX33" fmla="*/ 491072 w 7299977"/>
              <a:gd name="connsiteY33" fmla="*/ 4090612 h 6858000"/>
              <a:gd name="connsiteX34" fmla="*/ 520147 w 7299977"/>
              <a:gd name="connsiteY34" fmla="*/ 3827390 h 6858000"/>
              <a:gd name="connsiteX35" fmla="*/ 459090 w 7299977"/>
              <a:gd name="connsiteY35" fmla="*/ 3539269 h 6858000"/>
              <a:gd name="connsiteX36" fmla="*/ 290458 w 7299977"/>
              <a:gd name="connsiteY36" fmla="*/ 3393429 h 6858000"/>
              <a:gd name="connsiteX37" fmla="*/ 339884 w 7299977"/>
              <a:gd name="connsiteY37" fmla="*/ 3229805 h 6858000"/>
              <a:gd name="connsiteX38" fmla="*/ 697501 w 7299977"/>
              <a:gd name="connsiteY38" fmla="*/ 3329402 h 6858000"/>
              <a:gd name="connsiteX39" fmla="*/ 165437 w 7299977"/>
              <a:gd name="connsiteY39" fmla="*/ 2941684 h 6858000"/>
              <a:gd name="connsiteX40" fmla="*/ 255568 w 7299977"/>
              <a:gd name="connsiteY40" fmla="*/ 2923898 h 6858000"/>
              <a:gd name="connsiteX41" fmla="*/ 578296 w 7299977"/>
              <a:gd name="connsiteY41" fmla="*/ 2703362 h 6858000"/>
              <a:gd name="connsiteX42" fmla="*/ 595740 w 7299977"/>
              <a:gd name="connsiteY42" fmla="*/ 2692689 h 6858000"/>
              <a:gd name="connsiteX43" fmla="*/ 650982 w 7299977"/>
              <a:gd name="connsiteY43" fmla="*/ 2553965 h 6858000"/>
              <a:gd name="connsiteX44" fmla="*/ 825429 w 7299977"/>
              <a:gd name="connsiteY44" fmla="*/ 2532623 h 6858000"/>
              <a:gd name="connsiteX45" fmla="*/ 970802 w 7299977"/>
              <a:gd name="connsiteY45" fmla="*/ 2564636 h 6858000"/>
              <a:gd name="connsiteX46" fmla="*/ 1127805 w 7299977"/>
              <a:gd name="connsiteY46" fmla="*/ 2525509 h 6858000"/>
              <a:gd name="connsiteX47" fmla="*/ 1267362 w 7299977"/>
              <a:gd name="connsiteY47" fmla="*/ 2543294 h 6858000"/>
              <a:gd name="connsiteX48" fmla="*/ 1386568 w 7299977"/>
              <a:gd name="connsiteY48" fmla="*/ 2518395 h 6858000"/>
              <a:gd name="connsiteX49" fmla="*/ 1270270 w 7299977"/>
              <a:gd name="connsiteY49" fmla="*/ 2401012 h 6858000"/>
              <a:gd name="connsiteX50" fmla="*/ 1107453 w 7299977"/>
              <a:gd name="connsiteY50" fmla="*/ 2401012 h 6858000"/>
              <a:gd name="connsiteX51" fmla="*/ 991154 w 7299977"/>
              <a:gd name="connsiteY51" fmla="*/ 2326314 h 6858000"/>
              <a:gd name="connsiteX52" fmla="*/ 880671 w 7299977"/>
              <a:gd name="connsiteY52" fmla="*/ 2191146 h 6858000"/>
              <a:gd name="connsiteX53" fmla="*/ 491072 w 7299977"/>
              <a:gd name="connsiteY53" fmla="*/ 1974165 h 6858000"/>
              <a:gd name="connsiteX54" fmla="*/ 421293 w 7299977"/>
              <a:gd name="connsiteY54" fmla="*/ 1892353 h 6858000"/>
              <a:gd name="connsiteX55" fmla="*/ 1531941 w 7299977"/>
              <a:gd name="connsiteY55" fmla="*/ 2208931 h 6858000"/>
              <a:gd name="connsiteX56" fmla="*/ 1188861 w 7299977"/>
              <a:gd name="connsiteY56" fmla="*/ 2077320 h 6858000"/>
              <a:gd name="connsiteX57" fmla="*/ 1421458 w 7299977"/>
              <a:gd name="connsiteY57" fmla="*/ 2102219 h 6858000"/>
              <a:gd name="connsiteX58" fmla="*/ 1549386 w 7299977"/>
              <a:gd name="connsiteY58" fmla="*/ 2013292 h 6858000"/>
              <a:gd name="connsiteX59" fmla="*/ 1549386 w 7299977"/>
              <a:gd name="connsiteY59" fmla="*/ 1984836 h 6858000"/>
              <a:gd name="connsiteX60" fmla="*/ 1453440 w 7299977"/>
              <a:gd name="connsiteY60" fmla="*/ 1903025 h 6858000"/>
              <a:gd name="connsiteX61" fmla="*/ 1398198 w 7299977"/>
              <a:gd name="connsiteY61" fmla="*/ 1849668 h 6858000"/>
              <a:gd name="connsiteX62" fmla="*/ 1247011 w 7299977"/>
              <a:gd name="connsiteY62" fmla="*/ 1657587 h 6858000"/>
              <a:gd name="connsiteX63" fmla="*/ 1354586 w 7299977"/>
              <a:gd name="connsiteY63" fmla="*/ 1636245 h 6858000"/>
              <a:gd name="connsiteX64" fmla="*/ 1395290 w 7299977"/>
              <a:gd name="connsiteY64" fmla="*/ 1597117 h 6858000"/>
              <a:gd name="connsiteX65" fmla="*/ 1366216 w 7299977"/>
              <a:gd name="connsiteY65" fmla="*/ 1540204 h 6858000"/>
              <a:gd name="connsiteX66" fmla="*/ 1031858 w 7299977"/>
              <a:gd name="connsiteY66" fmla="*/ 1365909 h 6858000"/>
              <a:gd name="connsiteX67" fmla="*/ 1005692 w 7299977"/>
              <a:gd name="connsiteY67" fmla="*/ 1230741 h 6858000"/>
              <a:gd name="connsiteX68" fmla="*/ 1069655 w 7299977"/>
              <a:gd name="connsiteY68" fmla="*/ 1209399 h 6858000"/>
              <a:gd name="connsiteX69" fmla="*/ 1142342 w 7299977"/>
              <a:gd name="connsiteY69" fmla="*/ 1220069 h 6858000"/>
              <a:gd name="connsiteX70" fmla="*/ 1084193 w 7299977"/>
              <a:gd name="connsiteY70" fmla="*/ 1113358 h 6858000"/>
              <a:gd name="connsiteX71" fmla="*/ 848689 w 7299977"/>
              <a:gd name="connsiteY71" fmla="*/ 1006647 h 6858000"/>
              <a:gd name="connsiteX72" fmla="*/ 805077 w 7299977"/>
              <a:gd name="connsiteY72" fmla="*/ 949734 h 6858000"/>
              <a:gd name="connsiteX73" fmla="*/ 863226 w 7299977"/>
              <a:gd name="connsiteY73" fmla="*/ 921277 h 6858000"/>
              <a:gd name="connsiteX74" fmla="*/ 906838 w 7299977"/>
              <a:gd name="connsiteY74" fmla="*/ 910606 h 6858000"/>
              <a:gd name="connsiteX75" fmla="*/ 5527 w 7299977"/>
              <a:gd name="connsiteY75" fmla="*/ 465975 h 6858000"/>
              <a:gd name="connsiteX76" fmla="*/ 209049 w 7299977"/>
              <a:gd name="connsiteY76" fmla="*/ 462417 h 6858000"/>
              <a:gd name="connsiteX77" fmla="*/ 409664 w 7299977"/>
              <a:gd name="connsiteY77" fmla="*/ 533558 h 6858000"/>
              <a:gd name="connsiteX78" fmla="*/ 621908 w 7299977"/>
              <a:gd name="connsiteY78" fmla="*/ 522887 h 6858000"/>
              <a:gd name="connsiteX79" fmla="*/ 822522 w 7299977"/>
              <a:gd name="connsiteY79" fmla="*/ 558458 h 6858000"/>
              <a:gd name="connsiteX80" fmla="*/ 996969 w 7299977"/>
              <a:gd name="connsiteY80" fmla="*/ 558458 h 6858000"/>
              <a:gd name="connsiteX81" fmla="*/ 834151 w 7299977"/>
              <a:gd name="connsiteY81" fmla="*/ 505101 h 6858000"/>
              <a:gd name="connsiteX82" fmla="*/ 773095 w 7299977"/>
              <a:gd name="connsiteY82" fmla="*/ 416176 h 6858000"/>
              <a:gd name="connsiteX83" fmla="*/ 793447 w 7299977"/>
              <a:gd name="connsiteY83" fmla="*/ 334364 h 6858000"/>
              <a:gd name="connsiteX84" fmla="*/ 860319 w 7299977"/>
              <a:gd name="connsiteY84" fmla="*/ 359262 h 6858000"/>
              <a:gd name="connsiteX85" fmla="*/ 938820 w 7299977"/>
              <a:gd name="connsiteY85" fmla="*/ 451747 h 6858000"/>
              <a:gd name="connsiteX86" fmla="*/ 956265 w 7299977"/>
              <a:gd name="connsiteY86" fmla="*/ 394834 h 6858000"/>
              <a:gd name="connsiteX87" fmla="*/ 1002784 w 7299977"/>
              <a:gd name="connsiteY87" fmla="*/ 352148 h 6858000"/>
              <a:gd name="connsiteX88" fmla="*/ 1270270 w 7299977"/>
              <a:gd name="connsiteY88" fmla="*/ 373491 h 6858000"/>
              <a:gd name="connsiteX89" fmla="*/ 1092915 w 7299977"/>
              <a:gd name="connsiteY89" fmla="*/ 192082 h 6858000"/>
              <a:gd name="connsiteX90" fmla="*/ 979525 w 7299977"/>
              <a:gd name="connsiteY90" fmla="*/ 163625 h 6858000"/>
              <a:gd name="connsiteX91" fmla="*/ 953358 w 7299977"/>
              <a:gd name="connsiteY91" fmla="*/ 88927 h 6858000"/>
              <a:gd name="connsiteX92" fmla="*/ 1005692 w 7299977"/>
              <a:gd name="connsiteY92" fmla="*/ 71141 h 6858000"/>
              <a:gd name="connsiteX93" fmla="*/ 1267362 w 7299977"/>
              <a:gd name="connsiteY93" fmla="*/ 135168 h 6858000"/>
              <a:gd name="connsiteX94" fmla="*/ 1310975 w 7299977"/>
              <a:gd name="connsiteY94" fmla="*/ 110269 h 6858000"/>
              <a:gd name="connsiteX95" fmla="*/ 1008599 w 7299977"/>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299977" h="6858000">
                <a:moveTo>
                  <a:pt x="1008599" y="0"/>
                </a:moveTo>
                <a:lnTo>
                  <a:pt x="4420653" y="0"/>
                </a:lnTo>
                <a:lnTo>
                  <a:pt x="5511704" y="0"/>
                </a:lnTo>
                <a:lnTo>
                  <a:pt x="7299977" y="0"/>
                </a:lnTo>
                <a:lnTo>
                  <a:pt x="7299977" y="6858000"/>
                </a:lnTo>
                <a:lnTo>
                  <a:pt x="5511704" y="6858000"/>
                </a:lnTo>
                <a:lnTo>
                  <a:pt x="4420653" y="6858000"/>
                </a:lnTo>
                <a:lnTo>
                  <a:pt x="1592997" y="6858000"/>
                </a:lnTo>
                <a:cubicBezTo>
                  <a:pt x="1473792" y="6786859"/>
                  <a:pt x="1360401" y="6701489"/>
                  <a:pt x="1232473" y="6658805"/>
                </a:cubicBezTo>
                <a:cubicBezTo>
                  <a:pt x="1145250" y="6630349"/>
                  <a:pt x="1060933" y="6580550"/>
                  <a:pt x="1075471" y="6431153"/>
                </a:cubicBezTo>
                <a:cubicBezTo>
                  <a:pt x="1078378" y="6388469"/>
                  <a:pt x="1055118" y="6356456"/>
                  <a:pt x="1020229" y="6367127"/>
                </a:cubicBezTo>
                <a:cubicBezTo>
                  <a:pt x="953358" y="6388469"/>
                  <a:pt x="921375" y="6327999"/>
                  <a:pt x="883579" y="6281757"/>
                </a:cubicBezTo>
                <a:cubicBezTo>
                  <a:pt x="816707" y="6199945"/>
                  <a:pt x="752743" y="6114575"/>
                  <a:pt x="645167" y="6100347"/>
                </a:cubicBezTo>
                <a:cubicBezTo>
                  <a:pt x="665519" y="6036320"/>
                  <a:pt x="700408" y="6043434"/>
                  <a:pt x="732391" y="6057663"/>
                </a:cubicBezTo>
                <a:cubicBezTo>
                  <a:pt x="816707" y="6093234"/>
                  <a:pt x="901023" y="6132361"/>
                  <a:pt x="985339" y="6167932"/>
                </a:cubicBezTo>
                <a:cubicBezTo>
                  <a:pt x="1040581" y="6189274"/>
                  <a:pt x="1095822" y="6221287"/>
                  <a:pt x="1168509" y="6196388"/>
                </a:cubicBezTo>
                <a:cubicBezTo>
                  <a:pt x="1104545" y="6068335"/>
                  <a:pt x="996969" y="6043434"/>
                  <a:pt x="909746" y="6004307"/>
                </a:cubicBezTo>
                <a:cubicBezTo>
                  <a:pt x="802169" y="5954508"/>
                  <a:pt x="738206" y="5862025"/>
                  <a:pt x="659704" y="5755314"/>
                </a:cubicBezTo>
                <a:cubicBezTo>
                  <a:pt x="738206" y="5726858"/>
                  <a:pt x="787632" y="5805112"/>
                  <a:pt x="851597" y="5801555"/>
                </a:cubicBezTo>
                <a:cubicBezTo>
                  <a:pt x="854504" y="5790884"/>
                  <a:pt x="860319" y="5769542"/>
                  <a:pt x="860319" y="5769542"/>
                </a:cubicBezTo>
                <a:cubicBezTo>
                  <a:pt x="755650" y="5712629"/>
                  <a:pt x="709132" y="5605917"/>
                  <a:pt x="691686" y="5474306"/>
                </a:cubicBezTo>
                <a:cubicBezTo>
                  <a:pt x="685872" y="5406721"/>
                  <a:pt x="648075" y="5385379"/>
                  <a:pt x="610278" y="5353367"/>
                </a:cubicBezTo>
                <a:cubicBezTo>
                  <a:pt x="482350" y="5243097"/>
                  <a:pt x="345700" y="5143500"/>
                  <a:pt x="238123" y="4994104"/>
                </a:cubicBezTo>
                <a:cubicBezTo>
                  <a:pt x="363144" y="5011889"/>
                  <a:pt x="461997" y="5111487"/>
                  <a:pt x="592833" y="5154171"/>
                </a:cubicBezTo>
                <a:cubicBezTo>
                  <a:pt x="488165" y="4990547"/>
                  <a:pt x="351514" y="4905177"/>
                  <a:pt x="226494" y="4805580"/>
                </a:cubicBezTo>
                <a:cubicBezTo>
                  <a:pt x="168344" y="4759339"/>
                  <a:pt x="116011" y="4702425"/>
                  <a:pt x="49139" y="4677526"/>
                </a:cubicBezTo>
                <a:cubicBezTo>
                  <a:pt x="25879" y="4670412"/>
                  <a:pt x="-14826" y="4652628"/>
                  <a:pt x="5527" y="4602828"/>
                </a:cubicBezTo>
                <a:cubicBezTo>
                  <a:pt x="22972" y="4560144"/>
                  <a:pt x="54954" y="4574373"/>
                  <a:pt x="84029" y="4585042"/>
                </a:cubicBezTo>
                <a:cubicBezTo>
                  <a:pt x="153807" y="4613499"/>
                  <a:pt x="229401" y="4613499"/>
                  <a:pt x="325347" y="4613499"/>
                </a:cubicBezTo>
                <a:cubicBezTo>
                  <a:pt x="243939" y="4478331"/>
                  <a:pt x="95658" y="4521016"/>
                  <a:pt x="25879" y="4378734"/>
                </a:cubicBezTo>
                <a:cubicBezTo>
                  <a:pt x="113103" y="4353835"/>
                  <a:pt x="179975" y="4403633"/>
                  <a:pt x="249753" y="4414305"/>
                </a:cubicBezTo>
                <a:cubicBezTo>
                  <a:pt x="313718" y="4424975"/>
                  <a:pt x="328254" y="4400076"/>
                  <a:pt x="313718" y="4321821"/>
                </a:cubicBezTo>
                <a:cubicBezTo>
                  <a:pt x="290458" y="4200882"/>
                  <a:pt x="325347" y="4140411"/>
                  <a:pt x="418386" y="4172424"/>
                </a:cubicBezTo>
                <a:cubicBezTo>
                  <a:pt x="505609" y="4204438"/>
                  <a:pt x="514332" y="4158196"/>
                  <a:pt x="491072" y="4090612"/>
                </a:cubicBezTo>
                <a:cubicBezTo>
                  <a:pt x="456183" y="3991015"/>
                  <a:pt x="493979" y="3912759"/>
                  <a:pt x="520147" y="3827390"/>
                </a:cubicBezTo>
                <a:cubicBezTo>
                  <a:pt x="560851" y="3699337"/>
                  <a:pt x="543407" y="3635309"/>
                  <a:pt x="459090" y="3539269"/>
                </a:cubicBezTo>
                <a:cubicBezTo>
                  <a:pt x="409664" y="3485914"/>
                  <a:pt x="360236" y="3439672"/>
                  <a:pt x="290458" y="3393429"/>
                </a:cubicBezTo>
                <a:cubicBezTo>
                  <a:pt x="450368" y="3368530"/>
                  <a:pt x="284643" y="3283162"/>
                  <a:pt x="339884" y="3229805"/>
                </a:cubicBezTo>
                <a:cubicBezTo>
                  <a:pt x="453275" y="3208463"/>
                  <a:pt x="543407" y="3379202"/>
                  <a:pt x="697501" y="3329402"/>
                </a:cubicBezTo>
                <a:cubicBezTo>
                  <a:pt x="511425" y="3183563"/>
                  <a:pt x="302087" y="3137322"/>
                  <a:pt x="165437" y="2941684"/>
                </a:cubicBezTo>
                <a:cubicBezTo>
                  <a:pt x="197419" y="2899000"/>
                  <a:pt x="229401" y="2941684"/>
                  <a:pt x="255568" y="2923898"/>
                </a:cubicBezTo>
                <a:cubicBezTo>
                  <a:pt x="255568" y="2913227"/>
                  <a:pt x="560851" y="2980812"/>
                  <a:pt x="578296" y="2703362"/>
                </a:cubicBezTo>
                <a:cubicBezTo>
                  <a:pt x="584111" y="2703362"/>
                  <a:pt x="589926" y="2703362"/>
                  <a:pt x="595740" y="2692689"/>
                </a:cubicBezTo>
                <a:cubicBezTo>
                  <a:pt x="627722" y="2653563"/>
                  <a:pt x="598648" y="2561080"/>
                  <a:pt x="650982" y="2553965"/>
                </a:cubicBezTo>
                <a:cubicBezTo>
                  <a:pt x="709132" y="2546851"/>
                  <a:pt x="764373" y="2514837"/>
                  <a:pt x="825429" y="2532623"/>
                </a:cubicBezTo>
                <a:cubicBezTo>
                  <a:pt x="871949" y="2546851"/>
                  <a:pt x="921375" y="2564636"/>
                  <a:pt x="970802" y="2564636"/>
                </a:cubicBezTo>
                <a:cubicBezTo>
                  <a:pt x="1023136" y="2564636"/>
                  <a:pt x="1095822" y="2685576"/>
                  <a:pt x="1127805" y="2525509"/>
                </a:cubicBezTo>
                <a:cubicBezTo>
                  <a:pt x="1127805" y="2518395"/>
                  <a:pt x="1217936" y="2536181"/>
                  <a:pt x="1267362" y="2543294"/>
                </a:cubicBezTo>
                <a:cubicBezTo>
                  <a:pt x="1308067" y="2550408"/>
                  <a:pt x="1357494" y="2582422"/>
                  <a:pt x="1386568" y="2518395"/>
                </a:cubicBezTo>
                <a:cubicBezTo>
                  <a:pt x="1401105" y="2479267"/>
                  <a:pt x="1331326" y="2408126"/>
                  <a:pt x="1270270" y="2401012"/>
                </a:cubicBezTo>
                <a:cubicBezTo>
                  <a:pt x="1215029" y="2393898"/>
                  <a:pt x="1159787" y="2386784"/>
                  <a:pt x="1107453" y="2401012"/>
                </a:cubicBezTo>
                <a:cubicBezTo>
                  <a:pt x="1043489" y="2418796"/>
                  <a:pt x="1008599" y="2390340"/>
                  <a:pt x="991154" y="2326314"/>
                </a:cubicBezTo>
                <a:cubicBezTo>
                  <a:pt x="970802" y="2258731"/>
                  <a:pt x="933005" y="2223159"/>
                  <a:pt x="880671" y="2191146"/>
                </a:cubicBezTo>
                <a:cubicBezTo>
                  <a:pt x="752743" y="2112891"/>
                  <a:pt x="630630" y="2020407"/>
                  <a:pt x="491072" y="1974165"/>
                </a:cubicBezTo>
                <a:cubicBezTo>
                  <a:pt x="464905" y="1967051"/>
                  <a:pt x="432923" y="1952823"/>
                  <a:pt x="421293" y="1892353"/>
                </a:cubicBezTo>
                <a:cubicBezTo>
                  <a:pt x="799262" y="1984836"/>
                  <a:pt x="1142342" y="2223159"/>
                  <a:pt x="1531941" y="2208931"/>
                </a:cubicBezTo>
                <a:cubicBezTo>
                  <a:pt x="1427272" y="2134233"/>
                  <a:pt x="1302252" y="2130676"/>
                  <a:pt x="1188861" y="2077320"/>
                </a:cubicBezTo>
                <a:cubicBezTo>
                  <a:pt x="1270270" y="2038192"/>
                  <a:pt x="1345864" y="2080877"/>
                  <a:pt x="1421458" y="2102219"/>
                </a:cubicBezTo>
                <a:cubicBezTo>
                  <a:pt x="1485422" y="2120004"/>
                  <a:pt x="1543571" y="2123562"/>
                  <a:pt x="1549386" y="2013292"/>
                </a:cubicBezTo>
                <a:cubicBezTo>
                  <a:pt x="1549386" y="2002622"/>
                  <a:pt x="1549386" y="1995507"/>
                  <a:pt x="1549386" y="1984836"/>
                </a:cubicBezTo>
                <a:cubicBezTo>
                  <a:pt x="1526126" y="1938595"/>
                  <a:pt x="1494144" y="1917252"/>
                  <a:pt x="1453440" y="1903025"/>
                </a:cubicBezTo>
                <a:cubicBezTo>
                  <a:pt x="1430180" y="1895910"/>
                  <a:pt x="1398198" y="1881683"/>
                  <a:pt x="1398198" y="1849668"/>
                </a:cubicBezTo>
                <a:cubicBezTo>
                  <a:pt x="1401105" y="1728729"/>
                  <a:pt x="1322604" y="1693158"/>
                  <a:pt x="1247011" y="1657587"/>
                </a:cubicBezTo>
                <a:cubicBezTo>
                  <a:pt x="1287715" y="1597117"/>
                  <a:pt x="1322604" y="1639802"/>
                  <a:pt x="1354586" y="1636245"/>
                </a:cubicBezTo>
                <a:cubicBezTo>
                  <a:pt x="1374939" y="1632688"/>
                  <a:pt x="1395290" y="1629132"/>
                  <a:pt x="1395290" y="1597117"/>
                </a:cubicBezTo>
                <a:cubicBezTo>
                  <a:pt x="1395290" y="1572219"/>
                  <a:pt x="1386568" y="1540204"/>
                  <a:pt x="1366216" y="1540204"/>
                </a:cubicBezTo>
                <a:cubicBezTo>
                  <a:pt x="1238288" y="1536647"/>
                  <a:pt x="1165601" y="1365909"/>
                  <a:pt x="1031858" y="1365909"/>
                </a:cubicBezTo>
                <a:cubicBezTo>
                  <a:pt x="950450" y="1365909"/>
                  <a:pt x="1072563" y="1269868"/>
                  <a:pt x="1005692" y="1230741"/>
                </a:cubicBezTo>
                <a:cubicBezTo>
                  <a:pt x="991154" y="1220069"/>
                  <a:pt x="1046396" y="1205842"/>
                  <a:pt x="1069655" y="1209399"/>
                </a:cubicBezTo>
                <a:cubicBezTo>
                  <a:pt x="1092915" y="1212955"/>
                  <a:pt x="1113268" y="1237855"/>
                  <a:pt x="1142342" y="1220069"/>
                </a:cubicBezTo>
                <a:cubicBezTo>
                  <a:pt x="1156879" y="1156043"/>
                  <a:pt x="1119082" y="1131144"/>
                  <a:pt x="1084193" y="1113358"/>
                </a:cubicBezTo>
                <a:cubicBezTo>
                  <a:pt x="1008599" y="1070674"/>
                  <a:pt x="933005" y="1020875"/>
                  <a:pt x="848689" y="1006647"/>
                </a:cubicBezTo>
                <a:cubicBezTo>
                  <a:pt x="819615" y="1003089"/>
                  <a:pt x="802169" y="985305"/>
                  <a:pt x="805077" y="949734"/>
                </a:cubicBezTo>
                <a:cubicBezTo>
                  <a:pt x="810892" y="903491"/>
                  <a:pt x="839967" y="917720"/>
                  <a:pt x="863226" y="921277"/>
                </a:cubicBezTo>
                <a:cubicBezTo>
                  <a:pt x="877764" y="924835"/>
                  <a:pt x="892301" y="935506"/>
                  <a:pt x="906838" y="910606"/>
                </a:cubicBezTo>
                <a:cubicBezTo>
                  <a:pt x="566666" y="658055"/>
                  <a:pt x="386404" y="672284"/>
                  <a:pt x="5527" y="465975"/>
                </a:cubicBezTo>
                <a:cubicBezTo>
                  <a:pt x="89843" y="426847"/>
                  <a:pt x="150900" y="455303"/>
                  <a:pt x="209049" y="462417"/>
                </a:cubicBezTo>
                <a:cubicBezTo>
                  <a:pt x="354422" y="480203"/>
                  <a:pt x="264290" y="512216"/>
                  <a:pt x="409664" y="533558"/>
                </a:cubicBezTo>
                <a:cubicBezTo>
                  <a:pt x="479443" y="544229"/>
                  <a:pt x="543407" y="579800"/>
                  <a:pt x="621908" y="522887"/>
                </a:cubicBezTo>
                <a:cubicBezTo>
                  <a:pt x="674242" y="483759"/>
                  <a:pt x="758558" y="526444"/>
                  <a:pt x="822522" y="558458"/>
                </a:cubicBezTo>
                <a:cubicBezTo>
                  <a:pt x="874856" y="586915"/>
                  <a:pt x="927190" y="594028"/>
                  <a:pt x="996969" y="558458"/>
                </a:cubicBezTo>
                <a:cubicBezTo>
                  <a:pt x="933005" y="537116"/>
                  <a:pt x="883579" y="519330"/>
                  <a:pt x="834151" y="505101"/>
                </a:cubicBezTo>
                <a:cubicBezTo>
                  <a:pt x="793447" y="494431"/>
                  <a:pt x="770187" y="469532"/>
                  <a:pt x="773095" y="416176"/>
                </a:cubicBezTo>
                <a:cubicBezTo>
                  <a:pt x="773095" y="387720"/>
                  <a:pt x="764373" y="348592"/>
                  <a:pt x="793447" y="334364"/>
                </a:cubicBezTo>
                <a:cubicBezTo>
                  <a:pt x="816707" y="320135"/>
                  <a:pt x="848689" y="334364"/>
                  <a:pt x="860319" y="359262"/>
                </a:cubicBezTo>
                <a:cubicBezTo>
                  <a:pt x="874856" y="405504"/>
                  <a:pt x="889393" y="448189"/>
                  <a:pt x="938820" y="451747"/>
                </a:cubicBezTo>
                <a:cubicBezTo>
                  <a:pt x="1005692" y="458860"/>
                  <a:pt x="967894" y="430405"/>
                  <a:pt x="956265" y="394834"/>
                </a:cubicBezTo>
                <a:cubicBezTo>
                  <a:pt x="944635" y="355706"/>
                  <a:pt x="979525" y="345034"/>
                  <a:pt x="1002784" y="352148"/>
                </a:cubicBezTo>
                <a:cubicBezTo>
                  <a:pt x="1090008" y="384162"/>
                  <a:pt x="1180139" y="327250"/>
                  <a:pt x="1270270" y="373491"/>
                </a:cubicBezTo>
                <a:cubicBezTo>
                  <a:pt x="1247011" y="259665"/>
                  <a:pt x="1197583" y="209867"/>
                  <a:pt x="1092915" y="192082"/>
                </a:cubicBezTo>
                <a:cubicBezTo>
                  <a:pt x="1055118" y="188525"/>
                  <a:pt x="1014414" y="195638"/>
                  <a:pt x="979525" y="163625"/>
                </a:cubicBezTo>
                <a:cubicBezTo>
                  <a:pt x="959172" y="145839"/>
                  <a:pt x="938820" y="124497"/>
                  <a:pt x="953358" y="88927"/>
                </a:cubicBezTo>
                <a:cubicBezTo>
                  <a:pt x="962080" y="64027"/>
                  <a:pt x="985339" y="64027"/>
                  <a:pt x="1005692" y="71141"/>
                </a:cubicBezTo>
                <a:cubicBezTo>
                  <a:pt x="1090008" y="110269"/>
                  <a:pt x="1180139" y="120941"/>
                  <a:pt x="1267362" y="135168"/>
                </a:cubicBezTo>
                <a:cubicBezTo>
                  <a:pt x="1281900" y="138725"/>
                  <a:pt x="1296437" y="145839"/>
                  <a:pt x="1310975" y="110269"/>
                </a:cubicBezTo>
                <a:cubicBezTo>
                  <a:pt x="1209214" y="78255"/>
                  <a:pt x="1110360" y="35571"/>
                  <a:pt x="1008599" y="0"/>
                </a:cubicBezTo>
                <a:close/>
              </a:path>
            </a:pathLst>
          </a:custGeom>
          <a:solidFill>
            <a:schemeClr val="bg2">
              <a:alpha val="50000"/>
            </a:schemeClr>
          </a:solidFill>
          <a:ln w="32707" cap="flat">
            <a:noFill/>
            <a:prstDash val="solid"/>
            <a:miter/>
          </a:ln>
        </p:spPr>
        <p:txBody>
          <a:bodyPr rtlCol="0" anchor="ctr"/>
          <a:lstStyle/>
          <a:p>
            <a:endParaRPr lang="en-US"/>
          </a:p>
        </p:txBody>
      </p:sp>
      <p:sp>
        <p:nvSpPr>
          <p:cNvPr id="4" name="Ορθογώνιο 3">
            <a:extLst>
              <a:ext uri="{FF2B5EF4-FFF2-40B4-BE49-F238E27FC236}">
                <a16:creationId xmlns:a16="http://schemas.microsoft.com/office/drawing/2014/main" id="{05C564C4-F6CE-4D99-B80C-08EFF46AB1ED}"/>
              </a:ext>
            </a:extLst>
          </p:cNvPr>
          <p:cNvSpPr/>
          <p:nvPr/>
        </p:nvSpPr>
        <p:spPr>
          <a:xfrm>
            <a:off x="102358" y="118629"/>
            <a:ext cx="3714749" cy="535421"/>
          </a:xfrm>
          <a:prstGeom prst="rect">
            <a:avLst/>
          </a:prstGeom>
        </p:spPr>
        <p:txBody>
          <a:bodyPr vert="horz" lIns="91440" tIns="45720" rIns="91440" bIns="45720" rtlCol="0" anchor="ctr">
            <a:noAutofit/>
          </a:bodyPr>
          <a:lstStyle/>
          <a:p>
            <a:pPr marL="0" marR="0" lvl="0" indent="0" algn="ctr" defTabSz="914400" fontAlgn="base">
              <a:lnSpc>
                <a:spcPct val="90000"/>
              </a:lnSpc>
              <a:spcBef>
                <a:spcPct val="0"/>
              </a:spcBef>
              <a:spcAft>
                <a:spcPts val="1000"/>
              </a:spcAft>
              <a:buClrTx/>
              <a:buSzTx/>
              <a:tabLst/>
              <a:defRPr/>
            </a:pPr>
            <a:r>
              <a:rPr kumimoji="0" lang="el-GR"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ΛΕΙΤΟΥΡΓΙΑ </a:t>
            </a:r>
            <a:r>
              <a:rPr kumimoji="0" lang="en-US"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ΔΙΟΙΚΗΤΙΚΟ</a:t>
            </a:r>
            <a:r>
              <a:rPr kumimoji="0" lang="el-GR"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Υ</a:t>
            </a:r>
            <a:r>
              <a:rPr kumimoji="0" lang="en-US" sz="20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ΣΥΜΒΟΥΛΙΟ</a:t>
            </a:r>
            <a:r>
              <a:rPr kumimoji="0" lang="el-GR"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Υ</a:t>
            </a:r>
            <a:endParaRPr kumimoji="0" lang="en-US"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4271749" y="534984"/>
            <a:ext cx="4769893" cy="4073532"/>
          </a:xfrm>
          <a:prstGeom prst="rect">
            <a:avLst/>
          </a:prstGeom>
        </p:spPr>
        <p:txBody>
          <a:bodyPr vert="horz" lIns="91440" tIns="45720" rIns="91440" bIns="45720" rtlCol="0" anchor="ctr">
            <a:normAutofit/>
          </a:bodyPr>
          <a:lstStyle/>
          <a:p>
            <a:pPr indent="-228600" defTabSz="914400">
              <a:lnSpc>
                <a:spcPct val="90000"/>
              </a:lnSpc>
              <a:spcAft>
                <a:spcPts val="1000"/>
              </a:spcAft>
              <a:buFont typeface="Wingdings" panose="05000000000000000000" pitchFamily="2" charset="2"/>
              <a:buChar char="v"/>
            </a:pP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Οι</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συνεδριάσεις</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του Δ.Σ.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διεξάγοντ</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αι ανά δύο μήνες, και σε έκτακτες περιπτώσεις, κατόπιν πρωτοβουλίας του Προέδρου στα γραφεία του ΠΣΕΠΕ. Κα</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τά</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τη</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διάρκει</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 των συν</a:t>
            </a:r>
            <a:r>
              <a:rPr lang="el-GR"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εδριά</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σεων</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γίνεται ενημέρωση για τα όσα συντελέστηκαν τους προηγούμενους 2 μήνες. Επ</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ίσης</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εγκρίνοντ</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αι  οι μετέπειτα ενέργειες και δαπάνες του ΠΣΕΠΕ. </a:t>
            </a:r>
          </a:p>
          <a:p>
            <a:pPr indent="-228600" defTabSz="914400">
              <a:lnSpc>
                <a:spcPct val="90000"/>
              </a:lnSpc>
              <a:spcAft>
                <a:spcPts val="1000"/>
              </a:spcAft>
              <a:buFont typeface="Wingdings" panose="05000000000000000000" pitchFamily="2" charset="2"/>
              <a:buChar char="v"/>
            </a:pP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Περισσότερες</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π</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ληροφορίες</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γι</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 το Δ.Σ. μπ</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ορείτε</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να α</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ντλήσετε</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από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τη</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σχετική</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ενότητ</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 της ιστοσελίδας μας </a:t>
            </a:r>
            <a:r>
              <a:rPr lang="en-US" sz="1100" u="sng"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http://www.ship-suppliers.gr/pages.asp?pid=2&amp;subid=8</a:t>
            </a:r>
            <a:r>
              <a:rPr lang="en-US" sz="1100" u="sng"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endParaRPr kumimoji="0" lang="en-US" sz="11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2" name="Graphic 9">
            <a:extLst>
              <a:ext uri="{FF2B5EF4-FFF2-40B4-BE49-F238E27FC236}">
                <a16:creationId xmlns:a16="http://schemas.microsoft.com/office/drawing/2014/main" id="{D5902957-996E-F595-2A0C-2C7EF6906F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58519" y="0"/>
            <a:ext cx="1283195" cy="426646"/>
          </a:xfrm>
          <a:prstGeom prst="rect">
            <a:avLst/>
          </a:prstGeom>
        </p:spPr>
      </p:pic>
      <p:pic>
        <p:nvPicPr>
          <p:cNvPr id="5" name="Picture 22">
            <a:extLst>
              <a:ext uri="{FF2B5EF4-FFF2-40B4-BE49-F238E27FC236}">
                <a16:creationId xmlns:a16="http://schemas.microsoft.com/office/drawing/2014/main" id="{4EE4A0A6-701A-932F-08D2-CA6C626ABB4E}"/>
              </a:ext>
            </a:extLst>
          </p:cNvPr>
          <p:cNvPicPr>
            <a:picLocks noChangeAspect="1"/>
          </p:cNvPicPr>
          <p:nvPr/>
        </p:nvPicPr>
        <p:blipFill>
          <a:blip r:embed="rId6"/>
          <a:stretch>
            <a:fillRect/>
          </a:stretch>
        </p:blipFill>
        <p:spPr>
          <a:xfrm>
            <a:off x="0" y="4585166"/>
            <a:ext cx="9144000" cy="560375"/>
          </a:xfrm>
          <a:prstGeom prst="rect">
            <a:avLst/>
          </a:prstGeom>
        </p:spPr>
      </p:pic>
      <p:pic>
        <p:nvPicPr>
          <p:cNvPr id="6" name="Picture 10">
            <a:extLst>
              <a:ext uri="{FF2B5EF4-FFF2-40B4-BE49-F238E27FC236}">
                <a16:creationId xmlns:a16="http://schemas.microsoft.com/office/drawing/2014/main" id="{94546D9F-DCDB-CAED-2E13-EAB6648AAACF}"/>
              </a:ext>
            </a:extLst>
          </p:cNvPr>
          <p:cNvPicPr>
            <a:picLocks noChangeAspect="1"/>
          </p:cNvPicPr>
          <p:nvPr/>
        </p:nvPicPr>
        <p:blipFill>
          <a:blip r:embed="rId7"/>
          <a:stretch>
            <a:fillRect/>
          </a:stretch>
        </p:blipFill>
        <p:spPr>
          <a:xfrm>
            <a:off x="807520" y="1447024"/>
            <a:ext cx="3195639" cy="1528763"/>
          </a:xfrm>
          <a:prstGeom prst="rect">
            <a:avLst/>
          </a:prstGeom>
        </p:spPr>
      </p:pic>
    </p:spTree>
    <p:extLst>
      <p:ext uri="{BB962C8B-B14F-4D97-AF65-F5344CB8AC3E}">
        <p14:creationId xmlns:p14="http://schemas.microsoft.com/office/powerpoint/2010/main" val="3985593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414" y="0"/>
            <a:ext cx="5653586" cy="51435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Ορθογώνιο 3">
            <a:extLst>
              <a:ext uri="{FF2B5EF4-FFF2-40B4-BE49-F238E27FC236}">
                <a16:creationId xmlns:a16="http://schemas.microsoft.com/office/drawing/2014/main" id="{05C564C4-F6CE-4D99-B80C-08EFF46AB1ED}"/>
              </a:ext>
            </a:extLst>
          </p:cNvPr>
          <p:cNvSpPr/>
          <p:nvPr/>
        </p:nvSpPr>
        <p:spPr>
          <a:xfrm>
            <a:off x="137650" y="7571"/>
            <a:ext cx="3982587" cy="992165"/>
          </a:xfrm>
          <a:prstGeom prst="rect">
            <a:avLst/>
          </a:prstGeom>
        </p:spPr>
        <p:txBody>
          <a:bodyPr vert="horz" lIns="91440" tIns="45720" rIns="91440" bIns="45720" rtlCol="0" anchor="ctr">
            <a:normAutofit/>
          </a:bodyPr>
          <a:lstStyle/>
          <a:p>
            <a:pPr marL="0" marR="0" lvl="0" indent="0" algn="ctr" defTabSz="914400" fontAlgn="base">
              <a:lnSpc>
                <a:spcPct val="90000"/>
              </a:lnSpc>
              <a:spcBef>
                <a:spcPct val="0"/>
              </a:spcBef>
              <a:spcAft>
                <a:spcPts val="1000"/>
              </a:spcAft>
              <a:buClrTx/>
              <a:buSzTx/>
              <a:tabLst/>
              <a:defRPr/>
            </a:pPr>
            <a:r>
              <a:rPr kumimoji="0" lang="el-GR" sz="2000" b="1"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ΤΑΚΤΙΚΗ ΓΕΝ.ΣΥΝΕΛΕΥΣΗ ΚΑΙ ΑΡΧΑΙΡΕΣΙΕΣ</a:t>
            </a:r>
            <a:endParaRPr kumimoji="0" lang="en-US"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Εικόνα 1">
            <a:extLst>
              <a:ext uri="{FF2B5EF4-FFF2-40B4-BE49-F238E27FC236}">
                <a16:creationId xmlns:a16="http://schemas.microsoft.com/office/drawing/2014/main" id="{E5B413BB-3C86-45BD-8817-783FAF6328D9}"/>
              </a:ext>
            </a:extLst>
          </p:cNvPr>
          <p:cNvPicPr>
            <a:picLocks noChangeAspect="1"/>
          </p:cNvPicPr>
          <p:nvPr/>
        </p:nvPicPr>
        <p:blipFill>
          <a:blip r:embed="rId3"/>
          <a:stretch>
            <a:fillRect/>
          </a:stretch>
        </p:blipFill>
        <p:spPr>
          <a:xfrm>
            <a:off x="505820" y="1794304"/>
            <a:ext cx="2790114" cy="1562463"/>
          </a:xfrm>
          <a:prstGeom prst="rect">
            <a:avLst/>
          </a:prstGeom>
        </p:spPr>
      </p:pic>
      <p:sp>
        <p:nvSpPr>
          <p:cNvPr id="23" name="Ορθογώνιο 22">
            <a:extLst>
              <a:ext uri="{FF2B5EF4-FFF2-40B4-BE49-F238E27FC236}">
                <a16:creationId xmlns:a16="http://schemas.microsoft.com/office/drawing/2014/main" id="{CBC65576-510E-407E-98F2-962A5FDBF197}"/>
              </a:ext>
            </a:extLst>
          </p:cNvPr>
          <p:cNvSpPr/>
          <p:nvPr/>
        </p:nvSpPr>
        <p:spPr>
          <a:xfrm>
            <a:off x="4870450" y="762926"/>
            <a:ext cx="3982587" cy="2931439"/>
          </a:xfrm>
          <a:prstGeom prst="rect">
            <a:avLst/>
          </a:prstGeom>
        </p:spPr>
        <p:txBody>
          <a:bodyPr vert="horz" lIns="91440" tIns="45720" rIns="91440" bIns="45720" rtlCol="0">
            <a:normAutofit fontScale="92500" lnSpcReduction="10000"/>
          </a:bodyPr>
          <a:lstStyle/>
          <a:p>
            <a:pPr marR="0" lvl="0" defTabSz="914400" fontAlgn="base">
              <a:lnSpc>
                <a:spcPct val="90000"/>
              </a:lnSpc>
              <a:spcBef>
                <a:spcPct val="0"/>
              </a:spcBef>
              <a:spcAft>
                <a:spcPts val="1000"/>
              </a:spcAft>
              <a:buClrTx/>
              <a:buSzTx/>
              <a:tabLst/>
              <a:defRPr/>
            </a:pP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Εντός</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του π</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ρώτου</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a:t>
            </a:r>
            <a:r>
              <a:rPr lang="en-US" sz="12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εντάμηνου</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κάθε</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έτους</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ο ΠΣΕΠΕ </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συγκ</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αλεί σε Τακτική Γενική Συνέλευση τα μέλη του. Σκοπός της Συνέλευσης είναι μεταξύ άλλων τα μέλη: </a:t>
            </a:r>
          </a:p>
          <a:p>
            <a:pPr marR="0" lvl="0" defTabSz="914400" fontAlgn="base">
              <a:lnSpc>
                <a:spcPct val="90000"/>
              </a:lnSpc>
              <a:spcBef>
                <a:spcPct val="0"/>
              </a:spcBef>
              <a:spcAft>
                <a:spcPts val="1000"/>
              </a:spcAft>
              <a:buClrTx/>
              <a:buSzTx/>
              <a:tabLst/>
              <a:defRPr/>
            </a:pP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-να </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εγκρίνουν</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τον </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ισολογισμό</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Εσόδων</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και </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Εξόδων</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της</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π</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ερ</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ασμένης χρονιάς και να απαλλάσσουν το Διοικητικό Συμβούλιο και την Εξελεγκτική Επιτροπή από κάθε ευθύνη</a:t>
            </a:r>
          </a:p>
          <a:p>
            <a:pPr marR="0" lvl="0" defTabSz="914400" fontAlgn="base">
              <a:lnSpc>
                <a:spcPct val="90000"/>
              </a:lnSpc>
              <a:spcBef>
                <a:spcPct val="0"/>
              </a:spcBef>
              <a:spcAft>
                <a:spcPts val="1000"/>
              </a:spcAft>
              <a:buClrTx/>
              <a:buSzTx/>
              <a:tabLst/>
              <a:defRPr/>
            </a:pP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-να </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ενημερωθούν</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και να </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εγκρίνουν</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τα  πεπρα</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γμέν</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α του Διοικητικού Συμβουλίου</a:t>
            </a:r>
          </a:p>
          <a:p>
            <a:pPr marR="0" lvl="0" defTabSz="914400" fontAlgn="base">
              <a:lnSpc>
                <a:spcPct val="90000"/>
              </a:lnSpc>
              <a:spcBef>
                <a:spcPct val="0"/>
              </a:spcBef>
              <a:spcAft>
                <a:spcPts val="1000"/>
              </a:spcAft>
              <a:buClrTx/>
              <a:buSzTx/>
              <a:tabLst/>
              <a:defRPr/>
            </a:pP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-να </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εγκρίνουν</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τον </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Προϋ</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πολογισμό Εσόδων και Εξόδων του τρέχοντος έτους της Συνέλευσης</a:t>
            </a:r>
          </a:p>
          <a:p>
            <a:pPr marR="0" lvl="0" defTabSz="914400" fontAlgn="base">
              <a:lnSpc>
                <a:spcPct val="90000"/>
              </a:lnSpc>
              <a:spcBef>
                <a:spcPct val="0"/>
              </a:spcBef>
              <a:spcAft>
                <a:spcPts val="1000"/>
              </a:spcAft>
              <a:buClrTx/>
              <a:buSzTx/>
              <a:tabLst/>
              <a:defRPr/>
            </a:pP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-να απ</a:t>
            </a:r>
            <a:r>
              <a:rPr kumimoji="0" lang="en-US" sz="1200" b="0" i="0" u="none" strike="noStrike" cap="none" spc="0" normalizeH="0" baseline="0" noProof="0" dirty="0" err="1">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οφ</a:t>
            </a:r>
            <a:r>
              <a:rPr kumimoji="0" lang="en-US" sz="12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ασίζουν αναφορικά με τις μελλοντικές δράσεις του ΠΣΕΠΕ</a:t>
            </a:r>
          </a:p>
          <a:p>
            <a:pPr marR="0" lvl="0" defTabSz="914400" fontAlgn="base">
              <a:lnSpc>
                <a:spcPct val="90000"/>
              </a:lnSpc>
              <a:spcBef>
                <a:spcPct val="0"/>
              </a:spcBef>
              <a:spcAft>
                <a:spcPts val="1000"/>
              </a:spcAft>
              <a:buClrTx/>
              <a:buSzTx/>
              <a:tabLst/>
              <a:defRPr/>
            </a:pPr>
            <a:r>
              <a:rPr lang="el-GR" sz="1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Κάθε 3 χρόνια διενεργούνται αρχαιρεσίες για την εκλογή νέου 9μελούς Διοικητικού Συμβουλίου και 3μελής Ελεγκτικής Επιτροπής.</a:t>
            </a:r>
            <a:endParaRPr kumimoji="0" lang="en-US" sz="12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228600" defTabSz="914400" fontAlgn="base">
              <a:lnSpc>
                <a:spcPct val="90000"/>
              </a:lnSpc>
              <a:spcBef>
                <a:spcPct val="0"/>
              </a:spcBef>
              <a:spcAft>
                <a:spcPts val="1000"/>
              </a:spcAft>
              <a:buClrTx/>
              <a:buSzTx/>
              <a:buFont typeface="Arial" panose="020B0604020202020204" pitchFamily="34" charset="0"/>
              <a:buChar char="•"/>
              <a:tabLst/>
              <a:defRPr/>
            </a:pPr>
            <a:endParaRPr kumimoji="0" lang="en-US" sz="1200" b="0" i="0" u="none" strike="noStrike" cap="none" spc="0" normalizeH="0" baseline="0" noProof="0" dirty="0">
              <a:ln>
                <a:noFill/>
              </a:ln>
              <a:effectLst/>
              <a:uLnTx/>
              <a:uFillTx/>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5" name="Graphic 9">
            <a:extLst>
              <a:ext uri="{FF2B5EF4-FFF2-40B4-BE49-F238E27FC236}">
                <a16:creationId xmlns:a16="http://schemas.microsoft.com/office/drawing/2014/main" id="{1C7B255A-7D2D-F334-7335-2B13A91491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7571"/>
            <a:ext cx="1283195" cy="426646"/>
          </a:xfrm>
          <a:prstGeom prst="rect">
            <a:avLst/>
          </a:prstGeom>
        </p:spPr>
      </p:pic>
      <p:pic>
        <p:nvPicPr>
          <p:cNvPr id="6" name="Picture 22">
            <a:extLst>
              <a:ext uri="{FF2B5EF4-FFF2-40B4-BE49-F238E27FC236}">
                <a16:creationId xmlns:a16="http://schemas.microsoft.com/office/drawing/2014/main" id="{D2A6158D-9B48-EF62-A9B0-E7EB78BEF7CE}"/>
              </a:ext>
            </a:extLst>
          </p:cNvPr>
          <p:cNvPicPr>
            <a:picLocks noChangeAspect="1"/>
          </p:cNvPicPr>
          <p:nvPr/>
        </p:nvPicPr>
        <p:blipFill>
          <a:blip r:embed="rId6"/>
          <a:stretch>
            <a:fillRect/>
          </a:stretch>
        </p:blipFill>
        <p:spPr>
          <a:xfrm>
            <a:off x="0" y="4585166"/>
            <a:ext cx="9144000" cy="560375"/>
          </a:xfrm>
          <a:prstGeom prst="rect">
            <a:avLst/>
          </a:prstGeom>
        </p:spPr>
      </p:pic>
    </p:spTree>
    <p:extLst>
      <p:ext uri="{BB962C8B-B14F-4D97-AF65-F5344CB8AC3E}">
        <p14:creationId xmlns:p14="http://schemas.microsoft.com/office/powerpoint/2010/main" val="3437616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291189" y="147584"/>
            <a:ext cx="3448961" cy="811266"/>
          </a:xfrm>
          <a:prstGeom prst="rect">
            <a:avLst/>
          </a:prstGeom>
        </p:spPr>
        <p:txBody>
          <a:bodyPr vert="horz" lIns="91440" tIns="45720" rIns="91440" bIns="45720" rtlCol="0" anchor="ctr">
            <a:normAutofit/>
          </a:bodyPr>
          <a:lstStyle/>
          <a:p>
            <a:pPr lvl="0" algn="ctr">
              <a:lnSpc>
                <a:spcPct val="90000"/>
              </a:lnSpc>
              <a:spcBef>
                <a:spcPct val="0"/>
              </a:spcBef>
              <a:spcAft>
                <a:spcPts val="1000"/>
              </a:spcAft>
            </a:pPr>
            <a:r>
              <a:rPr lang="en-US"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ΠΡΟΟΠΤΙΚΕΣ ΕΞΕΛΙΞΗΣ ΤΟΥ ΣΥΛΛΟΓΟΥ</a:t>
            </a:r>
            <a:endParaRPr kumimoji="0" lang="en-US"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Εικόνα 5">
            <a:extLst>
              <a:ext uri="{FF2B5EF4-FFF2-40B4-BE49-F238E27FC236}">
                <a16:creationId xmlns:a16="http://schemas.microsoft.com/office/drawing/2014/main" id="{3599839C-61C9-44F1-A6CA-629DF0C800A2}"/>
              </a:ext>
            </a:extLst>
          </p:cNvPr>
          <p:cNvPicPr>
            <a:picLocks noChangeAspect="1"/>
          </p:cNvPicPr>
          <p:nvPr/>
        </p:nvPicPr>
        <p:blipFill>
          <a:blip r:embed="rId3"/>
          <a:stretch>
            <a:fillRect/>
          </a:stretch>
        </p:blipFill>
        <p:spPr>
          <a:xfrm>
            <a:off x="488950" y="1676591"/>
            <a:ext cx="2705100" cy="2024884"/>
          </a:xfrm>
          <a:prstGeom prst="rect">
            <a:avLst/>
          </a:prstGeom>
        </p:spPr>
      </p:pic>
      <p:sp>
        <p:nvSpPr>
          <p:cNvPr id="23" name="Ορθογώνιο 22">
            <a:extLst>
              <a:ext uri="{FF2B5EF4-FFF2-40B4-BE49-F238E27FC236}">
                <a16:creationId xmlns:a16="http://schemas.microsoft.com/office/drawing/2014/main" id="{CBC65576-510E-407E-98F2-962A5FDBF197}"/>
              </a:ext>
            </a:extLst>
          </p:cNvPr>
          <p:cNvSpPr/>
          <p:nvPr/>
        </p:nvSpPr>
        <p:spPr>
          <a:xfrm>
            <a:off x="4673354" y="1815754"/>
            <a:ext cx="3829048" cy="1746558"/>
          </a:xfrm>
          <a:prstGeom prst="rect">
            <a:avLst/>
          </a:prstGeom>
        </p:spPr>
        <p:txBody>
          <a:bodyPr vert="horz" lIns="91440" tIns="45720" rIns="91440" bIns="45720" rtlCol="0">
            <a:normAutofit/>
          </a:bodyPr>
          <a:lstStyle/>
          <a:p>
            <a:pPr marL="457200" marR="0" lvl="1" indent="-228600" fontAlgn="base">
              <a:lnSpc>
                <a:spcPct val="90000"/>
              </a:lnSpc>
              <a:spcBef>
                <a:spcPct val="0"/>
              </a:spcBef>
              <a:spcAft>
                <a:spcPts val="800"/>
              </a:spcAft>
              <a:buClrTx/>
              <a:buSzTx/>
              <a:buFont typeface="Arial" panose="020B0604020202020204" pitchFamily="34" charset="0"/>
              <a:buChar char="•"/>
              <a:tabLst/>
              <a:defRPr/>
            </a:pPr>
            <a:endParaRPr kumimoji="0" lang="en-US" sz="1100" b="0" i="0" u="none" strike="noStrike"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a:p>
            <a:pPr marL="400050" lvl="1" algn="just">
              <a:lnSpc>
                <a:spcPct val="90000"/>
              </a:lnSpc>
              <a:spcAft>
                <a:spcPts val="800"/>
              </a:spcAft>
            </a:pPr>
            <a:r>
              <a:rPr lang="en-US" sz="11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 ΠΣΕΠΕ θα </a:t>
            </a:r>
            <a:r>
              <a:rPr lang="en-US" sz="11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συνεχίζει</a:t>
            </a:r>
            <a:r>
              <a:rPr lang="en-US" sz="11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να επ</a:t>
            </a:r>
            <a:r>
              <a:rPr lang="en-US" sz="11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ιδιώκει</a:t>
            </a:r>
            <a:r>
              <a:rPr lang="en-US" sz="11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την</a:t>
            </a:r>
            <a:r>
              <a:rPr lang="en-US" sz="11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επ</a:t>
            </a:r>
            <a:r>
              <a:rPr lang="en-US" sz="11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ίλυση</a:t>
            </a:r>
            <a:r>
              <a:rPr lang="en-US" sz="11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διάφορων</a:t>
            </a:r>
            <a:r>
              <a:rPr lang="en-US" sz="11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π</a:t>
            </a:r>
            <a:r>
              <a:rPr lang="en-US" sz="11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ρο</a:t>
            </a:r>
            <a:r>
              <a:rPr lang="en-US" sz="11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βλημάτων που ανακύπτουν εκάστοτε στον τομέα των εφοδιασμών και την απλούστευση των διαδικασιών και γενικά να προβαίνει σε ποικίλες ενέργειες για τη θεσμοθέτηση ευεργετικών διατάξεων προς υποβοήθηση της ανάπτυξης των εφοδιαστικών επιχειρήσεων.</a:t>
            </a:r>
            <a:r>
              <a:rPr kumimoji="0" lang="en-US" sz="11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228600" fontAlgn="base">
              <a:lnSpc>
                <a:spcPct val="90000"/>
              </a:lnSpc>
              <a:spcBef>
                <a:spcPct val="0"/>
              </a:spcBef>
              <a:spcAft>
                <a:spcPts val="1000"/>
              </a:spcAft>
              <a:buClrTx/>
              <a:buSzTx/>
              <a:buFont typeface="Arial" panose="020B0604020202020204" pitchFamily="34" charset="0"/>
              <a:buChar char="•"/>
              <a:tabLst/>
              <a:defRPr/>
            </a:pPr>
            <a:endParaRPr kumimoji="0" lang="en-US" sz="1500" b="0" i="0" u="none" strike="noStrike" cap="none" spc="0" normalizeH="0" baseline="0" noProof="0" dirty="0">
              <a:ln>
                <a:noFill/>
              </a:ln>
              <a:effectLst/>
              <a:uLnTx/>
              <a:uFillTx/>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2" name="Graphic 9">
            <a:extLst>
              <a:ext uri="{FF2B5EF4-FFF2-40B4-BE49-F238E27FC236}">
                <a16:creationId xmlns:a16="http://schemas.microsoft.com/office/drawing/2014/main" id="{D9C97053-C2F1-C2A7-A571-AB1DDB65C1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34118"/>
            <a:ext cx="1283195" cy="426646"/>
          </a:xfrm>
          <a:prstGeom prst="rect">
            <a:avLst/>
          </a:prstGeom>
        </p:spPr>
      </p:pic>
      <p:pic>
        <p:nvPicPr>
          <p:cNvPr id="5" name="Picture 22">
            <a:extLst>
              <a:ext uri="{FF2B5EF4-FFF2-40B4-BE49-F238E27FC236}">
                <a16:creationId xmlns:a16="http://schemas.microsoft.com/office/drawing/2014/main" id="{985D7A1B-FCD0-1F67-64EB-3D48D35CB6EA}"/>
              </a:ext>
            </a:extLst>
          </p:cNvPr>
          <p:cNvPicPr>
            <a:picLocks noChangeAspect="1"/>
          </p:cNvPicPr>
          <p:nvPr/>
        </p:nvPicPr>
        <p:blipFill>
          <a:blip r:embed="rId6"/>
          <a:stretch>
            <a:fillRect/>
          </a:stretch>
        </p:blipFill>
        <p:spPr>
          <a:xfrm>
            <a:off x="0" y="4585166"/>
            <a:ext cx="9144000" cy="560375"/>
          </a:xfrm>
          <a:prstGeom prst="rect">
            <a:avLst/>
          </a:prstGeom>
        </p:spPr>
      </p:pic>
    </p:spTree>
    <p:extLst>
      <p:ext uri="{BB962C8B-B14F-4D97-AF65-F5344CB8AC3E}">
        <p14:creationId xmlns:p14="http://schemas.microsoft.com/office/powerpoint/2010/main" val="3587057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7BB91-DD7D-6A6B-A869-C2C346B5203A}"/>
              </a:ext>
            </a:extLst>
          </p:cNvPr>
          <p:cNvSpPr txBox="1"/>
          <p:nvPr/>
        </p:nvSpPr>
        <p:spPr>
          <a:xfrm>
            <a:off x="1973745" y="2571750"/>
            <a:ext cx="5196509" cy="369332"/>
          </a:xfrm>
          <a:prstGeom prst="rect">
            <a:avLst/>
          </a:prstGeom>
          <a:noFill/>
        </p:spPr>
        <p:txBody>
          <a:bodyPr wrap="square">
            <a:spAutoFit/>
          </a:bodyPr>
          <a:lstStyle/>
          <a:p>
            <a:pPr marL="0" marR="0" lvl="0" indent="0" algn="ctr" fontAlgn="base">
              <a:lnSpc>
                <a:spcPct val="90000"/>
              </a:lnSpc>
              <a:spcBef>
                <a:spcPct val="0"/>
              </a:spcBef>
              <a:spcAft>
                <a:spcPts val="1000"/>
              </a:spcAft>
              <a:buClrTx/>
              <a:buSzTx/>
              <a:tabLst/>
              <a:defRPr/>
            </a:pPr>
            <a:r>
              <a:rPr lang="el-GR"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Ευχαριστώ πολύ για την προσοχή σας</a:t>
            </a:r>
            <a:endParaRPr kumimoji="0" lang="en-US" sz="2000" b="0" i="0" u="none" strike="noStrike" kern="1200"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22">
            <a:extLst>
              <a:ext uri="{FF2B5EF4-FFF2-40B4-BE49-F238E27FC236}">
                <a16:creationId xmlns:a16="http://schemas.microsoft.com/office/drawing/2014/main" id="{8E058B93-2F93-3E36-790B-530968468A21}"/>
              </a:ext>
            </a:extLst>
          </p:cNvPr>
          <p:cNvPicPr>
            <a:picLocks noChangeAspect="1"/>
          </p:cNvPicPr>
          <p:nvPr/>
        </p:nvPicPr>
        <p:blipFill>
          <a:blip r:embed="rId2"/>
          <a:stretch>
            <a:fillRect/>
          </a:stretch>
        </p:blipFill>
        <p:spPr>
          <a:xfrm>
            <a:off x="0" y="4654550"/>
            <a:ext cx="9144000" cy="490991"/>
          </a:xfrm>
          <a:prstGeom prst="rect">
            <a:avLst/>
          </a:prstGeom>
        </p:spPr>
      </p:pic>
      <p:pic>
        <p:nvPicPr>
          <p:cNvPr id="2" name="Graphic 9">
            <a:extLst>
              <a:ext uri="{FF2B5EF4-FFF2-40B4-BE49-F238E27FC236}">
                <a16:creationId xmlns:a16="http://schemas.microsoft.com/office/drawing/2014/main" id="{ED067C51-9812-94D0-1CC7-4D521A4B63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7710" y="1117892"/>
            <a:ext cx="2406606" cy="800166"/>
          </a:xfrm>
          <a:prstGeom prst="rect">
            <a:avLst/>
          </a:prstGeom>
        </p:spPr>
      </p:pic>
      <p:pic>
        <p:nvPicPr>
          <p:cNvPr id="4" name="Εικόνα 1" descr="C:\Users\psepe\AppData\Local\Microsoft\Windows\INetCache\Content.Word\MARITIME CLUSTER LOGO.JPG">
            <a:extLst>
              <a:ext uri="{FF2B5EF4-FFF2-40B4-BE49-F238E27FC236}">
                <a16:creationId xmlns:a16="http://schemas.microsoft.com/office/drawing/2014/main" id="{838205E6-A742-2BA6-B102-FB530623FBD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2236" y="3939908"/>
            <a:ext cx="732526" cy="625725"/>
          </a:xfrm>
          <a:prstGeom prst="rect">
            <a:avLst/>
          </a:prstGeom>
          <a:noFill/>
          <a:ln>
            <a:noFill/>
          </a:ln>
        </p:spPr>
      </p:pic>
      <p:pic>
        <p:nvPicPr>
          <p:cNvPr id="6" name="Picture 5">
            <a:extLst>
              <a:ext uri="{FF2B5EF4-FFF2-40B4-BE49-F238E27FC236}">
                <a16:creationId xmlns:a16="http://schemas.microsoft.com/office/drawing/2014/main" id="{B6AEAD24-D980-78B5-0CF9-C24E59C090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6636" y="3939908"/>
            <a:ext cx="537307" cy="625725"/>
          </a:xfrm>
          <a:prstGeom prst="rect">
            <a:avLst/>
          </a:prstGeom>
        </p:spPr>
      </p:pic>
      <p:pic>
        <p:nvPicPr>
          <p:cNvPr id="7" name="Picture 6">
            <a:extLst>
              <a:ext uri="{FF2B5EF4-FFF2-40B4-BE49-F238E27FC236}">
                <a16:creationId xmlns:a16="http://schemas.microsoft.com/office/drawing/2014/main" id="{7740A15C-1FE7-BDCA-46A0-643E056EAD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2910" y="3939908"/>
            <a:ext cx="639818" cy="625725"/>
          </a:xfrm>
          <a:prstGeom prst="rect">
            <a:avLst/>
          </a:prstGeom>
        </p:spPr>
      </p:pic>
      <p:pic>
        <p:nvPicPr>
          <p:cNvPr id="9" name="Picture 8">
            <a:extLst>
              <a:ext uri="{FF2B5EF4-FFF2-40B4-BE49-F238E27FC236}">
                <a16:creationId xmlns:a16="http://schemas.microsoft.com/office/drawing/2014/main" id="{17575000-A65B-FA68-FBDE-DE23A89BB0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4824" y="3939907"/>
            <a:ext cx="640663" cy="625726"/>
          </a:xfrm>
          <a:prstGeom prst="rect">
            <a:avLst/>
          </a:prstGeom>
        </p:spPr>
      </p:pic>
      <p:grpSp>
        <p:nvGrpSpPr>
          <p:cNvPr id="3" name="Group 2">
            <a:extLst>
              <a:ext uri="{FF2B5EF4-FFF2-40B4-BE49-F238E27FC236}">
                <a16:creationId xmlns:a16="http://schemas.microsoft.com/office/drawing/2014/main" id="{00A89FA0-1459-9D3B-09CD-97891944A2F2}"/>
              </a:ext>
            </a:extLst>
          </p:cNvPr>
          <p:cNvGrpSpPr/>
          <p:nvPr/>
        </p:nvGrpSpPr>
        <p:grpSpPr>
          <a:xfrm>
            <a:off x="4384877" y="3939907"/>
            <a:ext cx="769013" cy="625726"/>
            <a:chOff x="0" y="0"/>
            <a:chExt cx="626491" cy="1119860"/>
          </a:xfrm>
        </p:grpSpPr>
        <p:sp>
          <p:nvSpPr>
            <p:cNvPr id="10" name="Shape 4314">
              <a:extLst>
                <a:ext uri="{FF2B5EF4-FFF2-40B4-BE49-F238E27FC236}">
                  <a16:creationId xmlns:a16="http://schemas.microsoft.com/office/drawing/2014/main" id="{478F592C-F8C1-8F68-BF32-107DDEFB27EE}"/>
                </a:ext>
              </a:extLst>
            </p:cNvPr>
            <p:cNvSpPr/>
            <p:nvPr/>
          </p:nvSpPr>
          <p:spPr>
            <a:xfrm>
              <a:off x="0" y="0"/>
              <a:ext cx="626491" cy="1119860"/>
            </a:xfrm>
            <a:custGeom>
              <a:avLst/>
              <a:gdLst/>
              <a:ahLst/>
              <a:cxnLst/>
              <a:rect l="0" t="0" r="0" b="0"/>
              <a:pathLst>
                <a:path w="626491" h="1119860">
                  <a:moveTo>
                    <a:pt x="0" y="0"/>
                  </a:moveTo>
                  <a:lnTo>
                    <a:pt x="626491" y="0"/>
                  </a:lnTo>
                  <a:lnTo>
                    <a:pt x="626491" y="1119860"/>
                  </a:lnTo>
                  <a:lnTo>
                    <a:pt x="0" y="111986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l-GR"/>
            </a:p>
          </p:txBody>
        </p:sp>
        <p:sp>
          <p:nvSpPr>
            <p:cNvPr id="11" name="Shape 3944">
              <a:extLst>
                <a:ext uri="{FF2B5EF4-FFF2-40B4-BE49-F238E27FC236}">
                  <a16:creationId xmlns:a16="http://schemas.microsoft.com/office/drawing/2014/main" id="{FA1DF825-66CB-F34A-EF9B-24D4A1307929}"/>
                </a:ext>
              </a:extLst>
            </p:cNvPr>
            <p:cNvSpPr/>
            <p:nvPr/>
          </p:nvSpPr>
          <p:spPr>
            <a:xfrm>
              <a:off x="102812" y="122627"/>
              <a:ext cx="98469" cy="534607"/>
            </a:xfrm>
            <a:custGeom>
              <a:avLst/>
              <a:gdLst/>
              <a:ahLst/>
              <a:cxnLst/>
              <a:rect l="0" t="0" r="0" b="0"/>
              <a:pathLst>
                <a:path w="98469" h="534607">
                  <a:moveTo>
                    <a:pt x="0" y="0"/>
                  </a:moveTo>
                  <a:lnTo>
                    <a:pt x="38316" y="0"/>
                  </a:lnTo>
                  <a:lnTo>
                    <a:pt x="38316" y="116573"/>
                  </a:lnTo>
                  <a:lnTo>
                    <a:pt x="98469" y="116573"/>
                  </a:lnTo>
                  <a:lnTo>
                    <a:pt x="98469" y="150724"/>
                  </a:lnTo>
                  <a:lnTo>
                    <a:pt x="38316" y="150724"/>
                  </a:lnTo>
                  <a:lnTo>
                    <a:pt x="38316" y="267310"/>
                  </a:lnTo>
                  <a:lnTo>
                    <a:pt x="98469" y="267310"/>
                  </a:lnTo>
                  <a:lnTo>
                    <a:pt x="98469" y="301447"/>
                  </a:lnTo>
                  <a:lnTo>
                    <a:pt x="38316" y="301447"/>
                  </a:lnTo>
                  <a:lnTo>
                    <a:pt x="38316" y="417614"/>
                  </a:lnTo>
                  <a:lnTo>
                    <a:pt x="98469" y="417614"/>
                  </a:lnTo>
                  <a:lnTo>
                    <a:pt x="98469" y="451752"/>
                  </a:lnTo>
                  <a:lnTo>
                    <a:pt x="38316" y="451752"/>
                  </a:lnTo>
                  <a:lnTo>
                    <a:pt x="38316" y="534607"/>
                  </a:lnTo>
                  <a:lnTo>
                    <a:pt x="0" y="53460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2" name="Shape 3945">
              <a:extLst>
                <a:ext uri="{FF2B5EF4-FFF2-40B4-BE49-F238E27FC236}">
                  <a16:creationId xmlns:a16="http://schemas.microsoft.com/office/drawing/2014/main" id="{C44B04F7-C18E-C1E5-5D42-82E5076E6CAC}"/>
                </a:ext>
              </a:extLst>
            </p:cNvPr>
            <p:cNvSpPr/>
            <p:nvPr/>
          </p:nvSpPr>
          <p:spPr>
            <a:xfrm>
              <a:off x="201281" y="389937"/>
              <a:ext cx="101390" cy="184442"/>
            </a:xfrm>
            <a:custGeom>
              <a:avLst/>
              <a:gdLst/>
              <a:ahLst/>
              <a:cxnLst/>
              <a:rect l="0" t="0" r="0" b="0"/>
              <a:pathLst>
                <a:path w="101390" h="184442">
                  <a:moveTo>
                    <a:pt x="0" y="0"/>
                  </a:moveTo>
                  <a:lnTo>
                    <a:pt x="9379" y="0"/>
                  </a:lnTo>
                  <a:cubicBezTo>
                    <a:pt x="21825" y="0"/>
                    <a:pt x="33737" y="2400"/>
                    <a:pt x="44799" y="7137"/>
                  </a:cubicBezTo>
                  <a:cubicBezTo>
                    <a:pt x="55937" y="11913"/>
                    <a:pt x="65805" y="18555"/>
                    <a:pt x="74124" y="26860"/>
                  </a:cubicBezTo>
                  <a:cubicBezTo>
                    <a:pt x="82442" y="35179"/>
                    <a:pt x="89148" y="45085"/>
                    <a:pt x="94088" y="56286"/>
                  </a:cubicBezTo>
                  <a:cubicBezTo>
                    <a:pt x="98927" y="67310"/>
                    <a:pt x="101390" y="79324"/>
                    <a:pt x="101390" y="92011"/>
                  </a:cubicBezTo>
                  <a:cubicBezTo>
                    <a:pt x="101390" y="104470"/>
                    <a:pt x="98977" y="116472"/>
                    <a:pt x="94228" y="127686"/>
                  </a:cubicBezTo>
                  <a:cubicBezTo>
                    <a:pt x="89452" y="138963"/>
                    <a:pt x="82823" y="148882"/>
                    <a:pt x="74530" y="157175"/>
                  </a:cubicBezTo>
                  <a:cubicBezTo>
                    <a:pt x="66199" y="165506"/>
                    <a:pt x="56305" y="172225"/>
                    <a:pt x="45117" y="177140"/>
                  </a:cubicBezTo>
                  <a:cubicBezTo>
                    <a:pt x="34093" y="181978"/>
                    <a:pt x="22066" y="184442"/>
                    <a:pt x="9379" y="184442"/>
                  </a:cubicBezTo>
                  <a:lnTo>
                    <a:pt x="0" y="184442"/>
                  </a:lnTo>
                  <a:lnTo>
                    <a:pt x="0" y="150304"/>
                  </a:lnTo>
                  <a:lnTo>
                    <a:pt x="2292" y="150304"/>
                  </a:lnTo>
                  <a:cubicBezTo>
                    <a:pt x="10370" y="150304"/>
                    <a:pt x="18066" y="148679"/>
                    <a:pt x="25152" y="145478"/>
                  </a:cubicBezTo>
                  <a:cubicBezTo>
                    <a:pt x="32023" y="142392"/>
                    <a:pt x="38119" y="138201"/>
                    <a:pt x="43301" y="133020"/>
                  </a:cubicBezTo>
                  <a:cubicBezTo>
                    <a:pt x="48558" y="127762"/>
                    <a:pt x="52711" y="121577"/>
                    <a:pt x="55670" y="114643"/>
                  </a:cubicBezTo>
                  <a:cubicBezTo>
                    <a:pt x="58655" y="107607"/>
                    <a:pt x="60154" y="99987"/>
                    <a:pt x="60154" y="92011"/>
                  </a:cubicBezTo>
                  <a:cubicBezTo>
                    <a:pt x="60154" y="84315"/>
                    <a:pt x="58655" y="76860"/>
                    <a:pt x="55670" y="69825"/>
                  </a:cubicBezTo>
                  <a:cubicBezTo>
                    <a:pt x="52699" y="62827"/>
                    <a:pt x="48533" y="56655"/>
                    <a:pt x="43301" y="51422"/>
                  </a:cubicBezTo>
                  <a:cubicBezTo>
                    <a:pt x="38106" y="46215"/>
                    <a:pt x="31998" y="42037"/>
                    <a:pt x="25152" y="38951"/>
                  </a:cubicBezTo>
                  <a:cubicBezTo>
                    <a:pt x="18066" y="35763"/>
                    <a:pt x="10370" y="34138"/>
                    <a:pt x="2292" y="34138"/>
                  </a:cubicBezTo>
                  <a:lnTo>
                    <a:pt x="0" y="341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3" name="Shape 3946">
              <a:extLst>
                <a:ext uri="{FF2B5EF4-FFF2-40B4-BE49-F238E27FC236}">
                  <a16:creationId xmlns:a16="http://schemas.microsoft.com/office/drawing/2014/main" id="{8B2B2FF2-65FC-17BC-2A95-7F36970BDEC1}"/>
                </a:ext>
              </a:extLst>
            </p:cNvPr>
            <p:cNvSpPr/>
            <p:nvPr/>
          </p:nvSpPr>
          <p:spPr>
            <a:xfrm>
              <a:off x="201281" y="122627"/>
              <a:ext cx="182245" cy="534607"/>
            </a:xfrm>
            <a:custGeom>
              <a:avLst/>
              <a:gdLst/>
              <a:ahLst/>
              <a:cxnLst/>
              <a:rect l="0" t="0" r="0" b="0"/>
              <a:pathLst>
                <a:path w="182245" h="534607">
                  <a:moveTo>
                    <a:pt x="78480" y="0"/>
                  </a:moveTo>
                  <a:lnTo>
                    <a:pt x="116796" y="0"/>
                  </a:lnTo>
                  <a:lnTo>
                    <a:pt x="116796" y="45225"/>
                  </a:lnTo>
                  <a:cubicBezTo>
                    <a:pt x="117786" y="44158"/>
                    <a:pt x="118675" y="43015"/>
                    <a:pt x="119691" y="41986"/>
                  </a:cubicBezTo>
                  <a:cubicBezTo>
                    <a:pt x="132328" y="29134"/>
                    <a:pt x="147479" y="18796"/>
                    <a:pt x="164713" y="11278"/>
                  </a:cubicBezTo>
                  <a:lnTo>
                    <a:pt x="182245" y="5738"/>
                  </a:lnTo>
                  <a:lnTo>
                    <a:pt x="182245" y="42600"/>
                  </a:lnTo>
                  <a:lnTo>
                    <a:pt x="179483" y="43218"/>
                  </a:lnTo>
                  <a:cubicBezTo>
                    <a:pt x="167087" y="49111"/>
                    <a:pt x="156077" y="57048"/>
                    <a:pt x="146768" y="66827"/>
                  </a:cubicBezTo>
                  <a:cubicBezTo>
                    <a:pt x="137433" y="76619"/>
                    <a:pt x="130016" y="88202"/>
                    <a:pt x="124746" y="101232"/>
                  </a:cubicBezTo>
                  <a:cubicBezTo>
                    <a:pt x="119488" y="114198"/>
                    <a:pt x="116821" y="127851"/>
                    <a:pt x="116796" y="141796"/>
                  </a:cubicBezTo>
                  <a:lnTo>
                    <a:pt x="116796" y="142151"/>
                  </a:lnTo>
                  <a:cubicBezTo>
                    <a:pt x="116821" y="156096"/>
                    <a:pt x="119488" y="169748"/>
                    <a:pt x="124746" y="182728"/>
                  </a:cubicBezTo>
                  <a:cubicBezTo>
                    <a:pt x="130016" y="195745"/>
                    <a:pt x="137433" y="207328"/>
                    <a:pt x="146768" y="217132"/>
                  </a:cubicBezTo>
                  <a:cubicBezTo>
                    <a:pt x="156102" y="226924"/>
                    <a:pt x="167113" y="234861"/>
                    <a:pt x="179483" y="240729"/>
                  </a:cubicBezTo>
                  <a:lnTo>
                    <a:pt x="182245" y="241347"/>
                  </a:lnTo>
                  <a:lnTo>
                    <a:pt x="182245" y="278182"/>
                  </a:lnTo>
                  <a:lnTo>
                    <a:pt x="165309" y="272872"/>
                  </a:lnTo>
                  <a:cubicBezTo>
                    <a:pt x="148190" y="265468"/>
                    <a:pt x="133026" y="255257"/>
                    <a:pt x="120225" y="242507"/>
                  </a:cubicBezTo>
                  <a:cubicBezTo>
                    <a:pt x="119031" y="241313"/>
                    <a:pt x="117951" y="239979"/>
                    <a:pt x="116796" y="238747"/>
                  </a:cubicBezTo>
                  <a:lnTo>
                    <a:pt x="116796" y="268719"/>
                  </a:lnTo>
                  <a:lnTo>
                    <a:pt x="182245" y="401804"/>
                  </a:lnTo>
                  <a:lnTo>
                    <a:pt x="182245" y="534607"/>
                  </a:lnTo>
                  <a:lnTo>
                    <a:pt x="166084" y="534607"/>
                  </a:lnTo>
                  <a:lnTo>
                    <a:pt x="166084" y="437159"/>
                  </a:lnTo>
                  <a:lnTo>
                    <a:pt x="78480" y="267310"/>
                  </a:lnTo>
                  <a:lnTo>
                    <a:pt x="78480" y="150724"/>
                  </a:lnTo>
                  <a:lnTo>
                    <a:pt x="0" y="150724"/>
                  </a:lnTo>
                  <a:lnTo>
                    <a:pt x="0" y="116573"/>
                  </a:lnTo>
                  <a:lnTo>
                    <a:pt x="78480" y="116573"/>
                  </a:lnTo>
                  <a:lnTo>
                    <a:pt x="7848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4" name="Shape 3947">
              <a:extLst>
                <a:ext uri="{FF2B5EF4-FFF2-40B4-BE49-F238E27FC236}">
                  <a16:creationId xmlns:a16="http://schemas.microsoft.com/office/drawing/2014/main" id="{57EC6F4D-009E-C9DD-4EF3-EBE08F717595}"/>
                </a:ext>
              </a:extLst>
            </p:cNvPr>
            <p:cNvSpPr/>
            <p:nvPr/>
          </p:nvSpPr>
          <p:spPr>
            <a:xfrm>
              <a:off x="383526" y="335708"/>
              <a:ext cx="140151" cy="321526"/>
            </a:xfrm>
            <a:custGeom>
              <a:avLst/>
              <a:gdLst/>
              <a:ahLst/>
              <a:cxnLst/>
              <a:rect l="0" t="0" r="0" b="0"/>
              <a:pathLst>
                <a:path w="140151" h="321526">
                  <a:moveTo>
                    <a:pt x="106775" y="0"/>
                  </a:moveTo>
                  <a:lnTo>
                    <a:pt x="140151" y="19736"/>
                  </a:lnTo>
                  <a:cubicBezTo>
                    <a:pt x="132632" y="28638"/>
                    <a:pt x="124250" y="36487"/>
                    <a:pt x="115259" y="43459"/>
                  </a:cubicBezTo>
                  <a:lnTo>
                    <a:pt x="22155" y="224079"/>
                  </a:lnTo>
                  <a:lnTo>
                    <a:pt x="22155" y="321526"/>
                  </a:lnTo>
                  <a:lnTo>
                    <a:pt x="0" y="321526"/>
                  </a:lnTo>
                  <a:lnTo>
                    <a:pt x="0" y="188723"/>
                  </a:lnTo>
                  <a:lnTo>
                    <a:pt x="3004" y="194831"/>
                  </a:lnTo>
                  <a:lnTo>
                    <a:pt x="65449" y="67831"/>
                  </a:lnTo>
                  <a:cubicBezTo>
                    <a:pt x="56572" y="69825"/>
                    <a:pt x="47365" y="70879"/>
                    <a:pt x="37789" y="70879"/>
                  </a:cubicBezTo>
                  <a:cubicBezTo>
                    <a:pt x="28124" y="70879"/>
                    <a:pt x="18685" y="69945"/>
                    <a:pt x="9541" y="68093"/>
                  </a:cubicBezTo>
                  <a:lnTo>
                    <a:pt x="0" y="65101"/>
                  </a:lnTo>
                  <a:lnTo>
                    <a:pt x="0" y="28266"/>
                  </a:lnTo>
                  <a:lnTo>
                    <a:pt x="37789" y="36728"/>
                  </a:lnTo>
                  <a:cubicBezTo>
                    <a:pt x="54680" y="36728"/>
                    <a:pt x="69818" y="32144"/>
                    <a:pt x="82798" y="23114"/>
                  </a:cubicBezTo>
                  <a:cubicBezTo>
                    <a:pt x="91904" y="16764"/>
                    <a:pt x="99943" y="9030"/>
                    <a:pt x="10677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5" name="Shape 3948">
              <a:extLst>
                <a:ext uri="{FF2B5EF4-FFF2-40B4-BE49-F238E27FC236}">
                  <a16:creationId xmlns:a16="http://schemas.microsoft.com/office/drawing/2014/main" id="{C77E1BD1-C3CE-6286-DF74-10BB5295618A}"/>
                </a:ext>
              </a:extLst>
            </p:cNvPr>
            <p:cNvSpPr/>
            <p:nvPr/>
          </p:nvSpPr>
          <p:spPr>
            <a:xfrm>
              <a:off x="383526" y="122627"/>
              <a:ext cx="137700" cy="69914"/>
            </a:xfrm>
            <a:custGeom>
              <a:avLst/>
              <a:gdLst/>
              <a:ahLst/>
              <a:cxnLst/>
              <a:rect l="0" t="0" r="0" b="0"/>
              <a:pathLst>
                <a:path w="137700" h="69914">
                  <a:moveTo>
                    <a:pt x="37789" y="0"/>
                  </a:moveTo>
                  <a:cubicBezTo>
                    <a:pt x="60242" y="0"/>
                    <a:pt x="80512" y="5067"/>
                    <a:pt x="98012" y="15062"/>
                  </a:cubicBezTo>
                  <a:cubicBezTo>
                    <a:pt x="112579" y="23381"/>
                    <a:pt x="125889" y="34620"/>
                    <a:pt x="137700" y="48514"/>
                  </a:cubicBezTo>
                  <a:lnTo>
                    <a:pt x="106242" y="69914"/>
                  </a:lnTo>
                  <a:cubicBezTo>
                    <a:pt x="104591" y="67742"/>
                    <a:pt x="102864" y="65621"/>
                    <a:pt x="101086" y="63551"/>
                  </a:cubicBezTo>
                  <a:cubicBezTo>
                    <a:pt x="96323" y="57988"/>
                    <a:pt x="90837" y="52984"/>
                    <a:pt x="84779" y="48666"/>
                  </a:cubicBezTo>
                  <a:cubicBezTo>
                    <a:pt x="78543" y="44234"/>
                    <a:pt x="71457" y="40691"/>
                    <a:pt x="63684" y="38087"/>
                  </a:cubicBezTo>
                  <a:cubicBezTo>
                    <a:pt x="55810" y="35471"/>
                    <a:pt x="47098" y="34138"/>
                    <a:pt x="37789" y="34138"/>
                  </a:cubicBezTo>
                  <a:lnTo>
                    <a:pt x="0" y="42600"/>
                  </a:lnTo>
                  <a:lnTo>
                    <a:pt x="0" y="5738"/>
                  </a:lnTo>
                  <a:lnTo>
                    <a:pt x="9209" y="2829"/>
                  </a:lnTo>
                  <a:cubicBezTo>
                    <a:pt x="18450" y="946"/>
                    <a:pt x="27997" y="0"/>
                    <a:pt x="3778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6" name="Shape 3949">
              <a:extLst>
                <a:ext uri="{FF2B5EF4-FFF2-40B4-BE49-F238E27FC236}">
                  <a16:creationId xmlns:a16="http://schemas.microsoft.com/office/drawing/2014/main" id="{A6FDE6EC-97E2-A9F1-6EB2-519354E7412D}"/>
                </a:ext>
              </a:extLst>
            </p:cNvPr>
            <p:cNvSpPr/>
            <p:nvPr/>
          </p:nvSpPr>
          <p:spPr>
            <a:xfrm>
              <a:off x="102405" y="748708"/>
              <a:ext cx="21590" cy="23508"/>
            </a:xfrm>
            <a:custGeom>
              <a:avLst/>
              <a:gdLst/>
              <a:ahLst/>
              <a:cxnLst/>
              <a:rect l="0" t="0" r="0" b="0"/>
              <a:pathLst>
                <a:path w="21590" h="23508">
                  <a:moveTo>
                    <a:pt x="0" y="0"/>
                  </a:moveTo>
                  <a:lnTo>
                    <a:pt x="4610" y="0"/>
                  </a:lnTo>
                  <a:lnTo>
                    <a:pt x="4610" y="9500"/>
                  </a:lnTo>
                  <a:lnTo>
                    <a:pt x="16980" y="9500"/>
                  </a:lnTo>
                  <a:lnTo>
                    <a:pt x="16980" y="0"/>
                  </a:lnTo>
                  <a:lnTo>
                    <a:pt x="21590" y="0"/>
                  </a:lnTo>
                  <a:lnTo>
                    <a:pt x="21590" y="23508"/>
                  </a:lnTo>
                  <a:lnTo>
                    <a:pt x="16980" y="23508"/>
                  </a:lnTo>
                  <a:lnTo>
                    <a:pt x="16980" y="13462"/>
                  </a:lnTo>
                  <a:lnTo>
                    <a:pt x="4610" y="13462"/>
                  </a:lnTo>
                  <a:lnTo>
                    <a:pt x="4610"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7" name="Shape 3950">
              <a:extLst>
                <a:ext uri="{FF2B5EF4-FFF2-40B4-BE49-F238E27FC236}">
                  <a16:creationId xmlns:a16="http://schemas.microsoft.com/office/drawing/2014/main" id="{6BD8E489-DE63-67C9-70A8-BED73A8A2391}"/>
                </a:ext>
              </a:extLst>
            </p:cNvPr>
            <p:cNvSpPr/>
            <p:nvPr/>
          </p:nvSpPr>
          <p:spPr>
            <a:xfrm>
              <a:off x="130344" y="748709"/>
              <a:ext cx="18313" cy="23508"/>
            </a:xfrm>
            <a:custGeom>
              <a:avLst/>
              <a:gdLst/>
              <a:ahLst/>
              <a:cxnLst/>
              <a:rect l="0" t="0" r="0" b="0"/>
              <a:pathLst>
                <a:path w="18313" h="23508">
                  <a:moveTo>
                    <a:pt x="0" y="0"/>
                  </a:moveTo>
                  <a:lnTo>
                    <a:pt x="17958" y="0"/>
                  </a:lnTo>
                  <a:lnTo>
                    <a:pt x="17958" y="3861"/>
                  </a:lnTo>
                  <a:lnTo>
                    <a:pt x="4572" y="3861"/>
                  </a:lnTo>
                  <a:lnTo>
                    <a:pt x="4572" y="9741"/>
                  </a:lnTo>
                  <a:lnTo>
                    <a:pt x="17158" y="9741"/>
                  </a:lnTo>
                  <a:lnTo>
                    <a:pt x="17158" y="13576"/>
                  </a:lnTo>
                  <a:lnTo>
                    <a:pt x="4572" y="13576"/>
                  </a:lnTo>
                  <a:lnTo>
                    <a:pt x="4572"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8" name="Shape 3951">
              <a:extLst>
                <a:ext uri="{FF2B5EF4-FFF2-40B4-BE49-F238E27FC236}">
                  <a16:creationId xmlns:a16="http://schemas.microsoft.com/office/drawing/2014/main" id="{F6F38C46-C64A-B702-D656-54BC03F72554}"/>
                </a:ext>
              </a:extLst>
            </p:cNvPr>
            <p:cNvSpPr/>
            <p:nvPr/>
          </p:nvSpPr>
          <p:spPr>
            <a:xfrm>
              <a:off x="154243" y="748712"/>
              <a:ext cx="17234" cy="23508"/>
            </a:xfrm>
            <a:custGeom>
              <a:avLst/>
              <a:gdLst/>
              <a:ahLst/>
              <a:cxnLst/>
              <a:rect l="0" t="0" r="0" b="0"/>
              <a:pathLst>
                <a:path w="17234" h="23508">
                  <a:moveTo>
                    <a:pt x="0" y="0"/>
                  </a:moveTo>
                  <a:lnTo>
                    <a:pt x="4610" y="0"/>
                  </a:lnTo>
                  <a:lnTo>
                    <a:pt x="4610" y="19545"/>
                  </a:lnTo>
                  <a:lnTo>
                    <a:pt x="17234" y="19545"/>
                  </a:lnTo>
                  <a:lnTo>
                    <a:pt x="172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19" name="Shape 3952">
              <a:extLst>
                <a:ext uri="{FF2B5EF4-FFF2-40B4-BE49-F238E27FC236}">
                  <a16:creationId xmlns:a16="http://schemas.microsoft.com/office/drawing/2014/main" id="{75694493-C654-5BF9-D07C-D29A82EDB9F3}"/>
                </a:ext>
              </a:extLst>
            </p:cNvPr>
            <p:cNvSpPr/>
            <p:nvPr/>
          </p:nvSpPr>
          <p:spPr>
            <a:xfrm>
              <a:off x="175682" y="748712"/>
              <a:ext cx="17234" cy="23508"/>
            </a:xfrm>
            <a:custGeom>
              <a:avLst/>
              <a:gdLst/>
              <a:ahLst/>
              <a:cxnLst/>
              <a:rect l="0" t="0" r="0" b="0"/>
              <a:pathLst>
                <a:path w="17234" h="23508">
                  <a:moveTo>
                    <a:pt x="0" y="0"/>
                  </a:moveTo>
                  <a:lnTo>
                    <a:pt x="4610" y="0"/>
                  </a:lnTo>
                  <a:lnTo>
                    <a:pt x="4610" y="19545"/>
                  </a:lnTo>
                  <a:lnTo>
                    <a:pt x="17234" y="19545"/>
                  </a:lnTo>
                  <a:lnTo>
                    <a:pt x="172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0" name="Shape 3953">
              <a:extLst>
                <a:ext uri="{FF2B5EF4-FFF2-40B4-BE49-F238E27FC236}">
                  <a16:creationId xmlns:a16="http://schemas.microsoft.com/office/drawing/2014/main" id="{DFCF0207-7D26-12F9-B103-392A2324049F}"/>
                </a:ext>
              </a:extLst>
            </p:cNvPr>
            <p:cNvSpPr/>
            <p:nvPr/>
          </p:nvSpPr>
          <p:spPr>
            <a:xfrm>
              <a:off x="197128" y="748709"/>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76"/>
                  </a:lnTo>
                  <a:lnTo>
                    <a:pt x="4559" y="13576"/>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1" name="Shape 3954">
              <a:extLst>
                <a:ext uri="{FF2B5EF4-FFF2-40B4-BE49-F238E27FC236}">
                  <a16:creationId xmlns:a16="http://schemas.microsoft.com/office/drawing/2014/main" id="{123E38CF-5A38-D90E-8C7E-2839F759BE82}"/>
                </a:ext>
              </a:extLst>
            </p:cNvPr>
            <p:cNvSpPr/>
            <p:nvPr/>
          </p:nvSpPr>
          <p:spPr>
            <a:xfrm>
              <a:off x="221033" y="748708"/>
              <a:ext cx="22200" cy="23508"/>
            </a:xfrm>
            <a:custGeom>
              <a:avLst/>
              <a:gdLst/>
              <a:ahLst/>
              <a:cxnLst/>
              <a:rect l="0" t="0" r="0" b="0"/>
              <a:pathLst>
                <a:path w="22200" h="23508">
                  <a:moveTo>
                    <a:pt x="0" y="0"/>
                  </a:moveTo>
                  <a:lnTo>
                    <a:pt x="4318" y="0"/>
                  </a:lnTo>
                  <a:lnTo>
                    <a:pt x="17704" y="16650"/>
                  </a:lnTo>
                  <a:lnTo>
                    <a:pt x="17704" y="0"/>
                  </a:lnTo>
                  <a:lnTo>
                    <a:pt x="22200" y="0"/>
                  </a:lnTo>
                  <a:lnTo>
                    <a:pt x="22200" y="23508"/>
                  </a:lnTo>
                  <a:lnTo>
                    <a:pt x="17882" y="23508"/>
                  </a:lnTo>
                  <a:lnTo>
                    <a:pt x="4534" y="6845"/>
                  </a:lnTo>
                  <a:lnTo>
                    <a:pt x="45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2" name="Shape 4315">
              <a:extLst>
                <a:ext uri="{FF2B5EF4-FFF2-40B4-BE49-F238E27FC236}">
                  <a16:creationId xmlns:a16="http://schemas.microsoft.com/office/drawing/2014/main" id="{7C9A831E-3F2A-8C42-6E44-CED0F2A0139E}"/>
                </a:ext>
              </a:extLst>
            </p:cNvPr>
            <p:cNvSpPr/>
            <p:nvPr/>
          </p:nvSpPr>
          <p:spPr>
            <a:xfrm>
              <a:off x="249682" y="748702"/>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3" name="Shape 3956">
              <a:extLst>
                <a:ext uri="{FF2B5EF4-FFF2-40B4-BE49-F238E27FC236}">
                  <a16:creationId xmlns:a16="http://schemas.microsoft.com/office/drawing/2014/main" id="{EDC40E1E-A56A-1C07-35C9-F608083B6E57}"/>
                </a:ext>
              </a:extLst>
            </p:cNvPr>
            <p:cNvSpPr/>
            <p:nvPr/>
          </p:nvSpPr>
          <p:spPr>
            <a:xfrm>
              <a:off x="259408" y="748238"/>
              <a:ext cx="24308" cy="24448"/>
            </a:xfrm>
            <a:custGeom>
              <a:avLst/>
              <a:gdLst/>
              <a:ahLst/>
              <a:cxnLst/>
              <a:rect l="0" t="0" r="0" b="0"/>
              <a:pathLst>
                <a:path w="24308" h="24448">
                  <a:moveTo>
                    <a:pt x="13030" y="0"/>
                  </a:moveTo>
                  <a:cubicBezTo>
                    <a:pt x="15545" y="0"/>
                    <a:pt x="17793" y="533"/>
                    <a:pt x="19774" y="1613"/>
                  </a:cubicBezTo>
                  <a:cubicBezTo>
                    <a:pt x="21755" y="2680"/>
                    <a:pt x="23266" y="4242"/>
                    <a:pt x="24308" y="6274"/>
                  </a:cubicBezTo>
                  <a:lnTo>
                    <a:pt x="20358" y="8230"/>
                  </a:lnTo>
                  <a:cubicBezTo>
                    <a:pt x="19609" y="6820"/>
                    <a:pt x="18618" y="5753"/>
                    <a:pt x="17386" y="5055"/>
                  </a:cubicBezTo>
                  <a:cubicBezTo>
                    <a:pt x="16142" y="4343"/>
                    <a:pt x="14732" y="4001"/>
                    <a:pt x="13132" y="4001"/>
                  </a:cubicBezTo>
                  <a:cubicBezTo>
                    <a:pt x="11519" y="4001"/>
                    <a:pt x="10071" y="4343"/>
                    <a:pt x="8801" y="5055"/>
                  </a:cubicBezTo>
                  <a:cubicBezTo>
                    <a:pt x="7531" y="5753"/>
                    <a:pt x="6553" y="6731"/>
                    <a:pt x="5867" y="7988"/>
                  </a:cubicBezTo>
                  <a:cubicBezTo>
                    <a:pt x="5169" y="9246"/>
                    <a:pt x="4826" y="10655"/>
                    <a:pt x="4826" y="12217"/>
                  </a:cubicBezTo>
                  <a:cubicBezTo>
                    <a:pt x="4826" y="13792"/>
                    <a:pt x="5169" y="15202"/>
                    <a:pt x="5867" y="16447"/>
                  </a:cubicBezTo>
                  <a:cubicBezTo>
                    <a:pt x="6553" y="17704"/>
                    <a:pt x="7531" y="18694"/>
                    <a:pt x="8801" y="19393"/>
                  </a:cubicBezTo>
                  <a:cubicBezTo>
                    <a:pt x="10071" y="20104"/>
                    <a:pt x="11519" y="20460"/>
                    <a:pt x="13132" y="20460"/>
                  </a:cubicBezTo>
                  <a:cubicBezTo>
                    <a:pt x="14732" y="20460"/>
                    <a:pt x="16154" y="20104"/>
                    <a:pt x="17399" y="19393"/>
                  </a:cubicBezTo>
                  <a:cubicBezTo>
                    <a:pt x="18644" y="18694"/>
                    <a:pt x="19634" y="17628"/>
                    <a:pt x="20396" y="16218"/>
                  </a:cubicBezTo>
                  <a:lnTo>
                    <a:pt x="24308" y="18161"/>
                  </a:lnTo>
                  <a:cubicBezTo>
                    <a:pt x="23266" y="20206"/>
                    <a:pt x="21755" y="21768"/>
                    <a:pt x="19774" y="22835"/>
                  </a:cubicBezTo>
                  <a:cubicBezTo>
                    <a:pt x="17793" y="23914"/>
                    <a:pt x="15545" y="24448"/>
                    <a:pt x="13030" y="24448"/>
                  </a:cubicBezTo>
                  <a:cubicBezTo>
                    <a:pt x="10490" y="24448"/>
                    <a:pt x="8230" y="23927"/>
                    <a:pt x="6261" y="22873"/>
                  </a:cubicBezTo>
                  <a:cubicBezTo>
                    <a:pt x="4293" y="21819"/>
                    <a:pt x="2756" y="20358"/>
                    <a:pt x="1651" y="18504"/>
                  </a:cubicBezTo>
                  <a:cubicBezTo>
                    <a:pt x="559" y="16650"/>
                    <a:pt x="0" y="14554"/>
                    <a:pt x="0" y="12217"/>
                  </a:cubicBezTo>
                  <a:cubicBezTo>
                    <a:pt x="0" y="9919"/>
                    <a:pt x="559" y="7836"/>
                    <a:pt x="1651" y="5982"/>
                  </a:cubicBezTo>
                  <a:cubicBezTo>
                    <a:pt x="2756" y="4115"/>
                    <a:pt x="4293" y="2654"/>
                    <a:pt x="6261" y="1588"/>
                  </a:cubicBezTo>
                  <a:cubicBezTo>
                    <a:pt x="8230" y="521"/>
                    <a:pt x="10490" y="0"/>
                    <a:pt x="1303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4" name="Shape 3957">
              <a:extLst>
                <a:ext uri="{FF2B5EF4-FFF2-40B4-BE49-F238E27FC236}">
                  <a16:creationId xmlns:a16="http://schemas.microsoft.com/office/drawing/2014/main" id="{FE9A997D-F2F7-E712-4A88-22A81BC28EE2}"/>
                </a:ext>
              </a:extLst>
            </p:cNvPr>
            <p:cNvSpPr/>
            <p:nvPr/>
          </p:nvSpPr>
          <p:spPr>
            <a:xfrm>
              <a:off x="294669" y="748238"/>
              <a:ext cx="24308" cy="24448"/>
            </a:xfrm>
            <a:custGeom>
              <a:avLst/>
              <a:gdLst/>
              <a:ahLst/>
              <a:cxnLst/>
              <a:rect l="0" t="0" r="0" b="0"/>
              <a:pathLst>
                <a:path w="24308" h="24448">
                  <a:moveTo>
                    <a:pt x="13030" y="0"/>
                  </a:moveTo>
                  <a:cubicBezTo>
                    <a:pt x="15545" y="0"/>
                    <a:pt x="17793" y="533"/>
                    <a:pt x="19774" y="1613"/>
                  </a:cubicBezTo>
                  <a:cubicBezTo>
                    <a:pt x="21755" y="2680"/>
                    <a:pt x="23266" y="4242"/>
                    <a:pt x="24308" y="6274"/>
                  </a:cubicBezTo>
                  <a:lnTo>
                    <a:pt x="20358" y="8230"/>
                  </a:lnTo>
                  <a:cubicBezTo>
                    <a:pt x="19609" y="6820"/>
                    <a:pt x="18618" y="5753"/>
                    <a:pt x="17386" y="5055"/>
                  </a:cubicBezTo>
                  <a:cubicBezTo>
                    <a:pt x="16142" y="4343"/>
                    <a:pt x="14732" y="4001"/>
                    <a:pt x="13132" y="4001"/>
                  </a:cubicBezTo>
                  <a:cubicBezTo>
                    <a:pt x="11519" y="4001"/>
                    <a:pt x="10071" y="4343"/>
                    <a:pt x="8801" y="5055"/>
                  </a:cubicBezTo>
                  <a:cubicBezTo>
                    <a:pt x="7531" y="5753"/>
                    <a:pt x="6553" y="6731"/>
                    <a:pt x="5867" y="7988"/>
                  </a:cubicBezTo>
                  <a:cubicBezTo>
                    <a:pt x="5169" y="9246"/>
                    <a:pt x="4826" y="10655"/>
                    <a:pt x="4826" y="12217"/>
                  </a:cubicBezTo>
                  <a:cubicBezTo>
                    <a:pt x="4826" y="13792"/>
                    <a:pt x="5169" y="15202"/>
                    <a:pt x="5867" y="16447"/>
                  </a:cubicBezTo>
                  <a:cubicBezTo>
                    <a:pt x="6553" y="17704"/>
                    <a:pt x="7531" y="18694"/>
                    <a:pt x="8801" y="19393"/>
                  </a:cubicBezTo>
                  <a:cubicBezTo>
                    <a:pt x="10071" y="20104"/>
                    <a:pt x="11519" y="20460"/>
                    <a:pt x="13132" y="20460"/>
                  </a:cubicBezTo>
                  <a:cubicBezTo>
                    <a:pt x="14732" y="20460"/>
                    <a:pt x="16154" y="20104"/>
                    <a:pt x="17399" y="19393"/>
                  </a:cubicBezTo>
                  <a:cubicBezTo>
                    <a:pt x="18644" y="18694"/>
                    <a:pt x="19634" y="17628"/>
                    <a:pt x="20396" y="16218"/>
                  </a:cubicBezTo>
                  <a:lnTo>
                    <a:pt x="24308" y="18161"/>
                  </a:lnTo>
                  <a:cubicBezTo>
                    <a:pt x="23266" y="20206"/>
                    <a:pt x="21755" y="21768"/>
                    <a:pt x="19774" y="22835"/>
                  </a:cubicBezTo>
                  <a:cubicBezTo>
                    <a:pt x="17793" y="23914"/>
                    <a:pt x="15545" y="24448"/>
                    <a:pt x="13030" y="24448"/>
                  </a:cubicBezTo>
                  <a:cubicBezTo>
                    <a:pt x="10490" y="24448"/>
                    <a:pt x="8230" y="23927"/>
                    <a:pt x="6261" y="22873"/>
                  </a:cubicBezTo>
                  <a:cubicBezTo>
                    <a:pt x="4293" y="21819"/>
                    <a:pt x="2756" y="20358"/>
                    <a:pt x="1651" y="18504"/>
                  </a:cubicBezTo>
                  <a:cubicBezTo>
                    <a:pt x="559" y="16650"/>
                    <a:pt x="0" y="14554"/>
                    <a:pt x="0" y="12217"/>
                  </a:cubicBezTo>
                  <a:cubicBezTo>
                    <a:pt x="0" y="9919"/>
                    <a:pt x="559" y="7836"/>
                    <a:pt x="1651" y="5982"/>
                  </a:cubicBezTo>
                  <a:cubicBezTo>
                    <a:pt x="2756" y="4115"/>
                    <a:pt x="4293" y="2654"/>
                    <a:pt x="6261" y="1588"/>
                  </a:cubicBezTo>
                  <a:cubicBezTo>
                    <a:pt x="8230" y="521"/>
                    <a:pt x="10490" y="0"/>
                    <a:pt x="1303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5" name="Shape 3958">
              <a:extLst>
                <a:ext uri="{FF2B5EF4-FFF2-40B4-BE49-F238E27FC236}">
                  <a16:creationId xmlns:a16="http://schemas.microsoft.com/office/drawing/2014/main" id="{228F3D88-ABE1-1B2E-B7AD-EB5A004EBF16}"/>
                </a:ext>
              </a:extLst>
            </p:cNvPr>
            <p:cNvSpPr/>
            <p:nvPr/>
          </p:nvSpPr>
          <p:spPr>
            <a:xfrm>
              <a:off x="321476" y="748231"/>
              <a:ext cx="13208" cy="24460"/>
            </a:xfrm>
            <a:custGeom>
              <a:avLst/>
              <a:gdLst/>
              <a:ahLst/>
              <a:cxnLst/>
              <a:rect l="0" t="0" r="0" b="0"/>
              <a:pathLst>
                <a:path w="13208" h="24460">
                  <a:moveTo>
                    <a:pt x="13208" y="0"/>
                  </a:moveTo>
                  <a:lnTo>
                    <a:pt x="13208" y="4001"/>
                  </a:lnTo>
                  <a:lnTo>
                    <a:pt x="8839" y="5055"/>
                  </a:lnTo>
                  <a:cubicBezTo>
                    <a:pt x="7569" y="5766"/>
                    <a:pt x="6579" y="6744"/>
                    <a:pt x="5880" y="8001"/>
                  </a:cubicBezTo>
                  <a:cubicBezTo>
                    <a:pt x="5182" y="9246"/>
                    <a:pt x="4826" y="10655"/>
                    <a:pt x="4826" y="12230"/>
                  </a:cubicBezTo>
                  <a:cubicBezTo>
                    <a:pt x="4826" y="13805"/>
                    <a:pt x="5182" y="15215"/>
                    <a:pt x="5880" y="16459"/>
                  </a:cubicBezTo>
                  <a:cubicBezTo>
                    <a:pt x="6579" y="17717"/>
                    <a:pt x="7569" y="18694"/>
                    <a:pt x="8839" y="19406"/>
                  </a:cubicBezTo>
                  <a:lnTo>
                    <a:pt x="13208" y="20460"/>
                  </a:lnTo>
                  <a:lnTo>
                    <a:pt x="13208" y="24460"/>
                  </a:lnTo>
                  <a:lnTo>
                    <a:pt x="6388" y="22847"/>
                  </a:lnTo>
                  <a:cubicBezTo>
                    <a:pt x="4382" y="21768"/>
                    <a:pt x="2819" y="20307"/>
                    <a:pt x="1689" y="18440"/>
                  </a:cubicBezTo>
                  <a:cubicBezTo>
                    <a:pt x="571" y="16586"/>
                    <a:pt x="0" y="14516"/>
                    <a:pt x="0" y="12230"/>
                  </a:cubicBezTo>
                  <a:cubicBezTo>
                    <a:pt x="0" y="9970"/>
                    <a:pt x="571" y="7912"/>
                    <a:pt x="1689" y="6033"/>
                  </a:cubicBezTo>
                  <a:cubicBezTo>
                    <a:pt x="2819" y="4166"/>
                    <a:pt x="4382" y="2692"/>
                    <a:pt x="6388" y="1613"/>
                  </a:cubicBezTo>
                  <a:lnTo>
                    <a:pt x="1320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6" name="Shape 3959">
              <a:extLst>
                <a:ext uri="{FF2B5EF4-FFF2-40B4-BE49-F238E27FC236}">
                  <a16:creationId xmlns:a16="http://schemas.microsoft.com/office/drawing/2014/main" id="{C2823F7A-1D29-A4CC-F705-D4B1BC61D08B}"/>
                </a:ext>
              </a:extLst>
            </p:cNvPr>
            <p:cNvSpPr/>
            <p:nvPr/>
          </p:nvSpPr>
          <p:spPr>
            <a:xfrm>
              <a:off x="334684" y="748231"/>
              <a:ext cx="13208" cy="24460"/>
            </a:xfrm>
            <a:custGeom>
              <a:avLst/>
              <a:gdLst/>
              <a:ahLst/>
              <a:cxnLst/>
              <a:rect l="0" t="0" r="0" b="0"/>
              <a:pathLst>
                <a:path w="13208" h="24460">
                  <a:moveTo>
                    <a:pt x="0" y="0"/>
                  </a:moveTo>
                  <a:cubicBezTo>
                    <a:pt x="2540" y="0"/>
                    <a:pt x="4813" y="546"/>
                    <a:pt x="6820" y="1613"/>
                  </a:cubicBezTo>
                  <a:cubicBezTo>
                    <a:pt x="8827" y="2692"/>
                    <a:pt x="10389" y="4166"/>
                    <a:pt x="11519" y="6033"/>
                  </a:cubicBezTo>
                  <a:cubicBezTo>
                    <a:pt x="12649" y="7912"/>
                    <a:pt x="13208" y="9970"/>
                    <a:pt x="13208" y="12230"/>
                  </a:cubicBezTo>
                  <a:cubicBezTo>
                    <a:pt x="13208" y="14516"/>
                    <a:pt x="12649" y="16586"/>
                    <a:pt x="11519" y="18440"/>
                  </a:cubicBezTo>
                  <a:cubicBezTo>
                    <a:pt x="10389" y="20307"/>
                    <a:pt x="8827" y="21768"/>
                    <a:pt x="6820" y="22847"/>
                  </a:cubicBezTo>
                  <a:cubicBezTo>
                    <a:pt x="4813" y="23927"/>
                    <a:pt x="2540" y="24460"/>
                    <a:pt x="0" y="24460"/>
                  </a:cubicBezTo>
                  <a:lnTo>
                    <a:pt x="0" y="24460"/>
                  </a:lnTo>
                  <a:lnTo>
                    <a:pt x="0" y="20460"/>
                  </a:lnTo>
                  <a:lnTo>
                    <a:pt x="0" y="20460"/>
                  </a:lnTo>
                  <a:cubicBezTo>
                    <a:pt x="1651" y="20460"/>
                    <a:pt x="3099" y="20104"/>
                    <a:pt x="4369" y="19406"/>
                  </a:cubicBezTo>
                  <a:cubicBezTo>
                    <a:pt x="5639" y="18694"/>
                    <a:pt x="6629" y="17717"/>
                    <a:pt x="7328" y="16459"/>
                  </a:cubicBezTo>
                  <a:cubicBezTo>
                    <a:pt x="8026" y="15215"/>
                    <a:pt x="8382" y="13805"/>
                    <a:pt x="8382" y="12230"/>
                  </a:cubicBezTo>
                  <a:cubicBezTo>
                    <a:pt x="8382" y="10655"/>
                    <a:pt x="8026" y="9246"/>
                    <a:pt x="7328" y="8001"/>
                  </a:cubicBezTo>
                  <a:cubicBezTo>
                    <a:pt x="6629" y="6744"/>
                    <a:pt x="5639" y="5766"/>
                    <a:pt x="4369" y="5055"/>
                  </a:cubicBezTo>
                  <a:cubicBezTo>
                    <a:pt x="3099" y="4356"/>
                    <a:pt x="1651" y="4001"/>
                    <a:pt x="0" y="4001"/>
                  </a:cubicBezTo>
                  <a:lnTo>
                    <a:pt x="0" y="4001"/>
                  </a:lnTo>
                  <a:lnTo>
                    <a:pt x="0" y="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7" name="Shape 3960">
              <a:extLst>
                <a:ext uri="{FF2B5EF4-FFF2-40B4-BE49-F238E27FC236}">
                  <a16:creationId xmlns:a16="http://schemas.microsoft.com/office/drawing/2014/main" id="{C418603E-0F6F-6BD4-6C5B-5246C9A7C4C0}"/>
                </a:ext>
              </a:extLst>
            </p:cNvPr>
            <p:cNvSpPr/>
            <p:nvPr/>
          </p:nvSpPr>
          <p:spPr>
            <a:xfrm>
              <a:off x="352970" y="748708"/>
              <a:ext cx="27534" cy="23508"/>
            </a:xfrm>
            <a:custGeom>
              <a:avLst/>
              <a:gdLst/>
              <a:ahLst/>
              <a:cxnLst/>
              <a:rect l="0" t="0" r="0" b="0"/>
              <a:pathLst>
                <a:path w="27534" h="23508">
                  <a:moveTo>
                    <a:pt x="0" y="0"/>
                  </a:moveTo>
                  <a:lnTo>
                    <a:pt x="5296" y="0"/>
                  </a:lnTo>
                  <a:lnTo>
                    <a:pt x="13779" y="13068"/>
                  </a:lnTo>
                  <a:lnTo>
                    <a:pt x="22276" y="0"/>
                  </a:lnTo>
                  <a:lnTo>
                    <a:pt x="27534" y="0"/>
                  </a:lnTo>
                  <a:lnTo>
                    <a:pt x="27534" y="23508"/>
                  </a:lnTo>
                  <a:lnTo>
                    <a:pt x="23038" y="23508"/>
                  </a:lnTo>
                  <a:lnTo>
                    <a:pt x="23038" y="6248"/>
                  </a:lnTo>
                  <a:lnTo>
                    <a:pt x="15557" y="17691"/>
                  </a:lnTo>
                  <a:lnTo>
                    <a:pt x="11963" y="17691"/>
                  </a:lnTo>
                  <a:lnTo>
                    <a:pt x="4496" y="6248"/>
                  </a:lnTo>
                  <a:lnTo>
                    <a:pt x="4496"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8" name="Shape 3961">
              <a:extLst>
                <a:ext uri="{FF2B5EF4-FFF2-40B4-BE49-F238E27FC236}">
                  <a16:creationId xmlns:a16="http://schemas.microsoft.com/office/drawing/2014/main" id="{1878E48E-9831-3580-074F-6458DBD87EDD}"/>
                </a:ext>
              </a:extLst>
            </p:cNvPr>
            <p:cNvSpPr/>
            <p:nvPr/>
          </p:nvSpPr>
          <p:spPr>
            <a:xfrm>
              <a:off x="386885" y="748708"/>
              <a:ext cx="27534" cy="23508"/>
            </a:xfrm>
            <a:custGeom>
              <a:avLst/>
              <a:gdLst/>
              <a:ahLst/>
              <a:cxnLst/>
              <a:rect l="0" t="0" r="0" b="0"/>
              <a:pathLst>
                <a:path w="27534" h="23508">
                  <a:moveTo>
                    <a:pt x="0" y="0"/>
                  </a:moveTo>
                  <a:lnTo>
                    <a:pt x="5296" y="0"/>
                  </a:lnTo>
                  <a:lnTo>
                    <a:pt x="13792" y="13068"/>
                  </a:lnTo>
                  <a:lnTo>
                    <a:pt x="22276" y="0"/>
                  </a:lnTo>
                  <a:lnTo>
                    <a:pt x="27534" y="0"/>
                  </a:lnTo>
                  <a:lnTo>
                    <a:pt x="27534" y="23508"/>
                  </a:lnTo>
                  <a:lnTo>
                    <a:pt x="23038" y="23508"/>
                  </a:lnTo>
                  <a:lnTo>
                    <a:pt x="23038" y="6248"/>
                  </a:lnTo>
                  <a:lnTo>
                    <a:pt x="15557" y="17691"/>
                  </a:lnTo>
                  <a:lnTo>
                    <a:pt x="11976" y="17691"/>
                  </a:lnTo>
                  <a:lnTo>
                    <a:pt x="4496" y="6248"/>
                  </a:lnTo>
                  <a:lnTo>
                    <a:pt x="4496"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29" name="Shape 4316">
              <a:extLst>
                <a:ext uri="{FF2B5EF4-FFF2-40B4-BE49-F238E27FC236}">
                  <a16:creationId xmlns:a16="http://schemas.microsoft.com/office/drawing/2014/main" id="{6D04F034-BFB9-C83C-7853-A3DA9CC22C7A}"/>
                </a:ext>
              </a:extLst>
            </p:cNvPr>
            <p:cNvSpPr/>
            <p:nvPr/>
          </p:nvSpPr>
          <p:spPr>
            <a:xfrm>
              <a:off x="420878" y="748702"/>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0" name="Shape 3963">
              <a:extLst>
                <a:ext uri="{FF2B5EF4-FFF2-40B4-BE49-F238E27FC236}">
                  <a16:creationId xmlns:a16="http://schemas.microsoft.com/office/drawing/2014/main" id="{FB5E1FF8-B1E6-6262-702D-24E0E0D98119}"/>
                </a:ext>
              </a:extLst>
            </p:cNvPr>
            <p:cNvSpPr/>
            <p:nvPr/>
          </p:nvSpPr>
          <p:spPr>
            <a:xfrm>
              <a:off x="429514" y="748705"/>
              <a:ext cx="20422" cy="23508"/>
            </a:xfrm>
            <a:custGeom>
              <a:avLst/>
              <a:gdLst/>
              <a:ahLst/>
              <a:cxnLst/>
              <a:rect l="0" t="0" r="0" b="0"/>
              <a:pathLst>
                <a:path w="20422" h="23508">
                  <a:moveTo>
                    <a:pt x="0" y="0"/>
                  </a:moveTo>
                  <a:lnTo>
                    <a:pt x="20422" y="0"/>
                  </a:lnTo>
                  <a:lnTo>
                    <a:pt x="20422" y="3962"/>
                  </a:lnTo>
                  <a:lnTo>
                    <a:pt x="12510" y="3962"/>
                  </a:lnTo>
                  <a:lnTo>
                    <a:pt x="12510" y="23508"/>
                  </a:lnTo>
                  <a:lnTo>
                    <a:pt x="7899" y="23508"/>
                  </a:lnTo>
                  <a:lnTo>
                    <a:pt x="7899" y="3962"/>
                  </a:lnTo>
                  <a:lnTo>
                    <a:pt x="0" y="396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1" name="Shape 3964">
              <a:extLst>
                <a:ext uri="{FF2B5EF4-FFF2-40B4-BE49-F238E27FC236}">
                  <a16:creationId xmlns:a16="http://schemas.microsoft.com/office/drawing/2014/main" id="{20E7D501-2B94-7404-0B78-45ADE247EAD2}"/>
                </a:ext>
              </a:extLst>
            </p:cNvPr>
            <p:cNvSpPr/>
            <p:nvPr/>
          </p:nvSpPr>
          <p:spPr>
            <a:xfrm>
              <a:off x="451966" y="748705"/>
              <a:ext cx="20422" cy="23508"/>
            </a:xfrm>
            <a:custGeom>
              <a:avLst/>
              <a:gdLst/>
              <a:ahLst/>
              <a:cxnLst/>
              <a:rect l="0" t="0" r="0" b="0"/>
              <a:pathLst>
                <a:path w="20422" h="23508">
                  <a:moveTo>
                    <a:pt x="0" y="0"/>
                  </a:moveTo>
                  <a:lnTo>
                    <a:pt x="20422" y="0"/>
                  </a:lnTo>
                  <a:lnTo>
                    <a:pt x="20422" y="3962"/>
                  </a:lnTo>
                  <a:lnTo>
                    <a:pt x="12510" y="3962"/>
                  </a:lnTo>
                  <a:lnTo>
                    <a:pt x="12510" y="23508"/>
                  </a:lnTo>
                  <a:lnTo>
                    <a:pt x="7899" y="23508"/>
                  </a:lnTo>
                  <a:lnTo>
                    <a:pt x="7899" y="3962"/>
                  </a:lnTo>
                  <a:lnTo>
                    <a:pt x="0" y="396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2" name="Shape 3965">
              <a:extLst>
                <a:ext uri="{FF2B5EF4-FFF2-40B4-BE49-F238E27FC236}">
                  <a16:creationId xmlns:a16="http://schemas.microsoft.com/office/drawing/2014/main" id="{143CA6F6-3820-4088-E067-02BF1C15B191}"/>
                </a:ext>
              </a:extLst>
            </p:cNvPr>
            <p:cNvSpPr/>
            <p:nvPr/>
          </p:nvSpPr>
          <p:spPr>
            <a:xfrm>
              <a:off x="476376" y="748709"/>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76"/>
                  </a:lnTo>
                  <a:lnTo>
                    <a:pt x="4559" y="13576"/>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3" name="Shape 3966">
              <a:extLst>
                <a:ext uri="{FF2B5EF4-FFF2-40B4-BE49-F238E27FC236}">
                  <a16:creationId xmlns:a16="http://schemas.microsoft.com/office/drawing/2014/main" id="{ACDCFC2B-EB7A-88CB-5A27-A96758534AC1}"/>
                </a:ext>
              </a:extLst>
            </p:cNvPr>
            <p:cNvSpPr/>
            <p:nvPr/>
          </p:nvSpPr>
          <p:spPr>
            <a:xfrm>
              <a:off x="500280" y="748709"/>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76"/>
                  </a:lnTo>
                  <a:lnTo>
                    <a:pt x="4559" y="13576"/>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4" name="Shape 3967">
              <a:extLst>
                <a:ext uri="{FF2B5EF4-FFF2-40B4-BE49-F238E27FC236}">
                  <a16:creationId xmlns:a16="http://schemas.microsoft.com/office/drawing/2014/main" id="{76314A38-516C-7A6D-2B32-D0D0A86542EC}"/>
                </a:ext>
              </a:extLst>
            </p:cNvPr>
            <p:cNvSpPr/>
            <p:nvPr/>
          </p:nvSpPr>
          <p:spPr>
            <a:xfrm>
              <a:off x="103285" y="789011"/>
              <a:ext cx="16828" cy="23508"/>
            </a:xfrm>
            <a:custGeom>
              <a:avLst/>
              <a:gdLst/>
              <a:ahLst/>
              <a:cxnLst/>
              <a:rect l="0" t="0" r="0" b="0"/>
              <a:pathLst>
                <a:path w="16828" h="23508">
                  <a:moveTo>
                    <a:pt x="0" y="0"/>
                  </a:moveTo>
                  <a:lnTo>
                    <a:pt x="16828" y="0"/>
                  </a:lnTo>
                  <a:lnTo>
                    <a:pt x="16828" y="1880"/>
                  </a:lnTo>
                  <a:lnTo>
                    <a:pt x="2210" y="1880"/>
                  </a:lnTo>
                  <a:lnTo>
                    <a:pt x="2210" y="10846"/>
                  </a:lnTo>
                  <a:lnTo>
                    <a:pt x="16218" y="10846"/>
                  </a:lnTo>
                  <a:lnTo>
                    <a:pt x="16218" y="12764"/>
                  </a:lnTo>
                  <a:lnTo>
                    <a:pt x="2210" y="12764"/>
                  </a:lnTo>
                  <a:lnTo>
                    <a:pt x="2210"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5" name="Shape 3968">
              <a:extLst>
                <a:ext uri="{FF2B5EF4-FFF2-40B4-BE49-F238E27FC236}">
                  <a16:creationId xmlns:a16="http://schemas.microsoft.com/office/drawing/2014/main" id="{CCA48DAB-8765-BC1F-1504-5D2494D9D5CC}"/>
                </a:ext>
              </a:extLst>
            </p:cNvPr>
            <p:cNvSpPr/>
            <p:nvPr/>
          </p:nvSpPr>
          <p:spPr>
            <a:xfrm>
              <a:off x="127584" y="788579"/>
              <a:ext cx="12897" cy="24384"/>
            </a:xfrm>
            <a:custGeom>
              <a:avLst/>
              <a:gdLst/>
              <a:ahLst/>
              <a:cxnLst/>
              <a:rect l="0" t="0" r="0" b="0"/>
              <a:pathLst>
                <a:path w="12897" h="24384">
                  <a:moveTo>
                    <a:pt x="12878" y="0"/>
                  </a:moveTo>
                  <a:lnTo>
                    <a:pt x="12897" y="5"/>
                  </a:lnTo>
                  <a:lnTo>
                    <a:pt x="12897" y="1910"/>
                  </a:lnTo>
                  <a:lnTo>
                    <a:pt x="12878" y="1905"/>
                  </a:lnTo>
                  <a:cubicBezTo>
                    <a:pt x="10871" y="1905"/>
                    <a:pt x="9055" y="2349"/>
                    <a:pt x="7455" y="3238"/>
                  </a:cubicBezTo>
                  <a:cubicBezTo>
                    <a:pt x="5842" y="4127"/>
                    <a:pt x="4585" y="5347"/>
                    <a:pt x="3683" y="6909"/>
                  </a:cubicBezTo>
                  <a:cubicBezTo>
                    <a:pt x="2769" y="8471"/>
                    <a:pt x="2324" y="10236"/>
                    <a:pt x="2324" y="12179"/>
                  </a:cubicBezTo>
                  <a:cubicBezTo>
                    <a:pt x="2324" y="14135"/>
                    <a:pt x="2769" y="15888"/>
                    <a:pt x="3683" y="17463"/>
                  </a:cubicBezTo>
                  <a:cubicBezTo>
                    <a:pt x="4585" y="19037"/>
                    <a:pt x="5842" y="20257"/>
                    <a:pt x="7455" y="21146"/>
                  </a:cubicBezTo>
                  <a:cubicBezTo>
                    <a:pt x="9055" y="22022"/>
                    <a:pt x="10871" y="22466"/>
                    <a:pt x="12878" y="22466"/>
                  </a:cubicBezTo>
                  <a:lnTo>
                    <a:pt x="12897" y="22462"/>
                  </a:lnTo>
                  <a:lnTo>
                    <a:pt x="12897" y="24379"/>
                  </a:lnTo>
                  <a:lnTo>
                    <a:pt x="12878" y="24384"/>
                  </a:lnTo>
                  <a:cubicBezTo>
                    <a:pt x="10414" y="24384"/>
                    <a:pt x="8191" y="23851"/>
                    <a:pt x="6236" y="22771"/>
                  </a:cubicBezTo>
                  <a:cubicBezTo>
                    <a:pt x="4280" y="21692"/>
                    <a:pt x="2743" y="20231"/>
                    <a:pt x="1651" y="18364"/>
                  </a:cubicBezTo>
                  <a:cubicBezTo>
                    <a:pt x="546" y="16510"/>
                    <a:pt x="0" y="14453"/>
                    <a:pt x="0" y="12179"/>
                  </a:cubicBezTo>
                  <a:cubicBezTo>
                    <a:pt x="0" y="9931"/>
                    <a:pt x="546" y="7861"/>
                    <a:pt x="1651" y="6007"/>
                  </a:cubicBezTo>
                  <a:cubicBezTo>
                    <a:pt x="2743" y="4153"/>
                    <a:pt x="4280" y="2680"/>
                    <a:pt x="6236" y="1600"/>
                  </a:cubicBezTo>
                  <a:cubicBezTo>
                    <a:pt x="8191" y="533"/>
                    <a:pt x="10414" y="0"/>
                    <a:pt x="12878"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6" name="Shape 3969">
              <a:extLst>
                <a:ext uri="{FF2B5EF4-FFF2-40B4-BE49-F238E27FC236}">
                  <a16:creationId xmlns:a16="http://schemas.microsoft.com/office/drawing/2014/main" id="{819D164C-F143-D387-2806-643975B72962}"/>
                </a:ext>
              </a:extLst>
            </p:cNvPr>
            <p:cNvSpPr/>
            <p:nvPr/>
          </p:nvSpPr>
          <p:spPr>
            <a:xfrm>
              <a:off x="140481" y="788584"/>
              <a:ext cx="12859" cy="24375"/>
            </a:xfrm>
            <a:custGeom>
              <a:avLst/>
              <a:gdLst/>
              <a:ahLst/>
              <a:cxnLst/>
              <a:rect l="0" t="0" r="0" b="0"/>
              <a:pathLst>
                <a:path w="12859" h="24375">
                  <a:moveTo>
                    <a:pt x="0" y="0"/>
                  </a:moveTo>
                  <a:lnTo>
                    <a:pt x="6610" y="1596"/>
                  </a:lnTo>
                  <a:cubicBezTo>
                    <a:pt x="8579" y="2675"/>
                    <a:pt x="10103" y="4148"/>
                    <a:pt x="11208" y="6003"/>
                  </a:cubicBezTo>
                  <a:cubicBezTo>
                    <a:pt x="12313" y="7857"/>
                    <a:pt x="12859" y="9927"/>
                    <a:pt x="12859" y="12175"/>
                  </a:cubicBezTo>
                  <a:cubicBezTo>
                    <a:pt x="12859" y="14448"/>
                    <a:pt x="12313" y="16505"/>
                    <a:pt x="11208" y="18360"/>
                  </a:cubicBezTo>
                  <a:cubicBezTo>
                    <a:pt x="10103" y="20227"/>
                    <a:pt x="8579" y="21687"/>
                    <a:pt x="6610" y="22767"/>
                  </a:cubicBezTo>
                  <a:lnTo>
                    <a:pt x="0" y="24375"/>
                  </a:lnTo>
                  <a:lnTo>
                    <a:pt x="0" y="22457"/>
                  </a:lnTo>
                  <a:lnTo>
                    <a:pt x="5442" y="21141"/>
                  </a:lnTo>
                  <a:cubicBezTo>
                    <a:pt x="7042" y="20252"/>
                    <a:pt x="8299" y="19033"/>
                    <a:pt x="9214" y="17458"/>
                  </a:cubicBezTo>
                  <a:cubicBezTo>
                    <a:pt x="10116" y="15883"/>
                    <a:pt x="10573" y="14131"/>
                    <a:pt x="10573" y="12175"/>
                  </a:cubicBezTo>
                  <a:cubicBezTo>
                    <a:pt x="10573" y="10232"/>
                    <a:pt x="10116" y="8466"/>
                    <a:pt x="9214" y="6904"/>
                  </a:cubicBezTo>
                  <a:cubicBezTo>
                    <a:pt x="8299" y="5342"/>
                    <a:pt x="7042" y="4123"/>
                    <a:pt x="5442" y="3234"/>
                  </a:cubicBezTo>
                  <a:lnTo>
                    <a:pt x="0" y="1905"/>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7" name="Shape 3970">
              <a:extLst>
                <a:ext uri="{FF2B5EF4-FFF2-40B4-BE49-F238E27FC236}">
                  <a16:creationId xmlns:a16="http://schemas.microsoft.com/office/drawing/2014/main" id="{EE897DE3-0F7D-4EFC-1940-E7FB707B79DE}"/>
                </a:ext>
              </a:extLst>
            </p:cNvPr>
            <p:cNvSpPr/>
            <p:nvPr/>
          </p:nvSpPr>
          <p:spPr>
            <a:xfrm>
              <a:off x="162986" y="789009"/>
              <a:ext cx="9258" cy="23508"/>
            </a:xfrm>
            <a:custGeom>
              <a:avLst/>
              <a:gdLst/>
              <a:ahLst/>
              <a:cxnLst/>
              <a:rect l="0" t="0" r="0" b="0"/>
              <a:pathLst>
                <a:path w="9258" h="23508">
                  <a:moveTo>
                    <a:pt x="0" y="0"/>
                  </a:moveTo>
                  <a:lnTo>
                    <a:pt x="9258" y="0"/>
                  </a:lnTo>
                  <a:lnTo>
                    <a:pt x="9258" y="1880"/>
                  </a:lnTo>
                  <a:lnTo>
                    <a:pt x="2222" y="1880"/>
                  </a:lnTo>
                  <a:lnTo>
                    <a:pt x="2222" y="11963"/>
                  </a:lnTo>
                  <a:lnTo>
                    <a:pt x="9258" y="11963"/>
                  </a:lnTo>
                  <a:lnTo>
                    <a:pt x="9258" y="15582"/>
                  </a:lnTo>
                  <a:lnTo>
                    <a:pt x="7658" y="13805"/>
                  </a:lnTo>
                  <a:lnTo>
                    <a:pt x="2222" y="13805"/>
                  </a:lnTo>
                  <a:lnTo>
                    <a:pt x="2222"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8" name="Shape 3971">
              <a:extLst>
                <a:ext uri="{FF2B5EF4-FFF2-40B4-BE49-F238E27FC236}">
                  <a16:creationId xmlns:a16="http://schemas.microsoft.com/office/drawing/2014/main" id="{E4A5CDF5-D4F9-BFF5-AA92-1F1DC0D8CC73}"/>
                </a:ext>
              </a:extLst>
            </p:cNvPr>
            <p:cNvSpPr/>
            <p:nvPr/>
          </p:nvSpPr>
          <p:spPr>
            <a:xfrm>
              <a:off x="172244" y="789009"/>
              <a:ext cx="9830" cy="23508"/>
            </a:xfrm>
            <a:custGeom>
              <a:avLst/>
              <a:gdLst/>
              <a:ahLst/>
              <a:cxnLst/>
              <a:rect l="0" t="0" r="0" b="0"/>
              <a:pathLst>
                <a:path w="9830" h="23508">
                  <a:moveTo>
                    <a:pt x="0" y="0"/>
                  </a:moveTo>
                  <a:lnTo>
                    <a:pt x="864" y="0"/>
                  </a:lnTo>
                  <a:cubicBezTo>
                    <a:pt x="3531" y="0"/>
                    <a:pt x="5601" y="622"/>
                    <a:pt x="7099" y="1867"/>
                  </a:cubicBezTo>
                  <a:cubicBezTo>
                    <a:pt x="8611" y="3111"/>
                    <a:pt x="9360" y="4813"/>
                    <a:pt x="9360" y="6960"/>
                  </a:cubicBezTo>
                  <a:cubicBezTo>
                    <a:pt x="9360" y="9080"/>
                    <a:pt x="8623" y="10757"/>
                    <a:pt x="7163" y="11963"/>
                  </a:cubicBezTo>
                  <a:cubicBezTo>
                    <a:pt x="5690" y="13170"/>
                    <a:pt x="3658" y="13792"/>
                    <a:pt x="1054" y="13805"/>
                  </a:cubicBezTo>
                  <a:lnTo>
                    <a:pt x="9830" y="23508"/>
                  </a:lnTo>
                  <a:lnTo>
                    <a:pt x="7137" y="23508"/>
                  </a:lnTo>
                  <a:lnTo>
                    <a:pt x="0" y="15582"/>
                  </a:lnTo>
                  <a:lnTo>
                    <a:pt x="0" y="11963"/>
                  </a:lnTo>
                  <a:lnTo>
                    <a:pt x="724" y="11963"/>
                  </a:lnTo>
                  <a:cubicBezTo>
                    <a:pt x="2819" y="11963"/>
                    <a:pt x="4407" y="11544"/>
                    <a:pt x="5461" y="10693"/>
                  </a:cubicBezTo>
                  <a:cubicBezTo>
                    <a:pt x="6502" y="9855"/>
                    <a:pt x="7036" y="8611"/>
                    <a:pt x="7036" y="6960"/>
                  </a:cubicBezTo>
                  <a:cubicBezTo>
                    <a:pt x="7036" y="5271"/>
                    <a:pt x="6502" y="4013"/>
                    <a:pt x="5461" y="3162"/>
                  </a:cubicBezTo>
                  <a:cubicBezTo>
                    <a:pt x="4407" y="2311"/>
                    <a:pt x="2819" y="1880"/>
                    <a:pt x="724" y="1880"/>
                  </a:cubicBezTo>
                  <a:lnTo>
                    <a:pt x="0" y="188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39" name="Shape 3972">
              <a:extLst>
                <a:ext uri="{FF2B5EF4-FFF2-40B4-BE49-F238E27FC236}">
                  <a16:creationId xmlns:a16="http://schemas.microsoft.com/office/drawing/2014/main" id="{AE4E73F9-1E39-CE04-5B9B-228BA3A85DAE}"/>
                </a:ext>
              </a:extLst>
            </p:cNvPr>
            <p:cNvSpPr/>
            <p:nvPr/>
          </p:nvSpPr>
          <p:spPr>
            <a:xfrm>
              <a:off x="201665" y="789007"/>
              <a:ext cx="9735" cy="23520"/>
            </a:xfrm>
            <a:custGeom>
              <a:avLst/>
              <a:gdLst/>
              <a:ahLst/>
              <a:cxnLst/>
              <a:rect l="0" t="0" r="0" b="0"/>
              <a:pathLst>
                <a:path w="9735" h="23520">
                  <a:moveTo>
                    <a:pt x="0" y="0"/>
                  </a:moveTo>
                  <a:lnTo>
                    <a:pt x="9735" y="0"/>
                  </a:lnTo>
                  <a:lnTo>
                    <a:pt x="9735" y="3937"/>
                  </a:lnTo>
                  <a:lnTo>
                    <a:pt x="4597" y="3937"/>
                  </a:lnTo>
                  <a:lnTo>
                    <a:pt x="4597" y="11392"/>
                  </a:lnTo>
                  <a:lnTo>
                    <a:pt x="9735" y="11392"/>
                  </a:lnTo>
                  <a:lnTo>
                    <a:pt x="9735" y="15253"/>
                  </a:lnTo>
                  <a:lnTo>
                    <a:pt x="4597" y="15253"/>
                  </a:lnTo>
                  <a:lnTo>
                    <a:pt x="4597" y="23520"/>
                  </a:lnTo>
                  <a:lnTo>
                    <a:pt x="0" y="2352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0" name="Shape 3973">
              <a:extLst>
                <a:ext uri="{FF2B5EF4-FFF2-40B4-BE49-F238E27FC236}">
                  <a16:creationId xmlns:a16="http://schemas.microsoft.com/office/drawing/2014/main" id="{84EEE313-476C-F282-7137-75658D814F54}"/>
                </a:ext>
              </a:extLst>
            </p:cNvPr>
            <p:cNvSpPr/>
            <p:nvPr/>
          </p:nvSpPr>
          <p:spPr>
            <a:xfrm>
              <a:off x="211399" y="789007"/>
              <a:ext cx="9963" cy="15253"/>
            </a:xfrm>
            <a:custGeom>
              <a:avLst/>
              <a:gdLst/>
              <a:ahLst/>
              <a:cxnLst/>
              <a:rect l="0" t="0" r="0" b="0"/>
              <a:pathLst>
                <a:path w="9963" h="15253">
                  <a:moveTo>
                    <a:pt x="0" y="0"/>
                  </a:moveTo>
                  <a:lnTo>
                    <a:pt x="819" y="0"/>
                  </a:lnTo>
                  <a:cubicBezTo>
                    <a:pt x="3765" y="0"/>
                    <a:pt x="6026" y="660"/>
                    <a:pt x="7601" y="1981"/>
                  </a:cubicBezTo>
                  <a:cubicBezTo>
                    <a:pt x="9176" y="3315"/>
                    <a:pt x="9963" y="5194"/>
                    <a:pt x="9963" y="7633"/>
                  </a:cubicBezTo>
                  <a:cubicBezTo>
                    <a:pt x="9963" y="10096"/>
                    <a:pt x="9176" y="11976"/>
                    <a:pt x="7614" y="13284"/>
                  </a:cubicBezTo>
                  <a:cubicBezTo>
                    <a:pt x="6064" y="14605"/>
                    <a:pt x="3791" y="15253"/>
                    <a:pt x="819" y="15253"/>
                  </a:cubicBezTo>
                  <a:lnTo>
                    <a:pt x="0" y="15253"/>
                  </a:lnTo>
                  <a:lnTo>
                    <a:pt x="0" y="11392"/>
                  </a:lnTo>
                  <a:lnTo>
                    <a:pt x="527" y="11392"/>
                  </a:lnTo>
                  <a:cubicBezTo>
                    <a:pt x="2165" y="11392"/>
                    <a:pt x="3346" y="11087"/>
                    <a:pt x="4058" y="10490"/>
                  </a:cubicBezTo>
                  <a:cubicBezTo>
                    <a:pt x="4781" y="9881"/>
                    <a:pt x="5137" y="8928"/>
                    <a:pt x="5137" y="7633"/>
                  </a:cubicBezTo>
                  <a:cubicBezTo>
                    <a:pt x="5137" y="6325"/>
                    <a:pt x="4781" y="5397"/>
                    <a:pt x="4058" y="4813"/>
                  </a:cubicBezTo>
                  <a:cubicBezTo>
                    <a:pt x="3346" y="4229"/>
                    <a:pt x="2165" y="3937"/>
                    <a:pt x="527" y="3937"/>
                  </a:cubicBezTo>
                  <a:lnTo>
                    <a:pt x="0" y="393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1" name="Shape 3974">
              <a:extLst>
                <a:ext uri="{FF2B5EF4-FFF2-40B4-BE49-F238E27FC236}">
                  <a16:creationId xmlns:a16="http://schemas.microsoft.com/office/drawing/2014/main" id="{F5245F58-F086-F8AE-CBB5-0277293F6C77}"/>
                </a:ext>
              </a:extLst>
            </p:cNvPr>
            <p:cNvSpPr/>
            <p:nvPr/>
          </p:nvSpPr>
          <p:spPr>
            <a:xfrm>
              <a:off x="229014" y="789015"/>
              <a:ext cx="9792" cy="23508"/>
            </a:xfrm>
            <a:custGeom>
              <a:avLst/>
              <a:gdLst/>
              <a:ahLst/>
              <a:cxnLst/>
              <a:rect l="0" t="0" r="0" b="0"/>
              <a:pathLst>
                <a:path w="9792" h="23508">
                  <a:moveTo>
                    <a:pt x="0" y="0"/>
                  </a:moveTo>
                  <a:lnTo>
                    <a:pt x="9792" y="0"/>
                  </a:lnTo>
                  <a:lnTo>
                    <a:pt x="9792" y="3899"/>
                  </a:lnTo>
                  <a:lnTo>
                    <a:pt x="4572" y="3899"/>
                  </a:lnTo>
                  <a:lnTo>
                    <a:pt x="4572" y="11036"/>
                  </a:lnTo>
                  <a:lnTo>
                    <a:pt x="9792" y="11036"/>
                  </a:lnTo>
                  <a:lnTo>
                    <a:pt x="9792" y="17449"/>
                  </a:lnTo>
                  <a:lnTo>
                    <a:pt x="7544" y="14808"/>
                  </a:lnTo>
                  <a:lnTo>
                    <a:pt x="4572" y="14808"/>
                  </a:lnTo>
                  <a:lnTo>
                    <a:pt x="4572"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2" name="Shape 3975">
              <a:extLst>
                <a:ext uri="{FF2B5EF4-FFF2-40B4-BE49-F238E27FC236}">
                  <a16:creationId xmlns:a16="http://schemas.microsoft.com/office/drawing/2014/main" id="{2582D2ED-49C3-4412-F68B-E26C996EC640}"/>
                </a:ext>
              </a:extLst>
            </p:cNvPr>
            <p:cNvSpPr/>
            <p:nvPr/>
          </p:nvSpPr>
          <p:spPr>
            <a:xfrm>
              <a:off x="238806" y="789015"/>
              <a:ext cx="10668" cy="23508"/>
            </a:xfrm>
            <a:custGeom>
              <a:avLst/>
              <a:gdLst/>
              <a:ahLst/>
              <a:cxnLst/>
              <a:rect l="0" t="0" r="0" b="0"/>
              <a:pathLst>
                <a:path w="10668" h="23508">
                  <a:moveTo>
                    <a:pt x="0" y="0"/>
                  </a:moveTo>
                  <a:lnTo>
                    <a:pt x="978" y="0"/>
                  </a:lnTo>
                  <a:cubicBezTo>
                    <a:pt x="3886" y="0"/>
                    <a:pt x="6109" y="648"/>
                    <a:pt x="7671" y="1956"/>
                  </a:cubicBezTo>
                  <a:cubicBezTo>
                    <a:pt x="9233" y="3264"/>
                    <a:pt x="10008" y="5118"/>
                    <a:pt x="10008" y="7480"/>
                  </a:cubicBezTo>
                  <a:cubicBezTo>
                    <a:pt x="10008" y="9563"/>
                    <a:pt x="9411" y="11227"/>
                    <a:pt x="8204" y="12459"/>
                  </a:cubicBezTo>
                  <a:cubicBezTo>
                    <a:pt x="6985" y="13691"/>
                    <a:pt x="5232" y="14440"/>
                    <a:pt x="2934" y="14707"/>
                  </a:cubicBezTo>
                  <a:lnTo>
                    <a:pt x="10668" y="23508"/>
                  </a:lnTo>
                  <a:lnTo>
                    <a:pt x="5156" y="23508"/>
                  </a:lnTo>
                  <a:lnTo>
                    <a:pt x="0" y="17449"/>
                  </a:lnTo>
                  <a:lnTo>
                    <a:pt x="0" y="11036"/>
                  </a:lnTo>
                  <a:lnTo>
                    <a:pt x="660" y="11036"/>
                  </a:lnTo>
                  <a:cubicBezTo>
                    <a:pt x="2248" y="11036"/>
                    <a:pt x="3404" y="10770"/>
                    <a:pt x="4140" y="10185"/>
                  </a:cubicBezTo>
                  <a:cubicBezTo>
                    <a:pt x="4864" y="9614"/>
                    <a:pt x="5220" y="8712"/>
                    <a:pt x="5220" y="7480"/>
                  </a:cubicBezTo>
                  <a:cubicBezTo>
                    <a:pt x="5220" y="6236"/>
                    <a:pt x="4864" y="5321"/>
                    <a:pt x="4140" y="4750"/>
                  </a:cubicBezTo>
                  <a:cubicBezTo>
                    <a:pt x="3404" y="4178"/>
                    <a:pt x="2248" y="3899"/>
                    <a:pt x="660" y="3899"/>
                  </a:cubicBezTo>
                  <a:lnTo>
                    <a:pt x="0" y="3899"/>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3" name="Shape 3976">
              <a:extLst>
                <a:ext uri="{FF2B5EF4-FFF2-40B4-BE49-F238E27FC236}">
                  <a16:creationId xmlns:a16="http://schemas.microsoft.com/office/drawing/2014/main" id="{6050476F-F36F-5B90-39D9-E7418DA5E4D7}"/>
                </a:ext>
              </a:extLst>
            </p:cNvPr>
            <p:cNvSpPr/>
            <p:nvPr/>
          </p:nvSpPr>
          <p:spPr>
            <a:xfrm>
              <a:off x="255742" y="788536"/>
              <a:ext cx="13208" cy="24460"/>
            </a:xfrm>
            <a:custGeom>
              <a:avLst/>
              <a:gdLst/>
              <a:ahLst/>
              <a:cxnLst/>
              <a:rect l="0" t="0" r="0" b="0"/>
              <a:pathLst>
                <a:path w="13208" h="24460">
                  <a:moveTo>
                    <a:pt x="13208" y="0"/>
                  </a:moveTo>
                  <a:lnTo>
                    <a:pt x="13208" y="4001"/>
                  </a:lnTo>
                  <a:lnTo>
                    <a:pt x="8839" y="5055"/>
                  </a:lnTo>
                  <a:cubicBezTo>
                    <a:pt x="7569" y="5766"/>
                    <a:pt x="6579" y="6744"/>
                    <a:pt x="5880" y="8001"/>
                  </a:cubicBezTo>
                  <a:cubicBezTo>
                    <a:pt x="5182" y="9246"/>
                    <a:pt x="4826" y="10655"/>
                    <a:pt x="4826" y="12230"/>
                  </a:cubicBezTo>
                  <a:cubicBezTo>
                    <a:pt x="4826" y="13805"/>
                    <a:pt x="5182" y="15215"/>
                    <a:pt x="5880" y="16459"/>
                  </a:cubicBezTo>
                  <a:cubicBezTo>
                    <a:pt x="6579" y="17717"/>
                    <a:pt x="7569" y="18694"/>
                    <a:pt x="8839" y="19406"/>
                  </a:cubicBezTo>
                  <a:lnTo>
                    <a:pt x="13208" y="20460"/>
                  </a:lnTo>
                  <a:lnTo>
                    <a:pt x="13208" y="24460"/>
                  </a:lnTo>
                  <a:lnTo>
                    <a:pt x="6388" y="22847"/>
                  </a:lnTo>
                  <a:cubicBezTo>
                    <a:pt x="4382" y="21768"/>
                    <a:pt x="2819" y="20307"/>
                    <a:pt x="1689" y="18440"/>
                  </a:cubicBezTo>
                  <a:cubicBezTo>
                    <a:pt x="571" y="16586"/>
                    <a:pt x="0" y="14516"/>
                    <a:pt x="0" y="12230"/>
                  </a:cubicBezTo>
                  <a:cubicBezTo>
                    <a:pt x="0" y="9970"/>
                    <a:pt x="571" y="7912"/>
                    <a:pt x="1689" y="6033"/>
                  </a:cubicBezTo>
                  <a:cubicBezTo>
                    <a:pt x="2819" y="4166"/>
                    <a:pt x="4382" y="2692"/>
                    <a:pt x="6388" y="1613"/>
                  </a:cubicBezTo>
                  <a:lnTo>
                    <a:pt x="1320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4" name="Shape 3977">
              <a:extLst>
                <a:ext uri="{FF2B5EF4-FFF2-40B4-BE49-F238E27FC236}">
                  <a16:creationId xmlns:a16="http://schemas.microsoft.com/office/drawing/2014/main" id="{134286F5-5961-D886-9FA9-16A3C7B008F2}"/>
                </a:ext>
              </a:extLst>
            </p:cNvPr>
            <p:cNvSpPr/>
            <p:nvPr/>
          </p:nvSpPr>
          <p:spPr>
            <a:xfrm>
              <a:off x="268950" y="788536"/>
              <a:ext cx="13208" cy="24460"/>
            </a:xfrm>
            <a:custGeom>
              <a:avLst/>
              <a:gdLst/>
              <a:ahLst/>
              <a:cxnLst/>
              <a:rect l="0" t="0" r="0" b="0"/>
              <a:pathLst>
                <a:path w="13208" h="24460">
                  <a:moveTo>
                    <a:pt x="0" y="0"/>
                  </a:moveTo>
                  <a:cubicBezTo>
                    <a:pt x="2540" y="0"/>
                    <a:pt x="4813" y="546"/>
                    <a:pt x="6820" y="1613"/>
                  </a:cubicBezTo>
                  <a:cubicBezTo>
                    <a:pt x="8827" y="2692"/>
                    <a:pt x="10389" y="4166"/>
                    <a:pt x="11519" y="6033"/>
                  </a:cubicBezTo>
                  <a:cubicBezTo>
                    <a:pt x="12649" y="7912"/>
                    <a:pt x="13208" y="9970"/>
                    <a:pt x="13208" y="12230"/>
                  </a:cubicBezTo>
                  <a:cubicBezTo>
                    <a:pt x="13208" y="14516"/>
                    <a:pt x="12649" y="16586"/>
                    <a:pt x="11519" y="18440"/>
                  </a:cubicBezTo>
                  <a:cubicBezTo>
                    <a:pt x="10389" y="20307"/>
                    <a:pt x="8827" y="21768"/>
                    <a:pt x="6820" y="22847"/>
                  </a:cubicBezTo>
                  <a:cubicBezTo>
                    <a:pt x="4813" y="23927"/>
                    <a:pt x="2540" y="24460"/>
                    <a:pt x="0" y="24460"/>
                  </a:cubicBezTo>
                  <a:lnTo>
                    <a:pt x="0" y="24460"/>
                  </a:lnTo>
                  <a:lnTo>
                    <a:pt x="0" y="20460"/>
                  </a:lnTo>
                  <a:lnTo>
                    <a:pt x="0" y="20460"/>
                  </a:lnTo>
                  <a:cubicBezTo>
                    <a:pt x="1651" y="20460"/>
                    <a:pt x="3099" y="20104"/>
                    <a:pt x="4369" y="19406"/>
                  </a:cubicBezTo>
                  <a:cubicBezTo>
                    <a:pt x="5639" y="18694"/>
                    <a:pt x="6629" y="17717"/>
                    <a:pt x="7328" y="16459"/>
                  </a:cubicBezTo>
                  <a:cubicBezTo>
                    <a:pt x="8026" y="15215"/>
                    <a:pt x="8382" y="13805"/>
                    <a:pt x="8382" y="12230"/>
                  </a:cubicBezTo>
                  <a:cubicBezTo>
                    <a:pt x="8382" y="10655"/>
                    <a:pt x="8026" y="9246"/>
                    <a:pt x="7328" y="8001"/>
                  </a:cubicBezTo>
                  <a:cubicBezTo>
                    <a:pt x="6629" y="6744"/>
                    <a:pt x="5639" y="5766"/>
                    <a:pt x="4369" y="5055"/>
                  </a:cubicBezTo>
                  <a:cubicBezTo>
                    <a:pt x="3099" y="4356"/>
                    <a:pt x="1651" y="4001"/>
                    <a:pt x="0" y="4001"/>
                  </a:cubicBezTo>
                  <a:lnTo>
                    <a:pt x="0" y="4001"/>
                  </a:lnTo>
                  <a:lnTo>
                    <a:pt x="0" y="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5" name="Shape 3978">
              <a:extLst>
                <a:ext uri="{FF2B5EF4-FFF2-40B4-BE49-F238E27FC236}">
                  <a16:creationId xmlns:a16="http://schemas.microsoft.com/office/drawing/2014/main" id="{E6C0D3F4-F8D4-DBC0-213A-770374AEB89A}"/>
                </a:ext>
              </a:extLst>
            </p:cNvPr>
            <p:cNvSpPr/>
            <p:nvPr/>
          </p:nvSpPr>
          <p:spPr>
            <a:xfrm>
              <a:off x="290278" y="789013"/>
              <a:ext cx="17843" cy="23508"/>
            </a:xfrm>
            <a:custGeom>
              <a:avLst/>
              <a:gdLst/>
              <a:ahLst/>
              <a:cxnLst/>
              <a:rect l="0" t="0" r="0" b="0"/>
              <a:pathLst>
                <a:path w="17843" h="23508">
                  <a:moveTo>
                    <a:pt x="0" y="0"/>
                  </a:moveTo>
                  <a:lnTo>
                    <a:pt x="17843" y="0"/>
                  </a:lnTo>
                  <a:lnTo>
                    <a:pt x="17843" y="3861"/>
                  </a:lnTo>
                  <a:lnTo>
                    <a:pt x="4610" y="3861"/>
                  </a:lnTo>
                  <a:lnTo>
                    <a:pt x="4610" y="10046"/>
                  </a:lnTo>
                  <a:lnTo>
                    <a:pt x="17132" y="10046"/>
                  </a:lnTo>
                  <a:lnTo>
                    <a:pt x="17132" y="13970"/>
                  </a:lnTo>
                  <a:lnTo>
                    <a:pt x="4610" y="13970"/>
                  </a:lnTo>
                  <a:lnTo>
                    <a:pt x="4610"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6" name="Shape 3979">
              <a:extLst>
                <a:ext uri="{FF2B5EF4-FFF2-40B4-BE49-F238E27FC236}">
                  <a16:creationId xmlns:a16="http://schemas.microsoft.com/office/drawing/2014/main" id="{E224DAE7-C34E-89EB-1228-2D0FE8C9B364}"/>
                </a:ext>
              </a:extLst>
            </p:cNvPr>
            <p:cNvSpPr/>
            <p:nvPr/>
          </p:nvSpPr>
          <p:spPr>
            <a:xfrm>
              <a:off x="316147" y="789014"/>
              <a:ext cx="18313" cy="23508"/>
            </a:xfrm>
            <a:custGeom>
              <a:avLst/>
              <a:gdLst/>
              <a:ahLst/>
              <a:cxnLst/>
              <a:rect l="0" t="0" r="0" b="0"/>
              <a:pathLst>
                <a:path w="18313" h="23508">
                  <a:moveTo>
                    <a:pt x="0" y="0"/>
                  </a:moveTo>
                  <a:lnTo>
                    <a:pt x="17958" y="0"/>
                  </a:lnTo>
                  <a:lnTo>
                    <a:pt x="17958" y="3861"/>
                  </a:lnTo>
                  <a:lnTo>
                    <a:pt x="4559" y="3861"/>
                  </a:lnTo>
                  <a:lnTo>
                    <a:pt x="4559" y="9741"/>
                  </a:lnTo>
                  <a:lnTo>
                    <a:pt x="17158" y="9741"/>
                  </a:lnTo>
                  <a:lnTo>
                    <a:pt x="17158" y="13564"/>
                  </a:lnTo>
                  <a:lnTo>
                    <a:pt x="4559" y="13564"/>
                  </a:lnTo>
                  <a:lnTo>
                    <a:pt x="4559" y="19647"/>
                  </a:lnTo>
                  <a:lnTo>
                    <a:pt x="18313" y="19647"/>
                  </a:lnTo>
                  <a:lnTo>
                    <a:pt x="18313"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7" name="Shape 3980">
              <a:extLst>
                <a:ext uri="{FF2B5EF4-FFF2-40B4-BE49-F238E27FC236}">
                  <a16:creationId xmlns:a16="http://schemas.microsoft.com/office/drawing/2014/main" id="{D432B690-BE77-7A0E-7E2F-6DC747C16AE2}"/>
                </a:ext>
              </a:extLst>
            </p:cNvPr>
            <p:cNvSpPr/>
            <p:nvPr/>
          </p:nvSpPr>
          <p:spPr>
            <a:xfrm>
              <a:off x="341029" y="788541"/>
              <a:ext cx="20498" cy="24448"/>
            </a:xfrm>
            <a:custGeom>
              <a:avLst/>
              <a:gdLst/>
              <a:ahLst/>
              <a:cxnLst/>
              <a:rect l="0" t="0" r="0" b="0"/>
              <a:pathLst>
                <a:path w="20498" h="24448">
                  <a:moveTo>
                    <a:pt x="10236" y="0"/>
                  </a:moveTo>
                  <a:cubicBezTo>
                    <a:pt x="12497" y="0"/>
                    <a:pt x="14491" y="394"/>
                    <a:pt x="16193" y="1156"/>
                  </a:cubicBezTo>
                  <a:cubicBezTo>
                    <a:pt x="17907" y="1930"/>
                    <a:pt x="19126" y="2985"/>
                    <a:pt x="19876" y="4305"/>
                  </a:cubicBezTo>
                  <a:lnTo>
                    <a:pt x="16574" y="6553"/>
                  </a:lnTo>
                  <a:cubicBezTo>
                    <a:pt x="15875" y="5651"/>
                    <a:pt x="14986" y="4978"/>
                    <a:pt x="13894" y="4509"/>
                  </a:cubicBezTo>
                  <a:cubicBezTo>
                    <a:pt x="12802" y="4051"/>
                    <a:pt x="11557" y="3823"/>
                    <a:pt x="10160" y="3823"/>
                  </a:cubicBezTo>
                  <a:cubicBezTo>
                    <a:pt x="8636" y="3823"/>
                    <a:pt x="7455" y="4089"/>
                    <a:pt x="6642" y="4623"/>
                  </a:cubicBezTo>
                  <a:cubicBezTo>
                    <a:pt x="5817" y="5144"/>
                    <a:pt x="5410" y="5867"/>
                    <a:pt x="5410" y="6782"/>
                  </a:cubicBezTo>
                  <a:cubicBezTo>
                    <a:pt x="5410" y="7480"/>
                    <a:pt x="5702" y="8052"/>
                    <a:pt x="6299" y="8534"/>
                  </a:cubicBezTo>
                  <a:cubicBezTo>
                    <a:pt x="6883" y="9004"/>
                    <a:pt x="7912" y="9398"/>
                    <a:pt x="9360" y="9703"/>
                  </a:cubicBezTo>
                  <a:lnTo>
                    <a:pt x="13526" y="10617"/>
                  </a:lnTo>
                  <a:cubicBezTo>
                    <a:pt x="15926" y="11151"/>
                    <a:pt x="17678" y="11963"/>
                    <a:pt x="18809" y="13056"/>
                  </a:cubicBezTo>
                  <a:cubicBezTo>
                    <a:pt x="19926" y="14135"/>
                    <a:pt x="20498" y="15519"/>
                    <a:pt x="20498" y="17196"/>
                  </a:cubicBezTo>
                  <a:cubicBezTo>
                    <a:pt x="20498" y="18631"/>
                    <a:pt x="20104" y="19901"/>
                    <a:pt x="19329" y="20993"/>
                  </a:cubicBezTo>
                  <a:cubicBezTo>
                    <a:pt x="18555" y="22085"/>
                    <a:pt x="17437" y="22936"/>
                    <a:pt x="15964" y="23546"/>
                  </a:cubicBezTo>
                  <a:cubicBezTo>
                    <a:pt x="14491" y="24143"/>
                    <a:pt x="12725" y="24448"/>
                    <a:pt x="10668" y="24448"/>
                  </a:cubicBezTo>
                  <a:cubicBezTo>
                    <a:pt x="8128" y="24448"/>
                    <a:pt x="5931" y="23978"/>
                    <a:pt x="4064" y="23038"/>
                  </a:cubicBezTo>
                  <a:cubicBezTo>
                    <a:pt x="2197" y="22098"/>
                    <a:pt x="851" y="20803"/>
                    <a:pt x="0" y="19139"/>
                  </a:cubicBezTo>
                  <a:lnTo>
                    <a:pt x="3340" y="16929"/>
                  </a:lnTo>
                  <a:cubicBezTo>
                    <a:pt x="4089" y="18123"/>
                    <a:pt x="5105" y="19025"/>
                    <a:pt x="6401" y="19672"/>
                  </a:cubicBezTo>
                  <a:cubicBezTo>
                    <a:pt x="7696" y="20295"/>
                    <a:pt x="9169" y="20625"/>
                    <a:pt x="10808" y="20625"/>
                  </a:cubicBezTo>
                  <a:cubicBezTo>
                    <a:pt x="12408" y="20625"/>
                    <a:pt x="13640" y="20333"/>
                    <a:pt x="14516" y="19749"/>
                  </a:cubicBezTo>
                  <a:cubicBezTo>
                    <a:pt x="15380" y="19164"/>
                    <a:pt x="15812" y="18377"/>
                    <a:pt x="15812" y="17399"/>
                  </a:cubicBezTo>
                  <a:cubicBezTo>
                    <a:pt x="15812" y="16637"/>
                    <a:pt x="15519" y="16015"/>
                    <a:pt x="14923" y="15532"/>
                  </a:cubicBezTo>
                  <a:cubicBezTo>
                    <a:pt x="14338" y="15050"/>
                    <a:pt x="13348" y="14656"/>
                    <a:pt x="11963" y="14338"/>
                  </a:cubicBezTo>
                  <a:lnTo>
                    <a:pt x="7874" y="13437"/>
                  </a:lnTo>
                  <a:cubicBezTo>
                    <a:pt x="5499" y="12916"/>
                    <a:pt x="3721" y="12103"/>
                    <a:pt x="2527" y="10998"/>
                  </a:cubicBezTo>
                  <a:cubicBezTo>
                    <a:pt x="1321" y="9893"/>
                    <a:pt x="724" y="8509"/>
                    <a:pt x="724" y="6845"/>
                  </a:cubicBezTo>
                  <a:cubicBezTo>
                    <a:pt x="724" y="5512"/>
                    <a:pt x="1105" y="4318"/>
                    <a:pt x="1867" y="3289"/>
                  </a:cubicBezTo>
                  <a:cubicBezTo>
                    <a:pt x="2629" y="2261"/>
                    <a:pt x="3734" y="1461"/>
                    <a:pt x="5169" y="876"/>
                  </a:cubicBezTo>
                  <a:cubicBezTo>
                    <a:pt x="6604" y="292"/>
                    <a:pt x="8293" y="0"/>
                    <a:pt x="10236"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8" name="Shape 3981">
              <a:extLst>
                <a:ext uri="{FF2B5EF4-FFF2-40B4-BE49-F238E27FC236}">
                  <a16:creationId xmlns:a16="http://schemas.microsoft.com/office/drawing/2014/main" id="{DB5CD0F0-7C13-9EB6-B298-58268537E72C}"/>
                </a:ext>
              </a:extLst>
            </p:cNvPr>
            <p:cNvSpPr/>
            <p:nvPr/>
          </p:nvSpPr>
          <p:spPr>
            <a:xfrm>
              <a:off x="367180" y="788541"/>
              <a:ext cx="20498" cy="24448"/>
            </a:xfrm>
            <a:custGeom>
              <a:avLst/>
              <a:gdLst/>
              <a:ahLst/>
              <a:cxnLst/>
              <a:rect l="0" t="0" r="0" b="0"/>
              <a:pathLst>
                <a:path w="20498" h="24448">
                  <a:moveTo>
                    <a:pt x="10236" y="0"/>
                  </a:moveTo>
                  <a:cubicBezTo>
                    <a:pt x="12497" y="0"/>
                    <a:pt x="14491" y="394"/>
                    <a:pt x="16193" y="1156"/>
                  </a:cubicBezTo>
                  <a:cubicBezTo>
                    <a:pt x="17907" y="1930"/>
                    <a:pt x="19126" y="2985"/>
                    <a:pt x="19876" y="4305"/>
                  </a:cubicBezTo>
                  <a:lnTo>
                    <a:pt x="16574" y="6553"/>
                  </a:lnTo>
                  <a:cubicBezTo>
                    <a:pt x="15875" y="5651"/>
                    <a:pt x="14986" y="4978"/>
                    <a:pt x="13894" y="4509"/>
                  </a:cubicBezTo>
                  <a:cubicBezTo>
                    <a:pt x="12802" y="4051"/>
                    <a:pt x="11557" y="3823"/>
                    <a:pt x="10160" y="3823"/>
                  </a:cubicBezTo>
                  <a:cubicBezTo>
                    <a:pt x="8636" y="3823"/>
                    <a:pt x="7455" y="4089"/>
                    <a:pt x="6642" y="4623"/>
                  </a:cubicBezTo>
                  <a:cubicBezTo>
                    <a:pt x="5817" y="5144"/>
                    <a:pt x="5410" y="5867"/>
                    <a:pt x="5410" y="6782"/>
                  </a:cubicBezTo>
                  <a:cubicBezTo>
                    <a:pt x="5410" y="7480"/>
                    <a:pt x="5702" y="8052"/>
                    <a:pt x="6299" y="8534"/>
                  </a:cubicBezTo>
                  <a:cubicBezTo>
                    <a:pt x="6883" y="9004"/>
                    <a:pt x="7912" y="9398"/>
                    <a:pt x="9360" y="9703"/>
                  </a:cubicBezTo>
                  <a:lnTo>
                    <a:pt x="13526" y="10617"/>
                  </a:lnTo>
                  <a:cubicBezTo>
                    <a:pt x="15926" y="11151"/>
                    <a:pt x="17678" y="11963"/>
                    <a:pt x="18809" y="13056"/>
                  </a:cubicBezTo>
                  <a:cubicBezTo>
                    <a:pt x="19926" y="14135"/>
                    <a:pt x="20498" y="15519"/>
                    <a:pt x="20498" y="17196"/>
                  </a:cubicBezTo>
                  <a:cubicBezTo>
                    <a:pt x="20498" y="18631"/>
                    <a:pt x="20104" y="19901"/>
                    <a:pt x="19329" y="20993"/>
                  </a:cubicBezTo>
                  <a:cubicBezTo>
                    <a:pt x="18555" y="22085"/>
                    <a:pt x="17437" y="22936"/>
                    <a:pt x="15964" y="23546"/>
                  </a:cubicBezTo>
                  <a:cubicBezTo>
                    <a:pt x="14491" y="24143"/>
                    <a:pt x="12725" y="24448"/>
                    <a:pt x="10668" y="24448"/>
                  </a:cubicBezTo>
                  <a:cubicBezTo>
                    <a:pt x="8128" y="24448"/>
                    <a:pt x="5931" y="23978"/>
                    <a:pt x="4064" y="23038"/>
                  </a:cubicBezTo>
                  <a:cubicBezTo>
                    <a:pt x="2197" y="22098"/>
                    <a:pt x="851" y="20803"/>
                    <a:pt x="0" y="19139"/>
                  </a:cubicBezTo>
                  <a:lnTo>
                    <a:pt x="3340" y="16929"/>
                  </a:lnTo>
                  <a:cubicBezTo>
                    <a:pt x="4089" y="18123"/>
                    <a:pt x="5105" y="19025"/>
                    <a:pt x="6401" y="19672"/>
                  </a:cubicBezTo>
                  <a:cubicBezTo>
                    <a:pt x="7696" y="20295"/>
                    <a:pt x="9169" y="20625"/>
                    <a:pt x="10808" y="20625"/>
                  </a:cubicBezTo>
                  <a:cubicBezTo>
                    <a:pt x="12408" y="20625"/>
                    <a:pt x="13640" y="20333"/>
                    <a:pt x="14516" y="19749"/>
                  </a:cubicBezTo>
                  <a:cubicBezTo>
                    <a:pt x="15380" y="19164"/>
                    <a:pt x="15812" y="18377"/>
                    <a:pt x="15812" y="17399"/>
                  </a:cubicBezTo>
                  <a:cubicBezTo>
                    <a:pt x="15812" y="16637"/>
                    <a:pt x="15519" y="16015"/>
                    <a:pt x="14923" y="15532"/>
                  </a:cubicBezTo>
                  <a:cubicBezTo>
                    <a:pt x="14338" y="15050"/>
                    <a:pt x="13348" y="14656"/>
                    <a:pt x="11963" y="14338"/>
                  </a:cubicBezTo>
                  <a:lnTo>
                    <a:pt x="7874" y="13437"/>
                  </a:lnTo>
                  <a:cubicBezTo>
                    <a:pt x="5499" y="12916"/>
                    <a:pt x="3721" y="12103"/>
                    <a:pt x="2527" y="10998"/>
                  </a:cubicBezTo>
                  <a:cubicBezTo>
                    <a:pt x="1321" y="9893"/>
                    <a:pt x="724" y="8509"/>
                    <a:pt x="724" y="6845"/>
                  </a:cubicBezTo>
                  <a:cubicBezTo>
                    <a:pt x="724" y="5512"/>
                    <a:pt x="1105" y="4318"/>
                    <a:pt x="1867" y="3289"/>
                  </a:cubicBezTo>
                  <a:cubicBezTo>
                    <a:pt x="2629" y="2261"/>
                    <a:pt x="3734" y="1461"/>
                    <a:pt x="5169" y="876"/>
                  </a:cubicBezTo>
                  <a:cubicBezTo>
                    <a:pt x="6604" y="292"/>
                    <a:pt x="8293" y="0"/>
                    <a:pt x="10236"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49" name="Shape 4317">
              <a:extLst>
                <a:ext uri="{FF2B5EF4-FFF2-40B4-BE49-F238E27FC236}">
                  <a16:creationId xmlns:a16="http://schemas.microsoft.com/office/drawing/2014/main" id="{BB555380-3964-72F2-B5C9-F4E8DB4E2282}"/>
                </a:ext>
              </a:extLst>
            </p:cNvPr>
            <p:cNvSpPr/>
            <p:nvPr/>
          </p:nvSpPr>
          <p:spPr>
            <a:xfrm>
              <a:off x="395364" y="789025"/>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0" name="Shape 3983">
              <a:extLst>
                <a:ext uri="{FF2B5EF4-FFF2-40B4-BE49-F238E27FC236}">
                  <a16:creationId xmlns:a16="http://schemas.microsoft.com/office/drawing/2014/main" id="{68683E06-0F84-778A-2C01-9050781ED728}"/>
                </a:ext>
              </a:extLst>
            </p:cNvPr>
            <p:cNvSpPr/>
            <p:nvPr/>
          </p:nvSpPr>
          <p:spPr>
            <a:xfrm>
              <a:off x="408130" y="788536"/>
              <a:ext cx="13208" cy="24460"/>
            </a:xfrm>
            <a:custGeom>
              <a:avLst/>
              <a:gdLst/>
              <a:ahLst/>
              <a:cxnLst/>
              <a:rect l="0" t="0" r="0" b="0"/>
              <a:pathLst>
                <a:path w="13208" h="24460">
                  <a:moveTo>
                    <a:pt x="13208" y="0"/>
                  </a:moveTo>
                  <a:lnTo>
                    <a:pt x="13208" y="4001"/>
                  </a:lnTo>
                  <a:cubicBezTo>
                    <a:pt x="11570" y="4001"/>
                    <a:pt x="10109" y="4356"/>
                    <a:pt x="8839" y="5055"/>
                  </a:cubicBezTo>
                  <a:cubicBezTo>
                    <a:pt x="7569" y="5766"/>
                    <a:pt x="6579" y="6744"/>
                    <a:pt x="5880" y="8001"/>
                  </a:cubicBezTo>
                  <a:cubicBezTo>
                    <a:pt x="5182" y="9246"/>
                    <a:pt x="4826" y="10655"/>
                    <a:pt x="4826" y="12230"/>
                  </a:cubicBezTo>
                  <a:cubicBezTo>
                    <a:pt x="4826" y="13805"/>
                    <a:pt x="5182" y="15215"/>
                    <a:pt x="5880" y="16459"/>
                  </a:cubicBezTo>
                  <a:cubicBezTo>
                    <a:pt x="6579" y="17717"/>
                    <a:pt x="7569" y="18694"/>
                    <a:pt x="8839" y="19406"/>
                  </a:cubicBezTo>
                  <a:cubicBezTo>
                    <a:pt x="10109" y="20104"/>
                    <a:pt x="11570" y="20460"/>
                    <a:pt x="13208" y="20460"/>
                  </a:cubicBezTo>
                  <a:lnTo>
                    <a:pt x="13208" y="24460"/>
                  </a:lnTo>
                  <a:cubicBezTo>
                    <a:pt x="10668" y="24460"/>
                    <a:pt x="8395" y="23927"/>
                    <a:pt x="6388" y="22847"/>
                  </a:cubicBezTo>
                  <a:cubicBezTo>
                    <a:pt x="4382" y="21768"/>
                    <a:pt x="2819" y="20307"/>
                    <a:pt x="1689" y="18440"/>
                  </a:cubicBezTo>
                  <a:cubicBezTo>
                    <a:pt x="571" y="16586"/>
                    <a:pt x="0" y="14516"/>
                    <a:pt x="0" y="12230"/>
                  </a:cubicBezTo>
                  <a:cubicBezTo>
                    <a:pt x="0" y="9970"/>
                    <a:pt x="571" y="7912"/>
                    <a:pt x="1689" y="6033"/>
                  </a:cubicBezTo>
                  <a:cubicBezTo>
                    <a:pt x="2819" y="4166"/>
                    <a:pt x="4382" y="2692"/>
                    <a:pt x="6388" y="1613"/>
                  </a:cubicBezTo>
                  <a:cubicBezTo>
                    <a:pt x="8395" y="546"/>
                    <a:pt x="10668" y="0"/>
                    <a:pt x="13208"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1" name="Shape 3984">
              <a:extLst>
                <a:ext uri="{FF2B5EF4-FFF2-40B4-BE49-F238E27FC236}">
                  <a16:creationId xmlns:a16="http://schemas.microsoft.com/office/drawing/2014/main" id="{3B0E209C-61F1-92E5-FEA6-23E7FD47AC25}"/>
                </a:ext>
              </a:extLst>
            </p:cNvPr>
            <p:cNvSpPr/>
            <p:nvPr/>
          </p:nvSpPr>
          <p:spPr>
            <a:xfrm>
              <a:off x="421338" y="788536"/>
              <a:ext cx="13208" cy="24460"/>
            </a:xfrm>
            <a:custGeom>
              <a:avLst/>
              <a:gdLst/>
              <a:ahLst/>
              <a:cxnLst/>
              <a:rect l="0" t="0" r="0" b="0"/>
              <a:pathLst>
                <a:path w="13208" h="24460">
                  <a:moveTo>
                    <a:pt x="0" y="0"/>
                  </a:moveTo>
                  <a:cubicBezTo>
                    <a:pt x="2540" y="0"/>
                    <a:pt x="4813" y="546"/>
                    <a:pt x="6820" y="1613"/>
                  </a:cubicBezTo>
                  <a:cubicBezTo>
                    <a:pt x="8826" y="2692"/>
                    <a:pt x="10389" y="4166"/>
                    <a:pt x="11519" y="6033"/>
                  </a:cubicBezTo>
                  <a:cubicBezTo>
                    <a:pt x="12649" y="7912"/>
                    <a:pt x="13208" y="9970"/>
                    <a:pt x="13208" y="12230"/>
                  </a:cubicBezTo>
                  <a:cubicBezTo>
                    <a:pt x="13208" y="14516"/>
                    <a:pt x="12649" y="16586"/>
                    <a:pt x="11519" y="18440"/>
                  </a:cubicBezTo>
                  <a:cubicBezTo>
                    <a:pt x="10389" y="20307"/>
                    <a:pt x="8826" y="21768"/>
                    <a:pt x="6820" y="22847"/>
                  </a:cubicBezTo>
                  <a:cubicBezTo>
                    <a:pt x="4813" y="23927"/>
                    <a:pt x="2540" y="24460"/>
                    <a:pt x="0" y="24460"/>
                  </a:cubicBezTo>
                  <a:lnTo>
                    <a:pt x="0" y="20460"/>
                  </a:lnTo>
                  <a:cubicBezTo>
                    <a:pt x="1651" y="20460"/>
                    <a:pt x="3099" y="20104"/>
                    <a:pt x="4369" y="19406"/>
                  </a:cubicBezTo>
                  <a:cubicBezTo>
                    <a:pt x="5639" y="18694"/>
                    <a:pt x="6629" y="17717"/>
                    <a:pt x="7328" y="16459"/>
                  </a:cubicBezTo>
                  <a:cubicBezTo>
                    <a:pt x="8026" y="15215"/>
                    <a:pt x="8382" y="13805"/>
                    <a:pt x="8382" y="12230"/>
                  </a:cubicBezTo>
                  <a:cubicBezTo>
                    <a:pt x="8382" y="10655"/>
                    <a:pt x="8026" y="9246"/>
                    <a:pt x="7328" y="8001"/>
                  </a:cubicBezTo>
                  <a:cubicBezTo>
                    <a:pt x="6629" y="6744"/>
                    <a:pt x="5639" y="5766"/>
                    <a:pt x="4369" y="5055"/>
                  </a:cubicBezTo>
                  <a:cubicBezTo>
                    <a:pt x="3099" y="4356"/>
                    <a:pt x="1651" y="4001"/>
                    <a:pt x="0" y="4001"/>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2" name="Shape 3985">
              <a:extLst>
                <a:ext uri="{FF2B5EF4-FFF2-40B4-BE49-F238E27FC236}">
                  <a16:creationId xmlns:a16="http://schemas.microsoft.com/office/drawing/2014/main" id="{4AF6D89F-9A53-D237-E6EF-94374FF3FE45}"/>
                </a:ext>
              </a:extLst>
            </p:cNvPr>
            <p:cNvSpPr/>
            <p:nvPr/>
          </p:nvSpPr>
          <p:spPr>
            <a:xfrm>
              <a:off x="442667" y="789012"/>
              <a:ext cx="22200" cy="23508"/>
            </a:xfrm>
            <a:custGeom>
              <a:avLst/>
              <a:gdLst/>
              <a:ahLst/>
              <a:cxnLst/>
              <a:rect l="0" t="0" r="0" b="0"/>
              <a:pathLst>
                <a:path w="22200" h="23508">
                  <a:moveTo>
                    <a:pt x="0" y="0"/>
                  </a:moveTo>
                  <a:lnTo>
                    <a:pt x="4318" y="0"/>
                  </a:lnTo>
                  <a:lnTo>
                    <a:pt x="17704" y="16650"/>
                  </a:lnTo>
                  <a:lnTo>
                    <a:pt x="17704" y="0"/>
                  </a:lnTo>
                  <a:lnTo>
                    <a:pt x="22200" y="0"/>
                  </a:lnTo>
                  <a:lnTo>
                    <a:pt x="22200" y="23508"/>
                  </a:lnTo>
                  <a:lnTo>
                    <a:pt x="17882" y="23508"/>
                  </a:lnTo>
                  <a:lnTo>
                    <a:pt x="4534" y="6845"/>
                  </a:lnTo>
                  <a:lnTo>
                    <a:pt x="45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3" name="Shape 3986">
              <a:extLst>
                <a:ext uri="{FF2B5EF4-FFF2-40B4-BE49-F238E27FC236}">
                  <a16:creationId xmlns:a16="http://schemas.microsoft.com/office/drawing/2014/main" id="{63DCCDB0-C3A4-6541-EA74-53DBD55FCAA8}"/>
                </a:ext>
              </a:extLst>
            </p:cNvPr>
            <p:cNvSpPr/>
            <p:nvPr/>
          </p:nvSpPr>
          <p:spPr>
            <a:xfrm>
              <a:off x="471651" y="789014"/>
              <a:ext cx="12624" cy="23508"/>
            </a:xfrm>
            <a:custGeom>
              <a:avLst/>
              <a:gdLst/>
              <a:ahLst/>
              <a:cxnLst/>
              <a:rect l="0" t="0" r="0" b="0"/>
              <a:pathLst>
                <a:path w="12624" h="23508">
                  <a:moveTo>
                    <a:pt x="9982" y="0"/>
                  </a:moveTo>
                  <a:lnTo>
                    <a:pt x="12624" y="0"/>
                  </a:lnTo>
                  <a:lnTo>
                    <a:pt x="12624" y="4191"/>
                  </a:lnTo>
                  <a:lnTo>
                    <a:pt x="8560" y="14275"/>
                  </a:lnTo>
                  <a:lnTo>
                    <a:pt x="12624" y="14275"/>
                  </a:lnTo>
                  <a:lnTo>
                    <a:pt x="12624" y="17932"/>
                  </a:lnTo>
                  <a:lnTo>
                    <a:pt x="7074" y="17932"/>
                  </a:lnTo>
                  <a:lnTo>
                    <a:pt x="4826" y="23508"/>
                  </a:lnTo>
                  <a:lnTo>
                    <a:pt x="0" y="23508"/>
                  </a:lnTo>
                  <a:lnTo>
                    <a:pt x="998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4" name="Shape 3987">
              <a:extLst>
                <a:ext uri="{FF2B5EF4-FFF2-40B4-BE49-F238E27FC236}">
                  <a16:creationId xmlns:a16="http://schemas.microsoft.com/office/drawing/2014/main" id="{039E53FB-AADB-3062-99DF-901289C3283C}"/>
                </a:ext>
              </a:extLst>
            </p:cNvPr>
            <p:cNvSpPr/>
            <p:nvPr/>
          </p:nvSpPr>
          <p:spPr>
            <a:xfrm>
              <a:off x="484275" y="789014"/>
              <a:ext cx="12624" cy="23508"/>
            </a:xfrm>
            <a:custGeom>
              <a:avLst/>
              <a:gdLst/>
              <a:ahLst/>
              <a:cxnLst/>
              <a:rect l="0" t="0" r="0" b="0"/>
              <a:pathLst>
                <a:path w="12624" h="23508">
                  <a:moveTo>
                    <a:pt x="0" y="0"/>
                  </a:moveTo>
                  <a:lnTo>
                    <a:pt x="2616" y="0"/>
                  </a:lnTo>
                  <a:lnTo>
                    <a:pt x="12624" y="23508"/>
                  </a:lnTo>
                  <a:lnTo>
                    <a:pt x="7798" y="23508"/>
                  </a:lnTo>
                  <a:lnTo>
                    <a:pt x="5550" y="17932"/>
                  </a:lnTo>
                  <a:lnTo>
                    <a:pt x="0" y="17932"/>
                  </a:lnTo>
                  <a:lnTo>
                    <a:pt x="0" y="14275"/>
                  </a:lnTo>
                  <a:lnTo>
                    <a:pt x="4064" y="14275"/>
                  </a:lnTo>
                  <a:lnTo>
                    <a:pt x="0" y="419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5" name="Shape 3988">
              <a:extLst>
                <a:ext uri="{FF2B5EF4-FFF2-40B4-BE49-F238E27FC236}">
                  <a16:creationId xmlns:a16="http://schemas.microsoft.com/office/drawing/2014/main" id="{2C4BD5D8-DB48-16BA-57C6-96D0357212FF}"/>
                </a:ext>
              </a:extLst>
            </p:cNvPr>
            <p:cNvSpPr/>
            <p:nvPr/>
          </p:nvSpPr>
          <p:spPr>
            <a:xfrm>
              <a:off x="503679" y="789018"/>
              <a:ext cx="17234" cy="23508"/>
            </a:xfrm>
            <a:custGeom>
              <a:avLst/>
              <a:gdLst/>
              <a:ahLst/>
              <a:cxnLst/>
              <a:rect l="0" t="0" r="0" b="0"/>
              <a:pathLst>
                <a:path w="17234" h="23508">
                  <a:moveTo>
                    <a:pt x="0" y="0"/>
                  </a:moveTo>
                  <a:lnTo>
                    <a:pt x="4610" y="0"/>
                  </a:lnTo>
                  <a:lnTo>
                    <a:pt x="4610" y="19545"/>
                  </a:lnTo>
                  <a:lnTo>
                    <a:pt x="17234" y="19545"/>
                  </a:lnTo>
                  <a:lnTo>
                    <a:pt x="172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6" name="Shape 3989">
              <a:extLst>
                <a:ext uri="{FF2B5EF4-FFF2-40B4-BE49-F238E27FC236}">
                  <a16:creationId xmlns:a16="http://schemas.microsoft.com/office/drawing/2014/main" id="{057FE1CE-12DF-23AA-EBA0-16E97678B42E}"/>
                </a:ext>
              </a:extLst>
            </p:cNvPr>
            <p:cNvSpPr/>
            <p:nvPr/>
          </p:nvSpPr>
          <p:spPr>
            <a:xfrm>
              <a:off x="99258" y="829326"/>
              <a:ext cx="23647" cy="23508"/>
            </a:xfrm>
            <a:custGeom>
              <a:avLst/>
              <a:gdLst/>
              <a:ahLst/>
              <a:cxnLst/>
              <a:rect l="0" t="0" r="0" b="0"/>
              <a:pathLst>
                <a:path w="23647" h="23508">
                  <a:moveTo>
                    <a:pt x="0" y="0"/>
                  </a:moveTo>
                  <a:lnTo>
                    <a:pt x="5220" y="0"/>
                  </a:lnTo>
                  <a:lnTo>
                    <a:pt x="11824" y="10236"/>
                  </a:lnTo>
                  <a:lnTo>
                    <a:pt x="18428" y="0"/>
                  </a:lnTo>
                  <a:lnTo>
                    <a:pt x="23647" y="0"/>
                  </a:lnTo>
                  <a:lnTo>
                    <a:pt x="14148" y="14072"/>
                  </a:lnTo>
                  <a:lnTo>
                    <a:pt x="14148" y="23508"/>
                  </a:lnTo>
                  <a:lnTo>
                    <a:pt x="9500" y="23508"/>
                  </a:lnTo>
                  <a:lnTo>
                    <a:pt x="9500" y="1407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7" name="Shape 3990">
              <a:extLst>
                <a:ext uri="{FF2B5EF4-FFF2-40B4-BE49-F238E27FC236}">
                  <a16:creationId xmlns:a16="http://schemas.microsoft.com/office/drawing/2014/main" id="{2533F6EE-38AB-C08E-9942-FCBBAF64847C}"/>
                </a:ext>
              </a:extLst>
            </p:cNvPr>
            <p:cNvSpPr/>
            <p:nvPr/>
          </p:nvSpPr>
          <p:spPr>
            <a:xfrm>
              <a:off x="121091" y="829328"/>
              <a:ext cx="12624" cy="23508"/>
            </a:xfrm>
            <a:custGeom>
              <a:avLst/>
              <a:gdLst/>
              <a:ahLst/>
              <a:cxnLst/>
              <a:rect l="0" t="0" r="0" b="0"/>
              <a:pathLst>
                <a:path w="12624" h="23508">
                  <a:moveTo>
                    <a:pt x="9982" y="0"/>
                  </a:moveTo>
                  <a:lnTo>
                    <a:pt x="12624" y="0"/>
                  </a:lnTo>
                  <a:lnTo>
                    <a:pt x="12624" y="4191"/>
                  </a:lnTo>
                  <a:lnTo>
                    <a:pt x="8560" y="14275"/>
                  </a:lnTo>
                  <a:lnTo>
                    <a:pt x="12624" y="14275"/>
                  </a:lnTo>
                  <a:lnTo>
                    <a:pt x="12624" y="17932"/>
                  </a:lnTo>
                  <a:lnTo>
                    <a:pt x="7074" y="17932"/>
                  </a:lnTo>
                  <a:lnTo>
                    <a:pt x="4826" y="23508"/>
                  </a:lnTo>
                  <a:lnTo>
                    <a:pt x="0" y="23508"/>
                  </a:lnTo>
                  <a:lnTo>
                    <a:pt x="9982"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8" name="Shape 3991">
              <a:extLst>
                <a:ext uri="{FF2B5EF4-FFF2-40B4-BE49-F238E27FC236}">
                  <a16:creationId xmlns:a16="http://schemas.microsoft.com/office/drawing/2014/main" id="{B35E5A7D-FCE4-C56C-4EA9-1389BA3891B0}"/>
                </a:ext>
              </a:extLst>
            </p:cNvPr>
            <p:cNvSpPr/>
            <p:nvPr/>
          </p:nvSpPr>
          <p:spPr>
            <a:xfrm>
              <a:off x="133714" y="829328"/>
              <a:ext cx="12624" cy="23508"/>
            </a:xfrm>
            <a:custGeom>
              <a:avLst/>
              <a:gdLst/>
              <a:ahLst/>
              <a:cxnLst/>
              <a:rect l="0" t="0" r="0" b="0"/>
              <a:pathLst>
                <a:path w="12624" h="23508">
                  <a:moveTo>
                    <a:pt x="0" y="0"/>
                  </a:moveTo>
                  <a:lnTo>
                    <a:pt x="2616" y="0"/>
                  </a:lnTo>
                  <a:lnTo>
                    <a:pt x="12624" y="23508"/>
                  </a:lnTo>
                  <a:lnTo>
                    <a:pt x="7798" y="23508"/>
                  </a:lnTo>
                  <a:lnTo>
                    <a:pt x="5550" y="17932"/>
                  </a:lnTo>
                  <a:lnTo>
                    <a:pt x="0" y="17932"/>
                  </a:lnTo>
                  <a:lnTo>
                    <a:pt x="0" y="14275"/>
                  </a:lnTo>
                  <a:lnTo>
                    <a:pt x="4064" y="14275"/>
                  </a:lnTo>
                  <a:lnTo>
                    <a:pt x="0" y="4191"/>
                  </a:lnTo>
                  <a:lnTo>
                    <a:pt x="0" y="419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59" name="Shape 3992">
              <a:extLst>
                <a:ext uri="{FF2B5EF4-FFF2-40B4-BE49-F238E27FC236}">
                  <a16:creationId xmlns:a16="http://schemas.microsoft.com/office/drawing/2014/main" id="{B2B543E5-AB55-D2D0-0B2B-7E45DE2F5646}"/>
                </a:ext>
              </a:extLst>
            </p:cNvPr>
            <p:cNvSpPr/>
            <p:nvPr/>
          </p:nvSpPr>
          <p:spPr>
            <a:xfrm>
              <a:off x="149490" y="828843"/>
              <a:ext cx="24308" cy="24460"/>
            </a:xfrm>
            <a:custGeom>
              <a:avLst/>
              <a:gdLst/>
              <a:ahLst/>
              <a:cxnLst/>
              <a:rect l="0" t="0" r="0" b="0"/>
              <a:pathLst>
                <a:path w="24308" h="24460">
                  <a:moveTo>
                    <a:pt x="13030" y="0"/>
                  </a:moveTo>
                  <a:cubicBezTo>
                    <a:pt x="15545" y="0"/>
                    <a:pt x="17793" y="546"/>
                    <a:pt x="19774" y="1626"/>
                  </a:cubicBezTo>
                  <a:cubicBezTo>
                    <a:pt x="21755" y="2692"/>
                    <a:pt x="23266" y="4254"/>
                    <a:pt x="24308" y="6287"/>
                  </a:cubicBezTo>
                  <a:lnTo>
                    <a:pt x="20358" y="8242"/>
                  </a:lnTo>
                  <a:cubicBezTo>
                    <a:pt x="19609" y="6833"/>
                    <a:pt x="18618" y="5766"/>
                    <a:pt x="17386" y="5067"/>
                  </a:cubicBezTo>
                  <a:cubicBezTo>
                    <a:pt x="16142" y="4356"/>
                    <a:pt x="14732" y="4013"/>
                    <a:pt x="13132" y="4013"/>
                  </a:cubicBezTo>
                  <a:cubicBezTo>
                    <a:pt x="11519" y="4013"/>
                    <a:pt x="10071" y="4356"/>
                    <a:pt x="8801" y="5067"/>
                  </a:cubicBezTo>
                  <a:cubicBezTo>
                    <a:pt x="7531" y="5766"/>
                    <a:pt x="6553" y="6744"/>
                    <a:pt x="5867" y="8001"/>
                  </a:cubicBezTo>
                  <a:cubicBezTo>
                    <a:pt x="5169" y="9258"/>
                    <a:pt x="4826" y="10668"/>
                    <a:pt x="4826" y="12230"/>
                  </a:cubicBezTo>
                  <a:cubicBezTo>
                    <a:pt x="4826" y="13805"/>
                    <a:pt x="5169" y="15215"/>
                    <a:pt x="5867" y="16459"/>
                  </a:cubicBezTo>
                  <a:cubicBezTo>
                    <a:pt x="6553" y="17717"/>
                    <a:pt x="7531" y="18707"/>
                    <a:pt x="8801" y="19406"/>
                  </a:cubicBezTo>
                  <a:cubicBezTo>
                    <a:pt x="10071" y="20117"/>
                    <a:pt x="11519" y="20472"/>
                    <a:pt x="13132" y="20472"/>
                  </a:cubicBezTo>
                  <a:cubicBezTo>
                    <a:pt x="14732" y="20472"/>
                    <a:pt x="16154" y="20117"/>
                    <a:pt x="17399" y="19406"/>
                  </a:cubicBezTo>
                  <a:cubicBezTo>
                    <a:pt x="18644" y="18707"/>
                    <a:pt x="19647" y="17640"/>
                    <a:pt x="20396" y="16231"/>
                  </a:cubicBezTo>
                  <a:lnTo>
                    <a:pt x="24308" y="18174"/>
                  </a:lnTo>
                  <a:cubicBezTo>
                    <a:pt x="23266" y="20218"/>
                    <a:pt x="21755" y="21781"/>
                    <a:pt x="19774" y="22847"/>
                  </a:cubicBezTo>
                  <a:cubicBezTo>
                    <a:pt x="17793" y="23927"/>
                    <a:pt x="15545" y="24460"/>
                    <a:pt x="13030" y="24460"/>
                  </a:cubicBezTo>
                  <a:cubicBezTo>
                    <a:pt x="10490" y="24460"/>
                    <a:pt x="8230" y="23940"/>
                    <a:pt x="6261" y="22885"/>
                  </a:cubicBezTo>
                  <a:cubicBezTo>
                    <a:pt x="4293" y="21831"/>
                    <a:pt x="2756" y="20371"/>
                    <a:pt x="1651" y="18517"/>
                  </a:cubicBezTo>
                  <a:cubicBezTo>
                    <a:pt x="559" y="16662"/>
                    <a:pt x="0" y="14567"/>
                    <a:pt x="0" y="12230"/>
                  </a:cubicBezTo>
                  <a:cubicBezTo>
                    <a:pt x="0" y="9931"/>
                    <a:pt x="559" y="7849"/>
                    <a:pt x="1651" y="5994"/>
                  </a:cubicBezTo>
                  <a:cubicBezTo>
                    <a:pt x="2756" y="4128"/>
                    <a:pt x="4293" y="2667"/>
                    <a:pt x="6261" y="1600"/>
                  </a:cubicBezTo>
                  <a:cubicBezTo>
                    <a:pt x="8230" y="533"/>
                    <a:pt x="10490" y="0"/>
                    <a:pt x="1303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0" name="Shape 3993">
              <a:extLst>
                <a:ext uri="{FF2B5EF4-FFF2-40B4-BE49-F238E27FC236}">
                  <a16:creationId xmlns:a16="http://schemas.microsoft.com/office/drawing/2014/main" id="{735238FD-A234-1272-C77F-E9BE299C7F10}"/>
                </a:ext>
              </a:extLst>
            </p:cNvPr>
            <p:cNvSpPr/>
            <p:nvPr/>
          </p:nvSpPr>
          <p:spPr>
            <a:xfrm>
              <a:off x="179830" y="829326"/>
              <a:ext cx="21577" cy="23508"/>
            </a:xfrm>
            <a:custGeom>
              <a:avLst/>
              <a:gdLst/>
              <a:ahLst/>
              <a:cxnLst/>
              <a:rect l="0" t="0" r="0" b="0"/>
              <a:pathLst>
                <a:path w="21577" h="23508">
                  <a:moveTo>
                    <a:pt x="0" y="0"/>
                  </a:moveTo>
                  <a:lnTo>
                    <a:pt x="4597" y="0"/>
                  </a:lnTo>
                  <a:lnTo>
                    <a:pt x="4597" y="9500"/>
                  </a:lnTo>
                  <a:lnTo>
                    <a:pt x="16967" y="9500"/>
                  </a:lnTo>
                  <a:lnTo>
                    <a:pt x="16967" y="0"/>
                  </a:lnTo>
                  <a:lnTo>
                    <a:pt x="21577" y="0"/>
                  </a:lnTo>
                  <a:lnTo>
                    <a:pt x="21577" y="23508"/>
                  </a:lnTo>
                  <a:lnTo>
                    <a:pt x="16967" y="23508"/>
                  </a:lnTo>
                  <a:lnTo>
                    <a:pt x="16967" y="13462"/>
                  </a:lnTo>
                  <a:lnTo>
                    <a:pt x="4597" y="13462"/>
                  </a:lnTo>
                  <a:lnTo>
                    <a:pt x="4597"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1" name="Shape 3994">
              <a:extLst>
                <a:ext uri="{FF2B5EF4-FFF2-40B4-BE49-F238E27FC236}">
                  <a16:creationId xmlns:a16="http://schemas.microsoft.com/office/drawing/2014/main" id="{F49D303F-BC50-279D-7934-5E1B6223AB20}"/>
                </a:ext>
              </a:extLst>
            </p:cNvPr>
            <p:cNvSpPr/>
            <p:nvPr/>
          </p:nvSpPr>
          <p:spPr>
            <a:xfrm>
              <a:off x="207288" y="829323"/>
              <a:ext cx="20422" cy="23508"/>
            </a:xfrm>
            <a:custGeom>
              <a:avLst/>
              <a:gdLst/>
              <a:ahLst/>
              <a:cxnLst/>
              <a:rect l="0" t="0" r="0" b="0"/>
              <a:pathLst>
                <a:path w="20422" h="23508">
                  <a:moveTo>
                    <a:pt x="0" y="0"/>
                  </a:moveTo>
                  <a:lnTo>
                    <a:pt x="20422" y="0"/>
                  </a:lnTo>
                  <a:lnTo>
                    <a:pt x="20422" y="3962"/>
                  </a:lnTo>
                  <a:lnTo>
                    <a:pt x="12510" y="3962"/>
                  </a:lnTo>
                  <a:lnTo>
                    <a:pt x="12510" y="23508"/>
                  </a:lnTo>
                  <a:lnTo>
                    <a:pt x="7899" y="23508"/>
                  </a:lnTo>
                  <a:lnTo>
                    <a:pt x="7899" y="3962"/>
                  </a:lnTo>
                  <a:lnTo>
                    <a:pt x="0" y="396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2" name="Shape 4318">
              <a:extLst>
                <a:ext uri="{FF2B5EF4-FFF2-40B4-BE49-F238E27FC236}">
                  <a16:creationId xmlns:a16="http://schemas.microsoft.com/office/drawing/2014/main" id="{9B82DF50-FBE0-EBFB-B7FB-F9DAA5AB099E}"/>
                </a:ext>
              </a:extLst>
            </p:cNvPr>
            <p:cNvSpPr/>
            <p:nvPr/>
          </p:nvSpPr>
          <p:spPr>
            <a:xfrm>
              <a:off x="233693" y="829335"/>
              <a:ext cx="9144" cy="23508"/>
            </a:xfrm>
            <a:custGeom>
              <a:avLst/>
              <a:gdLst/>
              <a:ahLst/>
              <a:cxnLst/>
              <a:rect l="0" t="0" r="0" b="0"/>
              <a:pathLst>
                <a:path w="9144" h="23508">
                  <a:moveTo>
                    <a:pt x="0" y="0"/>
                  </a:moveTo>
                  <a:lnTo>
                    <a:pt x="9144" y="0"/>
                  </a:lnTo>
                  <a:lnTo>
                    <a:pt x="9144" y="23508"/>
                  </a:lnTo>
                  <a:lnTo>
                    <a:pt x="0" y="23508"/>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3" name="Shape 3996">
              <a:extLst>
                <a:ext uri="{FF2B5EF4-FFF2-40B4-BE49-F238E27FC236}">
                  <a16:creationId xmlns:a16="http://schemas.microsoft.com/office/drawing/2014/main" id="{7718ABA4-4145-EF1E-29FC-F7DE85E1DB10}"/>
                </a:ext>
              </a:extLst>
            </p:cNvPr>
            <p:cNvSpPr/>
            <p:nvPr/>
          </p:nvSpPr>
          <p:spPr>
            <a:xfrm>
              <a:off x="246635" y="829326"/>
              <a:ext cx="22200" cy="23508"/>
            </a:xfrm>
            <a:custGeom>
              <a:avLst/>
              <a:gdLst/>
              <a:ahLst/>
              <a:cxnLst/>
              <a:rect l="0" t="0" r="0" b="0"/>
              <a:pathLst>
                <a:path w="22200" h="23508">
                  <a:moveTo>
                    <a:pt x="0" y="0"/>
                  </a:moveTo>
                  <a:lnTo>
                    <a:pt x="4318" y="0"/>
                  </a:lnTo>
                  <a:lnTo>
                    <a:pt x="17704" y="16650"/>
                  </a:lnTo>
                  <a:lnTo>
                    <a:pt x="17704" y="0"/>
                  </a:lnTo>
                  <a:lnTo>
                    <a:pt x="22200" y="0"/>
                  </a:lnTo>
                  <a:lnTo>
                    <a:pt x="22200" y="23508"/>
                  </a:lnTo>
                  <a:lnTo>
                    <a:pt x="17882" y="23508"/>
                  </a:lnTo>
                  <a:lnTo>
                    <a:pt x="4534" y="6845"/>
                  </a:lnTo>
                  <a:lnTo>
                    <a:pt x="4534" y="23508"/>
                  </a:lnTo>
                  <a:lnTo>
                    <a:pt x="0" y="2350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sp>
          <p:nvSpPr>
            <p:cNvPr id="64" name="Shape 3997">
              <a:extLst>
                <a:ext uri="{FF2B5EF4-FFF2-40B4-BE49-F238E27FC236}">
                  <a16:creationId xmlns:a16="http://schemas.microsoft.com/office/drawing/2014/main" id="{8C9013E9-9750-E431-395C-0D65CEB5B26B}"/>
                </a:ext>
              </a:extLst>
            </p:cNvPr>
            <p:cNvSpPr/>
            <p:nvPr/>
          </p:nvSpPr>
          <p:spPr>
            <a:xfrm>
              <a:off x="275838" y="828853"/>
              <a:ext cx="23978" cy="24447"/>
            </a:xfrm>
            <a:custGeom>
              <a:avLst/>
              <a:gdLst/>
              <a:ahLst/>
              <a:cxnLst/>
              <a:rect l="0" t="0" r="0" b="0"/>
              <a:pathLst>
                <a:path w="23978" h="24447">
                  <a:moveTo>
                    <a:pt x="13170" y="0"/>
                  </a:moveTo>
                  <a:cubicBezTo>
                    <a:pt x="15392" y="0"/>
                    <a:pt x="17386" y="406"/>
                    <a:pt x="19152" y="1206"/>
                  </a:cubicBezTo>
                  <a:cubicBezTo>
                    <a:pt x="20917" y="2019"/>
                    <a:pt x="22314" y="3137"/>
                    <a:pt x="23330" y="4572"/>
                  </a:cubicBezTo>
                  <a:lnTo>
                    <a:pt x="19736" y="6947"/>
                  </a:lnTo>
                  <a:cubicBezTo>
                    <a:pt x="18987" y="5994"/>
                    <a:pt x="18047" y="5258"/>
                    <a:pt x="16942" y="4750"/>
                  </a:cubicBezTo>
                  <a:cubicBezTo>
                    <a:pt x="15824" y="4254"/>
                    <a:pt x="14567" y="4000"/>
                    <a:pt x="13170" y="4000"/>
                  </a:cubicBezTo>
                  <a:cubicBezTo>
                    <a:pt x="11506" y="4000"/>
                    <a:pt x="10033" y="4343"/>
                    <a:pt x="8776" y="5042"/>
                  </a:cubicBezTo>
                  <a:cubicBezTo>
                    <a:pt x="7518" y="5740"/>
                    <a:pt x="6553" y="6706"/>
                    <a:pt x="5855" y="7963"/>
                  </a:cubicBezTo>
                  <a:cubicBezTo>
                    <a:pt x="5169" y="9220"/>
                    <a:pt x="4826" y="10668"/>
                    <a:pt x="4826" y="12332"/>
                  </a:cubicBezTo>
                  <a:cubicBezTo>
                    <a:pt x="4826" y="14884"/>
                    <a:pt x="5626" y="16878"/>
                    <a:pt x="7226" y="18339"/>
                  </a:cubicBezTo>
                  <a:cubicBezTo>
                    <a:pt x="8814" y="19787"/>
                    <a:pt x="10985" y="20523"/>
                    <a:pt x="13741" y="20523"/>
                  </a:cubicBezTo>
                  <a:cubicBezTo>
                    <a:pt x="14986" y="20523"/>
                    <a:pt x="16104" y="20371"/>
                    <a:pt x="17120" y="20091"/>
                  </a:cubicBezTo>
                  <a:cubicBezTo>
                    <a:pt x="18136" y="19787"/>
                    <a:pt x="18987" y="19406"/>
                    <a:pt x="19660" y="18910"/>
                  </a:cubicBezTo>
                  <a:lnTo>
                    <a:pt x="19660" y="14516"/>
                  </a:lnTo>
                  <a:lnTo>
                    <a:pt x="13741" y="14516"/>
                  </a:lnTo>
                  <a:lnTo>
                    <a:pt x="13741" y="10846"/>
                  </a:lnTo>
                  <a:lnTo>
                    <a:pt x="23978" y="10846"/>
                  </a:lnTo>
                  <a:lnTo>
                    <a:pt x="23978" y="20561"/>
                  </a:lnTo>
                  <a:cubicBezTo>
                    <a:pt x="22962" y="21768"/>
                    <a:pt x="21539" y="22720"/>
                    <a:pt x="19698" y="23406"/>
                  </a:cubicBezTo>
                  <a:cubicBezTo>
                    <a:pt x="17856" y="24105"/>
                    <a:pt x="15824" y="24447"/>
                    <a:pt x="13564" y="24447"/>
                  </a:cubicBezTo>
                  <a:cubicBezTo>
                    <a:pt x="10833" y="24447"/>
                    <a:pt x="8433" y="23939"/>
                    <a:pt x="6388" y="22898"/>
                  </a:cubicBezTo>
                  <a:cubicBezTo>
                    <a:pt x="4331" y="21857"/>
                    <a:pt x="2756" y="20409"/>
                    <a:pt x="1651" y="18580"/>
                  </a:cubicBezTo>
                  <a:cubicBezTo>
                    <a:pt x="546" y="16739"/>
                    <a:pt x="0" y="14643"/>
                    <a:pt x="0" y="12294"/>
                  </a:cubicBezTo>
                  <a:cubicBezTo>
                    <a:pt x="0" y="9919"/>
                    <a:pt x="559" y="7798"/>
                    <a:pt x="1664" y="5944"/>
                  </a:cubicBezTo>
                  <a:cubicBezTo>
                    <a:pt x="2781" y="4089"/>
                    <a:pt x="4331" y="2629"/>
                    <a:pt x="6325" y="1575"/>
                  </a:cubicBezTo>
                  <a:cubicBezTo>
                    <a:pt x="8331" y="533"/>
                    <a:pt x="10604" y="0"/>
                    <a:pt x="13170"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l-GR"/>
            </a:p>
          </p:txBody>
        </p:sp>
      </p:grpSp>
    </p:spTree>
    <p:extLst>
      <p:ext uri="{BB962C8B-B14F-4D97-AF65-F5344CB8AC3E}">
        <p14:creationId xmlns:p14="http://schemas.microsoft.com/office/powerpoint/2010/main" val="1345449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257955" y="139700"/>
            <a:ext cx="3574747" cy="740254"/>
          </a:xfrm>
          <a:prstGeom prst="rect">
            <a:avLst/>
          </a:prstGeom>
        </p:spPr>
        <p:txBody>
          <a:bodyPr vert="horz" lIns="91440" tIns="45720" rIns="91440" bIns="45720" rtlCol="0" anchor="ctr">
            <a:normAutofit/>
          </a:bodyPr>
          <a:lstStyle/>
          <a:p>
            <a:pPr lvl="0">
              <a:lnSpc>
                <a:spcPct val="90000"/>
              </a:lnSpc>
              <a:spcBef>
                <a:spcPct val="0"/>
              </a:spcBef>
              <a:spcAft>
                <a:spcPts val="1000"/>
              </a:spcAft>
            </a:pPr>
            <a:r>
              <a:rPr lang="en-US" sz="20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ΜΕΛΗ ΤΟΥ ΠΣΕΠΕ</a:t>
            </a:r>
            <a:endParaRPr lang="en-US" sz="2000"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Εικόνα 1">
            <a:extLst>
              <a:ext uri="{FF2B5EF4-FFF2-40B4-BE49-F238E27FC236}">
                <a16:creationId xmlns:a16="http://schemas.microsoft.com/office/drawing/2014/main" id="{5FF87138-8F2F-409D-B40D-22CF76F3B468}"/>
              </a:ext>
            </a:extLst>
          </p:cNvPr>
          <p:cNvPicPr>
            <a:picLocks noChangeAspect="1"/>
          </p:cNvPicPr>
          <p:nvPr/>
        </p:nvPicPr>
        <p:blipFill rotWithShape="1">
          <a:blip r:embed="rId3"/>
          <a:srcRect l="10471" r="18262"/>
          <a:stretch/>
        </p:blipFill>
        <p:spPr>
          <a:xfrm>
            <a:off x="505827" y="1682750"/>
            <a:ext cx="1716673" cy="1695450"/>
          </a:xfrm>
          <a:prstGeom prst="rect">
            <a:avLst/>
          </a:prstGeom>
        </p:spPr>
      </p:pic>
      <p:sp>
        <p:nvSpPr>
          <p:cNvPr id="23" name="Ορθογώνιο 22">
            <a:extLst>
              <a:ext uri="{FF2B5EF4-FFF2-40B4-BE49-F238E27FC236}">
                <a16:creationId xmlns:a16="http://schemas.microsoft.com/office/drawing/2014/main" id="{CBC65576-510E-407E-98F2-962A5FDBF197}"/>
              </a:ext>
            </a:extLst>
          </p:cNvPr>
          <p:cNvSpPr/>
          <p:nvPr/>
        </p:nvSpPr>
        <p:spPr>
          <a:xfrm>
            <a:off x="4680539" y="796439"/>
            <a:ext cx="3574461" cy="2038857"/>
          </a:xfrm>
          <a:prstGeom prst="rect">
            <a:avLst/>
          </a:prstGeom>
        </p:spPr>
        <p:txBody>
          <a:bodyPr vert="horz" lIns="91440" tIns="45720" rIns="91440" bIns="45720" rtlCol="0" anchor="t">
            <a:normAutofit/>
          </a:bodyPr>
          <a:lstStyle/>
          <a:p>
            <a:pPr marL="171450" lvl="0" indent="-171450">
              <a:lnSpc>
                <a:spcPct val="90000"/>
              </a:lnSpc>
              <a:spcAft>
                <a:spcPts val="1000"/>
              </a:spcAft>
              <a:buFont typeface="Wingdings" panose="05000000000000000000" pitchFamily="2" charset="2"/>
              <a:buChar char="v"/>
            </a:pPr>
            <a:r>
              <a:rPr kumimoji="0" lang="en-US" sz="11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 ΠΑΝΕΛΛΗΝΙΟΣ ΣΥΛΛΟΓΟΣ ΕΦΟΔΙΑΣΤΩΝ ΠΛΟΙΩΝ ΚΑΙ ΕΞΑΓΩΓΕΩΝ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εκ</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προσωπεί 1</a:t>
            </a:r>
            <a:r>
              <a:rPr lang="el-GR" sz="110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09</a:t>
            </a:r>
            <a:r>
              <a:rPr lang="en-US" sz="110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εφοδιαστικές επιχειρήσεις σ’ όλη την ακτογραμμή της Ελλάδος, εκ των οποίων οι 90 έχουν τουλάχιστον 20 έτη παρουσία κι εμπειρία στους εφοδιασμούς.</a:t>
            </a:r>
          </a:p>
          <a:p>
            <a:pPr marL="171450" lvl="0" indent="-171450">
              <a:lnSpc>
                <a:spcPct val="90000"/>
              </a:lnSpc>
              <a:spcAft>
                <a:spcPts val="1000"/>
              </a:spcAft>
              <a:buFont typeface="Wingdings" panose="05000000000000000000" pitchFamily="2" charset="2"/>
              <a:buChar char="v"/>
            </a:pP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Πρόκειτ</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αι για μικρό-μεσαίες επιχειρήσεις, εκ των οποίων ένας μεγάλος αριθμός είναι πολύ καλά οργανωμένες (με ιδιοκτήτες, σύγχρονες εγκαταστάσεις – αποθηκευτικούς χώρους, με δικό τους στόλο διανομής, πιστοποιημένες με ISO, HACCP</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&amp;</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ως ΑΕΟ</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5" name="Graphic 9">
            <a:extLst>
              <a:ext uri="{FF2B5EF4-FFF2-40B4-BE49-F238E27FC236}">
                <a16:creationId xmlns:a16="http://schemas.microsoft.com/office/drawing/2014/main" id="{358D9D94-67FE-41D1-B05C-236B0C9BB4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12885"/>
            <a:ext cx="1283195" cy="426646"/>
          </a:xfrm>
          <a:prstGeom prst="rect">
            <a:avLst/>
          </a:prstGeom>
        </p:spPr>
      </p:pic>
      <p:pic>
        <p:nvPicPr>
          <p:cNvPr id="6" name="Picture 22">
            <a:extLst>
              <a:ext uri="{FF2B5EF4-FFF2-40B4-BE49-F238E27FC236}">
                <a16:creationId xmlns:a16="http://schemas.microsoft.com/office/drawing/2014/main" id="{F20740D3-25EC-DA93-AB3A-70F3692A0F85}"/>
              </a:ext>
            </a:extLst>
          </p:cNvPr>
          <p:cNvPicPr>
            <a:picLocks noChangeAspect="1"/>
          </p:cNvPicPr>
          <p:nvPr/>
        </p:nvPicPr>
        <p:blipFill>
          <a:blip r:embed="rId6"/>
          <a:stretch>
            <a:fillRect/>
          </a:stretch>
        </p:blipFill>
        <p:spPr>
          <a:xfrm>
            <a:off x="0" y="4585166"/>
            <a:ext cx="9144000" cy="560375"/>
          </a:xfrm>
          <a:prstGeom prst="rect">
            <a:avLst/>
          </a:prstGeom>
        </p:spPr>
      </p:pic>
      <p:sp>
        <p:nvSpPr>
          <p:cNvPr id="8" name="TextBox 7">
            <a:extLst>
              <a:ext uri="{FF2B5EF4-FFF2-40B4-BE49-F238E27FC236}">
                <a16:creationId xmlns:a16="http://schemas.microsoft.com/office/drawing/2014/main" id="{24467674-932D-0741-C194-5548CBCC94D2}"/>
              </a:ext>
            </a:extLst>
          </p:cNvPr>
          <p:cNvSpPr txBox="1"/>
          <p:nvPr/>
        </p:nvSpPr>
        <p:spPr>
          <a:xfrm>
            <a:off x="4680539" y="2874985"/>
            <a:ext cx="3657012" cy="1463478"/>
          </a:xfrm>
          <a:prstGeom prst="rect">
            <a:avLst/>
          </a:prstGeom>
          <a:noFill/>
        </p:spPr>
        <p:txBody>
          <a:bodyPr wrap="square">
            <a:spAutoFit/>
          </a:bodyPr>
          <a:lstStyle/>
          <a:p>
            <a:pPr marL="171450" indent="-171450">
              <a:lnSpc>
                <a:spcPct val="90000"/>
              </a:lnSpc>
              <a:spcAft>
                <a:spcPts val="1000"/>
              </a:spcAft>
              <a:buFont typeface="Wingdings" panose="05000000000000000000" pitchFamily="2" charset="2"/>
              <a:buChar char="v"/>
            </a:pP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Τα μέλη μας παρουσιάζονται στην ενότητα της ιστοσελίδας μας </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http://www.ship-suppliers.gr/members.asp?pid=9</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Ανατρέχοντας σ’ αυτήν διαφαίνονται όλα τα στοιχεία επικοινωνίας τους (διεύθυνση, τηλέφωνο, </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e</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mail</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 </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site</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με </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weblink</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το λογότυπό τους και αν είναι μέλη του </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ISSA</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Σκοπός μας είναι μ’ αυτό τον τρόπο τα μέλη μας να προβάλλονται και να διαφημίζονται όσο το δυνατό περισσότερο.</a:t>
            </a:r>
            <a:endPar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16137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3" name="Prostokąt 52"/>
          <p:cNvSpPr/>
          <p:nvPr/>
        </p:nvSpPr>
        <p:spPr>
          <a:xfrm>
            <a:off x="785813" y="571500"/>
            <a:ext cx="6986588"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l-GR"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Τα μέλη του ΠΣΕΠΕ δραστηριοποιούνται με τον εφοδιασμό όλων των τύπων πλοίων</a:t>
            </a:r>
          </a:p>
          <a:p>
            <a:endParaRPr lang="en-US" b="1" dirty="0">
              <a:solidFill>
                <a:srgbClr val="0D0D0D"/>
              </a:solidFill>
              <a:latin typeface="Lucida Sans Unicode" pitchFamily="34" charset="0"/>
            </a:endParaRPr>
          </a:p>
        </p:txBody>
      </p:sp>
      <p:sp>
        <p:nvSpPr>
          <p:cNvPr id="46" name="3 CuadroTexto"/>
          <p:cNvSpPr txBox="1"/>
          <p:nvPr/>
        </p:nvSpPr>
        <p:spPr>
          <a:xfrm>
            <a:off x="1123499" y="1130138"/>
            <a:ext cx="1816608" cy="276999"/>
          </a:xfrm>
          <a:prstGeom prst="rect">
            <a:avLst/>
          </a:prstGeom>
          <a:noFill/>
        </p:spPr>
        <p:txBody>
          <a:bodyPr wrap="square" lIns="0" tIns="0" rIns="0" bIns="0">
            <a:spAutoFit/>
          </a:bodyPr>
          <a:lstStyle>
            <a:lvl1pPr>
              <a:defRPr>
                <a:solidFill>
                  <a:schemeClr val="tx1"/>
                </a:solidFill>
                <a:latin typeface="Calibri" pitchFamily="34" charset="0"/>
              </a:defRPr>
            </a:lvl1pPr>
            <a:lvl2pPr marL="269875" indent="182563">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lvl="0" indent="-285750">
              <a:buFont typeface="Wingdings" panose="05000000000000000000" pitchFamily="2" charset="2"/>
              <a:buChar char="v"/>
            </a:pPr>
            <a:r>
              <a:rPr lang="el-GR" dirty="0">
                <a:solidFill>
                  <a:schemeClr val="tx2"/>
                </a:solidFill>
              </a:rPr>
              <a:t>Φορτηγών</a:t>
            </a:r>
            <a:endParaRPr lang="en-US" sz="1400" dirty="0">
              <a:solidFill>
                <a:schemeClr val="tx2"/>
              </a:solidFill>
            </a:endParaRPr>
          </a:p>
        </p:txBody>
      </p:sp>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fontAlgn="auto">
              <a:spcBef>
                <a:spcPts val="0"/>
              </a:spcBef>
              <a:spcAft>
                <a:spcPts val="0"/>
              </a:spcAft>
              <a:defRPr/>
            </a:pPr>
            <a:r>
              <a:rPr lang="el-GR" sz="1200" dirty="0">
                <a:solidFill>
                  <a:schemeClr val="bg1">
                    <a:lumMod val="95000"/>
                  </a:schemeClr>
                </a:solidFill>
                <a:latin typeface="+mj-lt"/>
              </a:rPr>
              <a:t>Φιλοσοφία</a:t>
            </a:r>
            <a:endParaRPr lang="en-US" sz="1200" dirty="0">
              <a:solidFill>
                <a:schemeClr val="bg1">
                  <a:lumMod val="95000"/>
                </a:schemeClr>
              </a:solidFill>
              <a:latin typeface="+mj-lt"/>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79BA2C39-EC88-4E76-8A19-1062FBF2BF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365" y="1473725"/>
            <a:ext cx="2123261" cy="1215567"/>
          </a:xfrm>
          <a:prstGeom prst="rect">
            <a:avLst/>
          </a:prstGeom>
        </p:spPr>
      </p:pic>
      <p:pic>
        <p:nvPicPr>
          <p:cNvPr id="9" name="Picture 8">
            <a:extLst>
              <a:ext uri="{FF2B5EF4-FFF2-40B4-BE49-F238E27FC236}">
                <a16:creationId xmlns:a16="http://schemas.microsoft.com/office/drawing/2014/main" id="{660BDDF3-8202-4445-A74A-0F47ECBEEE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981" y="3001687"/>
            <a:ext cx="2147645" cy="1323675"/>
          </a:xfrm>
          <a:prstGeom prst="rect">
            <a:avLst/>
          </a:prstGeom>
        </p:spPr>
      </p:pic>
      <p:pic>
        <p:nvPicPr>
          <p:cNvPr id="12" name="Picture 11">
            <a:extLst>
              <a:ext uri="{FF2B5EF4-FFF2-40B4-BE49-F238E27FC236}">
                <a16:creationId xmlns:a16="http://schemas.microsoft.com/office/drawing/2014/main" id="{4D0EA900-96E5-4D2F-A3A2-5575AD56DD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553" y="1372555"/>
            <a:ext cx="2123261" cy="1193003"/>
          </a:xfrm>
          <a:prstGeom prst="rect">
            <a:avLst/>
          </a:prstGeom>
        </p:spPr>
      </p:pic>
      <p:pic>
        <p:nvPicPr>
          <p:cNvPr id="14" name="Picture 13">
            <a:extLst>
              <a:ext uri="{FF2B5EF4-FFF2-40B4-BE49-F238E27FC236}">
                <a16:creationId xmlns:a16="http://schemas.microsoft.com/office/drawing/2014/main" id="{39257E87-1CB0-45F0-AE2A-020AE3DCF4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554" y="3001687"/>
            <a:ext cx="2123261" cy="1324631"/>
          </a:xfrm>
          <a:prstGeom prst="rect">
            <a:avLst/>
          </a:prstGeom>
        </p:spPr>
      </p:pic>
      <p:sp>
        <p:nvSpPr>
          <p:cNvPr id="22" name="3 CuadroTexto">
            <a:extLst>
              <a:ext uri="{FF2B5EF4-FFF2-40B4-BE49-F238E27FC236}">
                <a16:creationId xmlns:a16="http://schemas.microsoft.com/office/drawing/2014/main" id="{526C9DEC-F7DB-4AB8-97BF-267808115117}"/>
              </a:ext>
            </a:extLst>
          </p:cNvPr>
          <p:cNvSpPr txBox="1"/>
          <p:nvPr/>
        </p:nvSpPr>
        <p:spPr>
          <a:xfrm>
            <a:off x="4540627" y="1050992"/>
            <a:ext cx="2372556" cy="954107"/>
          </a:xfrm>
          <a:prstGeom prst="rect">
            <a:avLst/>
          </a:prstGeom>
          <a:noFill/>
        </p:spPr>
        <p:txBody>
          <a:bodyPr wrap="square" lIns="0" tIns="0" rIns="0" bIns="0">
            <a:spAutoFit/>
          </a:bodyPr>
          <a:lstStyle>
            <a:lvl1pPr>
              <a:defRPr>
                <a:solidFill>
                  <a:schemeClr val="tx1"/>
                </a:solidFill>
                <a:latin typeface="Calibri" pitchFamily="34" charset="0"/>
              </a:defRPr>
            </a:lvl1pPr>
            <a:lvl2pPr marL="269875" indent="182563">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lvl="0" indent="-285750">
              <a:buFont typeface="Wingdings" panose="05000000000000000000" pitchFamily="2" charset="2"/>
              <a:buChar char="v"/>
            </a:pPr>
            <a:r>
              <a:rPr lang="el-GR" dirty="0">
                <a:solidFill>
                  <a:schemeClr val="tx2"/>
                </a:solidFill>
              </a:rPr>
              <a:t>Δεξαμενοπλοίων</a:t>
            </a:r>
            <a:endParaRPr lang="en-US" dirty="0">
              <a:solidFill>
                <a:schemeClr val="tx2"/>
              </a:solidFill>
            </a:endParaRPr>
          </a:p>
          <a:p>
            <a:pPr marL="171450" lvl="0" indent="-171450">
              <a:buBlip>
                <a:blip r:embed="rId8"/>
              </a:buBlip>
            </a:pPr>
            <a:endParaRPr lang="en-US" sz="1600" dirty="0"/>
          </a:p>
          <a:p>
            <a:pPr marL="171450" lvl="0" indent="-171450">
              <a:buBlip>
                <a:blip r:embed="rId8"/>
              </a:buBlip>
            </a:pPr>
            <a:endParaRPr lang="en-US" sz="1400" dirty="0"/>
          </a:p>
          <a:p>
            <a:pPr marL="171450" lvl="0" indent="-171450">
              <a:buBlip>
                <a:blip r:embed="rId8"/>
              </a:buBlip>
            </a:pPr>
            <a:endParaRPr lang="en-US" sz="1400" dirty="0"/>
          </a:p>
        </p:txBody>
      </p:sp>
      <p:sp>
        <p:nvSpPr>
          <p:cNvPr id="23" name="3 CuadroTexto">
            <a:extLst>
              <a:ext uri="{FF2B5EF4-FFF2-40B4-BE49-F238E27FC236}">
                <a16:creationId xmlns:a16="http://schemas.microsoft.com/office/drawing/2014/main" id="{D77A6286-71C6-42ED-9964-E3725CB648DA}"/>
              </a:ext>
            </a:extLst>
          </p:cNvPr>
          <p:cNvSpPr txBox="1"/>
          <p:nvPr/>
        </p:nvSpPr>
        <p:spPr>
          <a:xfrm>
            <a:off x="4571554" y="2689292"/>
            <a:ext cx="1816608" cy="954107"/>
          </a:xfrm>
          <a:prstGeom prst="rect">
            <a:avLst/>
          </a:prstGeom>
          <a:noFill/>
        </p:spPr>
        <p:txBody>
          <a:bodyPr wrap="square" lIns="0" tIns="0" rIns="0" bIns="0">
            <a:spAutoFit/>
          </a:bodyPr>
          <a:lstStyle>
            <a:lvl1pPr>
              <a:defRPr>
                <a:solidFill>
                  <a:schemeClr val="tx1"/>
                </a:solidFill>
                <a:latin typeface="Calibri" pitchFamily="34" charset="0"/>
              </a:defRPr>
            </a:lvl1pPr>
            <a:lvl2pPr marL="269875" indent="182563">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lvl="0" indent="-285750">
              <a:buFont typeface="Wingdings" panose="05000000000000000000" pitchFamily="2" charset="2"/>
              <a:buChar char="v"/>
            </a:pPr>
            <a:r>
              <a:rPr lang="en-US" dirty="0">
                <a:solidFill>
                  <a:schemeClr val="tx2"/>
                </a:solidFill>
              </a:rPr>
              <a:t>Ferry boats </a:t>
            </a:r>
          </a:p>
          <a:p>
            <a:pPr marL="171450" lvl="0" indent="-171450">
              <a:buBlip>
                <a:blip r:embed="rId8"/>
              </a:buBlip>
            </a:pPr>
            <a:endParaRPr lang="en-US" sz="1600" dirty="0"/>
          </a:p>
          <a:p>
            <a:pPr marL="171450" lvl="0" indent="-171450">
              <a:buBlip>
                <a:blip r:embed="rId8"/>
              </a:buBlip>
            </a:pPr>
            <a:endParaRPr lang="en-US" sz="1400" dirty="0"/>
          </a:p>
          <a:p>
            <a:pPr marL="171450" lvl="0" indent="-171450">
              <a:buBlip>
                <a:blip r:embed="rId8"/>
              </a:buBlip>
            </a:pPr>
            <a:endParaRPr lang="en-US" sz="1400" dirty="0"/>
          </a:p>
        </p:txBody>
      </p:sp>
      <p:sp>
        <p:nvSpPr>
          <p:cNvPr id="24" name="3 CuadroTexto">
            <a:extLst>
              <a:ext uri="{FF2B5EF4-FFF2-40B4-BE49-F238E27FC236}">
                <a16:creationId xmlns:a16="http://schemas.microsoft.com/office/drawing/2014/main" id="{B4C70258-DF48-43AD-8480-D8904227345C}"/>
              </a:ext>
            </a:extLst>
          </p:cNvPr>
          <p:cNvSpPr txBox="1"/>
          <p:nvPr/>
        </p:nvSpPr>
        <p:spPr>
          <a:xfrm>
            <a:off x="1063492" y="2742105"/>
            <a:ext cx="2123261" cy="707886"/>
          </a:xfrm>
          <a:prstGeom prst="rect">
            <a:avLst/>
          </a:prstGeom>
          <a:noFill/>
        </p:spPr>
        <p:txBody>
          <a:bodyPr wrap="square" lIns="0" tIns="0" rIns="0" bIns="0">
            <a:spAutoFit/>
          </a:bodyPr>
          <a:lstStyle>
            <a:lvl1pPr>
              <a:defRPr>
                <a:solidFill>
                  <a:schemeClr val="tx1"/>
                </a:solidFill>
                <a:latin typeface="Calibri" pitchFamily="34" charset="0"/>
              </a:defRPr>
            </a:lvl1pPr>
            <a:lvl2pPr marL="269875" indent="182563">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lvl="0" indent="-285750">
              <a:buFont typeface="Wingdings" panose="05000000000000000000" pitchFamily="2" charset="2"/>
              <a:buChar char="v"/>
            </a:pPr>
            <a:r>
              <a:rPr lang="el-GR" dirty="0" err="1">
                <a:solidFill>
                  <a:schemeClr val="tx2"/>
                </a:solidFill>
              </a:rPr>
              <a:t>Κρουαζιεροπλοίων</a:t>
            </a:r>
            <a:endParaRPr lang="en-US" dirty="0">
              <a:solidFill>
                <a:schemeClr val="tx2"/>
              </a:solidFill>
            </a:endParaRPr>
          </a:p>
          <a:p>
            <a:pPr marL="171450" lvl="0" indent="-171450">
              <a:buBlip>
                <a:blip r:embed="rId8"/>
              </a:buBlip>
            </a:pPr>
            <a:endParaRPr lang="en-US" sz="1400" dirty="0"/>
          </a:p>
          <a:p>
            <a:pPr marL="171450" lvl="0" indent="-171450">
              <a:buBlip>
                <a:blip r:embed="rId8"/>
              </a:buBlip>
            </a:pPr>
            <a:endParaRPr lang="en-US" sz="1400" dirty="0"/>
          </a:p>
        </p:txBody>
      </p:sp>
      <p:pic>
        <p:nvPicPr>
          <p:cNvPr id="4" name="Graphic 9">
            <a:extLst>
              <a:ext uri="{FF2B5EF4-FFF2-40B4-BE49-F238E27FC236}">
                <a16:creationId xmlns:a16="http://schemas.microsoft.com/office/drawing/2014/main" id="{7DA9A571-7FDE-5EB9-7C1F-9F0F19CCF7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60805" y="15820"/>
            <a:ext cx="1283195" cy="426646"/>
          </a:xfrm>
          <a:prstGeom prst="rect">
            <a:avLst/>
          </a:prstGeom>
        </p:spPr>
      </p:pic>
      <p:pic>
        <p:nvPicPr>
          <p:cNvPr id="6" name="Picture 22">
            <a:extLst>
              <a:ext uri="{FF2B5EF4-FFF2-40B4-BE49-F238E27FC236}">
                <a16:creationId xmlns:a16="http://schemas.microsoft.com/office/drawing/2014/main" id="{46B42366-77C3-CA74-8D43-60D51F2B5B5D}"/>
              </a:ext>
            </a:extLst>
          </p:cNvPr>
          <p:cNvPicPr>
            <a:picLocks noChangeAspect="1"/>
          </p:cNvPicPr>
          <p:nvPr/>
        </p:nvPicPr>
        <p:blipFill>
          <a:blip r:embed="rId11"/>
          <a:stretch>
            <a:fillRect/>
          </a:stretch>
        </p:blipFill>
        <p:spPr>
          <a:xfrm>
            <a:off x="0" y="4585166"/>
            <a:ext cx="9144000" cy="560375"/>
          </a:xfrm>
          <a:prstGeom prst="rect">
            <a:avLst/>
          </a:prstGeom>
        </p:spPr>
      </p:pic>
    </p:spTree>
    <p:extLst>
      <p:ext uri="{BB962C8B-B14F-4D97-AF65-F5344CB8AC3E}">
        <p14:creationId xmlns:p14="http://schemas.microsoft.com/office/powerpoint/2010/main" val="605772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anim calcmode="lin" valueType="num">
                                      <p:cBhvr>
                                        <p:cTn id="8" dur="500" fill="hold"/>
                                        <p:tgtEl>
                                          <p:spTgt spid="46"/>
                                        </p:tgtEl>
                                        <p:attrNameLst>
                                          <p:attrName>ppt_x</p:attrName>
                                        </p:attrNameLst>
                                      </p:cBhvr>
                                      <p:tavLst>
                                        <p:tav tm="0">
                                          <p:val>
                                            <p:strVal val="#ppt_x"/>
                                          </p:val>
                                        </p:tav>
                                        <p:tav tm="100000">
                                          <p:val>
                                            <p:strVal val="#ppt_x"/>
                                          </p:val>
                                        </p:tav>
                                      </p:tavLst>
                                    </p:anim>
                                    <p:anim calcmode="lin" valueType="num">
                                      <p:cBhvr>
                                        <p:cTn id="9" dur="5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anim calcmode="lin" valueType="num">
                                      <p:cBhvr>
                                        <p:cTn id="26" dur="500" fill="hold"/>
                                        <p:tgtEl>
                                          <p:spTgt spid="24"/>
                                        </p:tgtEl>
                                        <p:attrNameLst>
                                          <p:attrName>ppt_x</p:attrName>
                                        </p:attrNameLst>
                                      </p:cBhvr>
                                      <p:tavLst>
                                        <p:tav tm="0">
                                          <p:val>
                                            <p:strVal val="#ppt_x"/>
                                          </p:val>
                                        </p:tav>
                                        <p:tav tm="100000">
                                          <p:val>
                                            <p:strVal val="#ppt_x"/>
                                          </p:val>
                                        </p:tav>
                                      </p:tavLst>
                                    </p:anim>
                                    <p:anim calcmode="lin" valueType="num">
                                      <p:cBhvr>
                                        <p:cTn id="27"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 name="Prostokąt 42">
            <a:hlinkClick r:id="rId3" action="ppaction://hlinksldjump"/>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4539890" y="1085850"/>
            <a:ext cx="4472320" cy="2204706"/>
          </a:xfrm>
          <a:prstGeom prst="rect">
            <a:avLst/>
          </a:prstGeom>
        </p:spPr>
        <p:txBody>
          <a:bodyPr wrap="square">
            <a:spAutoFit/>
          </a:bodyPr>
          <a:lstStyle/>
          <a:p>
            <a:pPr lvl="0" algn="just">
              <a:lnSpc>
                <a:spcPct val="115000"/>
              </a:lnSpc>
              <a:spcAft>
                <a:spcPts val="1000"/>
              </a:spcAft>
            </a:pPr>
            <a:r>
              <a:rPr kumimoji="0" lang="el-GR"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100" b="0" i="0" u="none" strike="noStrike" kern="1200" cap="none" spc="0" normalizeH="0" baseline="0" noProof="0" dirty="0">
                <a:ln>
                  <a:noFill/>
                </a:ln>
                <a:solidFill>
                  <a:srgbClr val="365F91"/>
                </a:solidFill>
                <a:effectLst/>
                <a:uLnTx/>
                <a:uFillTx/>
                <a:latin typeface="Tahoma" panose="020B0604030504040204" pitchFamily="34" charset="0"/>
                <a:ea typeface="Tahoma" panose="020B0604030504040204" pitchFamily="34" charset="0"/>
                <a:cs typeface="Tahoma" panose="020B0604030504040204" pitchFamily="34" charset="0"/>
              </a:rPr>
              <a:t>          </a:t>
            </a:r>
            <a:endPar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rPr>
              <a:t>E</a:t>
            </a:r>
            <a:r>
              <a:rPr lang="el-GR" sz="1100" dirty="0" err="1">
                <a:solidFill>
                  <a:srgbClr val="365F91"/>
                </a:solidFill>
                <a:latin typeface="Tahoma" panose="020B0604030504040204" pitchFamily="34" charset="0"/>
                <a:ea typeface="Tahoma" panose="020B0604030504040204" pitchFamily="34" charset="0"/>
                <a:cs typeface="Tahoma" panose="020B0604030504040204" pitchFamily="34" charset="0"/>
              </a:rPr>
              <a:t>ξοπλισμό</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a:t>
            </a: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E</a:t>
            </a:r>
            <a:r>
              <a:rPr lang="el-GR" sz="1100" dirty="0" err="1">
                <a:solidFill>
                  <a:srgbClr val="365F91"/>
                </a:solidFill>
                <a:latin typeface="Tahoma" panose="020B0604030504040204" pitchFamily="34" charset="0"/>
                <a:ea typeface="Tahoma" panose="020B0604030504040204" pitchFamily="34" charset="0"/>
                <a:cs typeface="Tahoma" panose="020B0604030504040204" pitchFamily="34" charset="0"/>
              </a:rPr>
              <a:t>φοπλισμό</a:t>
            </a:r>
            <a:endPar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 </a:t>
            </a:r>
            <a:r>
              <a:rPr lang="en-US" sz="1100" dirty="0">
                <a:solidFill>
                  <a:srgbClr val="365F91"/>
                </a:solidFill>
                <a:latin typeface="Tahoma" panose="020B0604030504040204" pitchFamily="34" charset="0"/>
                <a:ea typeface="Tahoma" panose="020B0604030504040204" pitchFamily="34" charset="0"/>
                <a:cs typeface="Tahoma" panose="020B0604030504040204" pitchFamily="34" charset="0"/>
              </a:rPr>
              <a:t>E</a:t>
            </a:r>
            <a:r>
              <a:rPr lang="el-GR" sz="1100" dirty="0" err="1">
                <a:solidFill>
                  <a:srgbClr val="365F91"/>
                </a:solidFill>
                <a:latin typeface="Tahoma" panose="020B0604030504040204" pitchFamily="34" charset="0"/>
                <a:ea typeface="Tahoma" panose="020B0604030504040204" pitchFamily="34" charset="0"/>
                <a:cs typeface="Tahoma" panose="020B0604030504040204" pitchFamily="34" charset="0"/>
              </a:rPr>
              <a:t>πισκευή</a:t>
            </a:r>
            <a:endPar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endParaRP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Σ</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υντήρηση </a:t>
            </a:r>
          </a:p>
          <a:p>
            <a:pPr lvl="0" algn="just">
              <a:lnSpc>
                <a:spcPct val="115000"/>
              </a:lnSpc>
              <a:spcAft>
                <a:spcPts val="1000"/>
              </a:spcAft>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ασφάλεια του σκάφους, των επιβαινόντων </a:t>
            </a:r>
          </a:p>
          <a:p>
            <a:pPr marL="171450" lvl="0" indent="-171450" algn="just">
              <a:lnSpc>
                <a:spcPct val="115000"/>
              </a:lnSpc>
              <a:spcAft>
                <a:spcPts val="1000"/>
              </a:spcAft>
              <a:buFont typeface="Wingdings" panose="05000000000000000000" pitchFamily="2" charset="2"/>
              <a:buChar char="Ø"/>
            </a:pPr>
            <a:r>
              <a:rPr lang="el-GR" sz="1100" dirty="0">
                <a:solidFill>
                  <a:srgbClr val="365F91"/>
                </a:solidFill>
                <a:latin typeface="Tahoma" panose="020B0604030504040204" pitchFamily="34" charset="0"/>
                <a:ea typeface="Tahoma" panose="020B0604030504040204" pitchFamily="34" charset="0"/>
                <a:cs typeface="Tahoma" panose="020B0604030504040204" pitchFamily="34" charset="0"/>
              </a:rPr>
              <a:t>σίτιση και την ψυχαγωγία των επιβατών και του πληρώματος</a:t>
            </a:r>
          </a:p>
        </p:txBody>
      </p:sp>
      <p:pic>
        <p:nvPicPr>
          <p:cNvPr id="5" name="Εικόνα 4">
            <a:extLst>
              <a:ext uri="{FF2B5EF4-FFF2-40B4-BE49-F238E27FC236}">
                <a16:creationId xmlns:a16="http://schemas.microsoft.com/office/drawing/2014/main" id="{7698CC2A-DF1C-42CB-A60C-6BEAAC4B549D}"/>
              </a:ext>
            </a:extLst>
          </p:cNvPr>
          <p:cNvPicPr>
            <a:picLocks noChangeAspect="1"/>
          </p:cNvPicPr>
          <p:nvPr/>
        </p:nvPicPr>
        <p:blipFill>
          <a:blip r:embed="rId4"/>
          <a:stretch>
            <a:fillRect/>
          </a:stretch>
        </p:blipFill>
        <p:spPr>
          <a:xfrm>
            <a:off x="596351" y="1360683"/>
            <a:ext cx="1638300" cy="865451"/>
          </a:xfrm>
          <a:prstGeom prst="rect">
            <a:avLst/>
          </a:prstGeom>
        </p:spPr>
      </p:pic>
      <p:pic>
        <p:nvPicPr>
          <p:cNvPr id="6" name="Εικόνα 5">
            <a:extLst>
              <a:ext uri="{FF2B5EF4-FFF2-40B4-BE49-F238E27FC236}">
                <a16:creationId xmlns:a16="http://schemas.microsoft.com/office/drawing/2014/main" id="{39A6F3CA-FDBB-4C8A-BBA0-D0F29937C222}"/>
              </a:ext>
            </a:extLst>
          </p:cNvPr>
          <p:cNvPicPr>
            <a:picLocks noChangeAspect="1"/>
          </p:cNvPicPr>
          <p:nvPr/>
        </p:nvPicPr>
        <p:blipFill>
          <a:blip r:embed="rId5"/>
          <a:stretch>
            <a:fillRect/>
          </a:stretch>
        </p:blipFill>
        <p:spPr>
          <a:xfrm>
            <a:off x="2234651" y="1360682"/>
            <a:ext cx="1638300" cy="865451"/>
          </a:xfrm>
          <a:prstGeom prst="rect">
            <a:avLst/>
          </a:prstGeom>
        </p:spPr>
      </p:pic>
      <p:pic>
        <p:nvPicPr>
          <p:cNvPr id="8194" name="Picture 2" descr="Αποτέλεσμα εικόνας για ασφαλεια του σκαφους">
            <a:extLst>
              <a:ext uri="{FF2B5EF4-FFF2-40B4-BE49-F238E27FC236}">
                <a16:creationId xmlns:a16="http://schemas.microsoft.com/office/drawing/2014/main" id="{6BECCCDB-CFBB-428E-9AE9-39ACF089B6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351" y="2228613"/>
            <a:ext cx="1638300" cy="888717"/>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a:extLst>
              <a:ext uri="{FF2B5EF4-FFF2-40B4-BE49-F238E27FC236}">
                <a16:creationId xmlns:a16="http://schemas.microsoft.com/office/drawing/2014/main" id="{F0BC03E4-6506-4BC0-BD24-A86B6D4500E3}"/>
              </a:ext>
            </a:extLst>
          </p:cNvPr>
          <p:cNvPicPr>
            <a:picLocks noChangeAspect="1"/>
          </p:cNvPicPr>
          <p:nvPr/>
        </p:nvPicPr>
        <p:blipFill>
          <a:blip r:embed="rId7"/>
          <a:stretch>
            <a:fillRect/>
          </a:stretch>
        </p:blipFill>
        <p:spPr>
          <a:xfrm>
            <a:off x="2234651" y="2226133"/>
            <a:ext cx="1669964" cy="926460"/>
          </a:xfrm>
          <a:prstGeom prst="rect">
            <a:avLst/>
          </a:prstGeom>
        </p:spPr>
      </p:pic>
      <p:pic>
        <p:nvPicPr>
          <p:cNvPr id="2" name="Graphic 9">
            <a:extLst>
              <a:ext uri="{FF2B5EF4-FFF2-40B4-BE49-F238E27FC236}">
                <a16:creationId xmlns:a16="http://schemas.microsoft.com/office/drawing/2014/main" id="{A8583C37-16CD-9C2E-1F16-0CB3D190084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60805" y="0"/>
            <a:ext cx="1283195" cy="426646"/>
          </a:xfrm>
          <a:prstGeom prst="rect">
            <a:avLst/>
          </a:prstGeom>
        </p:spPr>
      </p:pic>
      <p:pic>
        <p:nvPicPr>
          <p:cNvPr id="4" name="Picture 22">
            <a:extLst>
              <a:ext uri="{FF2B5EF4-FFF2-40B4-BE49-F238E27FC236}">
                <a16:creationId xmlns:a16="http://schemas.microsoft.com/office/drawing/2014/main" id="{77E5A35D-E25A-1E4A-8A14-B7C1EB27FEC5}"/>
              </a:ext>
            </a:extLst>
          </p:cNvPr>
          <p:cNvPicPr>
            <a:picLocks noChangeAspect="1"/>
          </p:cNvPicPr>
          <p:nvPr/>
        </p:nvPicPr>
        <p:blipFill>
          <a:blip r:embed="rId10"/>
          <a:stretch>
            <a:fillRect/>
          </a:stretch>
        </p:blipFill>
        <p:spPr>
          <a:xfrm>
            <a:off x="0" y="4585166"/>
            <a:ext cx="9144000" cy="560375"/>
          </a:xfrm>
          <a:prstGeom prst="rect">
            <a:avLst/>
          </a:prstGeom>
        </p:spPr>
      </p:pic>
      <p:sp>
        <p:nvSpPr>
          <p:cNvPr id="10" name="TextBox 9">
            <a:extLst>
              <a:ext uri="{FF2B5EF4-FFF2-40B4-BE49-F238E27FC236}">
                <a16:creationId xmlns:a16="http://schemas.microsoft.com/office/drawing/2014/main" id="{FF9A08F0-D211-0ECB-0001-A4BE757A5BC2}"/>
              </a:ext>
            </a:extLst>
          </p:cNvPr>
          <p:cNvSpPr txBox="1"/>
          <p:nvPr/>
        </p:nvSpPr>
        <p:spPr>
          <a:xfrm>
            <a:off x="1609725" y="213323"/>
            <a:ext cx="5581650" cy="764376"/>
          </a:xfrm>
          <a:prstGeom prst="rect">
            <a:avLst/>
          </a:prstGeom>
          <a:noFill/>
        </p:spPr>
        <p:txBody>
          <a:bodyPr wrap="square">
            <a:spAutoFit/>
          </a:bodyPr>
          <a:lstStyle/>
          <a:p>
            <a:pPr lvl="0" algn="ctr">
              <a:lnSpc>
                <a:spcPct val="115000"/>
              </a:lnSpc>
              <a:spcAft>
                <a:spcPts val="1000"/>
              </a:spcAft>
            </a:pPr>
            <a:r>
              <a:rPr lang="el-GR" sz="2000" b="1" dirty="0">
                <a:solidFill>
                  <a:srgbClr val="365F91"/>
                </a:solidFill>
                <a:latin typeface="Tahoma" panose="020B0604030504040204" pitchFamily="34" charset="0"/>
                <a:ea typeface="Tahoma" panose="020B0604030504040204" pitchFamily="34" charset="0"/>
                <a:cs typeface="Tahoma" panose="020B0604030504040204" pitchFamily="34" charset="0"/>
              </a:rPr>
              <a:t>Τα Μέλη του ΠΣΕΠΕ καλύπτουν τομείς όπως </a:t>
            </a:r>
          </a:p>
        </p:txBody>
      </p:sp>
    </p:spTree>
    <p:extLst>
      <p:ext uri="{BB962C8B-B14F-4D97-AF65-F5344CB8AC3E}">
        <p14:creationId xmlns:p14="http://schemas.microsoft.com/office/powerpoint/2010/main" val="3786767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267980" y="0"/>
            <a:ext cx="6247120" cy="796679"/>
          </a:xfrm>
          <a:prstGeom prst="rect">
            <a:avLst/>
          </a:prstGeom>
        </p:spPr>
        <p:txBody>
          <a:bodyPr vert="horz" lIns="91440" tIns="45720" rIns="91440" bIns="45720" rtlCol="0" anchor="ctr">
            <a:normAutofit/>
          </a:bodyPr>
          <a:lstStyle/>
          <a:p>
            <a:pPr marL="0" marR="0" lvl="0" indent="0" fontAlgn="base">
              <a:lnSpc>
                <a:spcPct val="90000"/>
              </a:lnSpc>
              <a:spcBef>
                <a:spcPct val="0"/>
              </a:spcBef>
              <a:spcAft>
                <a:spcPts val="1000"/>
              </a:spcAft>
              <a:buClrTx/>
              <a:buSzTx/>
              <a:tabLst/>
              <a:defRPr/>
            </a:pPr>
            <a:r>
              <a:rPr kumimoji="0" lang="el-GR" sz="20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Εξαγωγική δραστηριότητα </a:t>
            </a:r>
            <a:r>
              <a:rPr kumimoji="0" lang="en-US" sz="20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Μ</a:t>
            </a:r>
            <a:r>
              <a:rPr kumimoji="0" lang="el-GR" sz="20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ελών του</a:t>
            </a:r>
            <a:r>
              <a:rPr kumimoji="0" lang="en-US" sz="2000" b="1"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ΠΣΕΠΕ</a:t>
            </a:r>
            <a:endParaRPr kumimoji="0" lang="en-US" sz="2000" b="0" i="0" u="none" strike="noStrike" cap="none" spc="0" normalizeH="0" baseline="0" noProof="0" dirty="0">
              <a:ln>
                <a:noFill/>
              </a:ln>
              <a:solidFill>
                <a:schemeClr val="accent1">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Εικόνα 4">
            <a:extLst>
              <a:ext uri="{FF2B5EF4-FFF2-40B4-BE49-F238E27FC236}">
                <a16:creationId xmlns:a16="http://schemas.microsoft.com/office/drawing/2014/main" id="{EDB6CA03-FFFE-4F6F-BE7C-18942AA2C818}"/>
              </a:ext>
            </a:extLst>
          </p:cNvPr>
          <p:cNvPicPr>
            <a:picLocks noChangeAspect="1"/>
          </p:cNvPicPr>
          <p:nvPr/>
        </p:nvPicPr>
        <p:blipFill rotWithShape="1">
          <a:blip r:embed="rId3"/>
          <a:srcRect l="9153" r="32876" b="2"/>
          <a:stretch/>
        </p:blipFill>
        <p:spPr>
          <a:xfrm>
            <a:off x="856034" y="962395"/>
            <a:ext cx="3157166" cy="328575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3" name="Ορθογώνιο 22">
            <a:extLst>
              <a:ext uri="{FF2B5EF4-FFF2-40B4-BE49-F238E27FC236}">
                <a16:creationId xmlns:a16="http://schemas.microsoft.com/office/drawing/2014/main" id="{CBC65576-510E-407E-98F2-962A5FDBF197}"/>
              </a:ext>
            </a:extLst>
          </p:cNvPr>
          <p:cNvSpPr/>
          <p:nvPr/>
        </p:nvSpPr>
        <p:spPr>
          <a:xfrm>
            <a:off x="4817924" y="2128776"/>
            <a:ext cx="3949494" cy="1125353"/>
          </a:xfrm>
          <a:prstGeom prst="rect">
            <a:avLst/>
          </a:prstGeom>
        </p:spPr>
        <p:txBody>
          <a:bodyPr vert="horz" lIns="91440" tIns="45720" rIns="91440" bIns="45720" rtlCol="0">
            <a:normAutofit/>
          </a:bodyPr>
          <a:lstStyle/>
          <a:p>
            <a:pPr marL="171450" lvl="0" indent="-171450">
              <a:lnSpc>
                <a:spcPct val="90000"/>
              </a:lnSpc>
              <a:spcAft>
                <a:spcPts val="1000"/>
              </a:spcAft>
              <a:buFont typeface="Wingdings" panose="05000000000000000000" pitchFamily="2" charset="2"/>
              <a:buChar char="v"/>
            </a:pP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Αξίζει βέβαια να σημειωθεί ότι π</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ολλές</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από α</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υτές</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πα</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ρουσιάζουν</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πα</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ράλληλ</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 και έντονη </a:t>
            </a:r>
            <a:r>
              <a:rPr lang="en-US" sz="1100" u="sng"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εξαγωγική δραστηριότητα</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Γι</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α</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υτό</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και απ</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οφ</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ασίστηκε το 2012 η μετονομασία της επωνυμίας μας σε ΠΑΝΕΛΛΗΝΙΟΣ ΣΥΛΛΟΓΟΣ ΕΦΟΔΙΑΣΤΩΝ ΠΛΟΙΩΝ &amp; </a:t>
            </a:r>
            <a:r>
              <a:rPr lang="en-US" sz="11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ΕΞΑΓΩΓΕΩΝ</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(ΠΣΕΠΕ).</a:t>
            </a:r>
          </a:p>
          <a:p>
            <a:pPr lvl="0" indent="-228600">
              <a:lnSpc>
                <a:spcPct val="90000"/>
              </a:lnSpc>
              <a:spcAft>
                <a:spcPts val="1000"/>
              </a:spcAft>
              <a:buFont typeface="Arial" panose="020B0604020202020204" pitchFamily="34" charset="0"/>
              <a:buChar char="•"/>
            </a:pPr>
            <a:endPar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2" name="Graphic 9">
            <a:extLst>
              <a:ext uri="{FF2B5EF4-FFF2-40B4-BE49-F238E27FC236}">
                <a16:creationId xmlns:a16="http://schemas.microsoft.com/office/drawing/2014/main" id="{A2358127-C8C0-28E4-94A8-2FC69D715D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0805" y="71774"/>
            <a:ext cx="1283195" cy="426646"/>
          </a:xfrm>
          <a:prstGeom prst="rect">
            <a:avLst/>
          </a:prstGeom>
        </p:spPr>
      </p:pic>
      <p:pic>
        <p:nvPicPr>
          <p:cNvPr id="6" name="Picture 22">
            <a:extLst>
              <a:ext uri="{FF2B5EF4-FFF2-40B4-BE49-F238E27FC236}">
                <a16:creationId xmlns:a16="http://schemas.microsoft.com/office/drawing/2014/main" id="{B9994336-B4D6-F24A-24E2-00841F635F17}"/>
              </a:ext>
            </a:extLst>
          </p:cNvPr>
          <p:cNvPicPr>
            <a:picLocks noChangeAspect="1"/>
          </p:cNvPicPr>
          <p:nvPr/>
        </p:nvPicPr>
        <p:blipFill>
          <a:blip r:embed="rId6"/>
          <a:stretch>
            <a:fillRect/>
          </a:stretch>
        </p:blipFill>
        <p:spPr>
          <a:xfrm>
            <a:off x="0" y="4514850"/>
            <a:ext cx="9144000" cy="630691"/>
          </a:xfrm>
          <a:prstGeom prst="rect">
            <a:avLst/>
          </a:prstGeom>
        </p:spPr>
      </p:pic>
    </p:spTree>
    <p:extLst>
      <p:ext uri="{BB962C8B-B14F-4D97-AF65-F5344CB8AC3E}">
        <p14:creationId xmlns:p14="http://schemas.microsoft.com/office/powerpoint/2010/main" val="4202265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rgbClr val="D5E0F2"/>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5C564C4-F6CE-4D99-B80C-08EFF46AB1ED}"/>
              </a:ext>
            </a:extLst>
          </p:cNvPr>
          <p:cNvSpPr/>
          <p:nvPr/>
        </p:nvSpPr>
        <p:spPr>
          <a:xfrm>
            <a:off x="-53977" y="-113215"/>
            <a:ext cx="3624195" cy="827281"/>
          </a:xfrm>
          <a:prstGeom prst="rect">
            <a:avLst/>
          </a:prstGeom>
        </p:spPr>
        <p:txBody>
          <a:bodyPr vert="horz" lIns="91440" tIns="45720" rIns="91440" bIns="45720" rtlCol="0" anchor="t">
            <a:normAutofit fontScale="40000" lnSpcReduction="20000"/>
          </a:bodyPr>
          <a:lstStyle/>
          <a:p>
            <a:pPr lvl="0" algn="ctr">
              <a:lnSpc>
                <a:spcPct val="90000"/>
              </a:lnSpc>
              <a:spcBef>
                <a:spcPct val="0"/>
              </a:spcBef>
              <a:spcAft>
                <a:spcPts val="1000"/>
              </a:spcAft>
            </a:pPr>
            <a:endParaRPr lang="en-US" sz="4200" b="1" dirty="0">
              <a:latin typeface="Tahoma" panose="020B0604030504040204" pitchFamily="34" charset="0"/>
              <a:ea typeface="Tahoma" panose="020B0604030504040204" pitchFamily="34" charset="0"/>
              <a:cs typeface="Tahoma" panose="020B0604030504040204" pitchFamily="34" charset="0"/>
            </a:endParaRPr>
          </a:p>
          <a:p>
            <a:pPr lvl="0" algn="ctr">
              <a:lnSpc>
                <a:spcPct val="90000"/>
              </a:lnSpc>
              <a:spcBef>
                <a:spcPct val="0"/>
              </a:spcBef>
              <a:spcAft>
                <a:spcPts val="1000"/>
              </a:spcAft>
            </a:pPr>
            <a:r>
              <a:rPr lang="el-GR" sz="4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ΑΝΤΑΓΩΝΙΣΤΙΚΟ </a:t>
            </a:r>
            <a:r>
              <a:rPr lang="en-US" sz="4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a:t>
            </a:r>
            <a:r>
              <a:rPr lang="el-GR" sz="4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ΕΡΙΒΑΛΛΟΝ</a:t>
            </a:r>
          </a:p>
          <a:p>
            <a:pPr lvl="0" algn="ctr">
              <a:lnSpc>
                <a:spcPct val="90000"/>
              </a:lnSpc>
              <a:spcBef>
                <a:spcPct val="0"/>
              </a:spcBef>
              <a:spcAft>
                <a:spcPts val="1000"/>
              </a:spcAft>
            </a:pPr>
            <a:r>
              <a:rPr kumimoji="0" lang="el-GR" sz="2000" b="1" i="0" u="none" strike="noStrike"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000" b="0" i="0" u="none" strike="noStrike"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Ορθογώνιο 22">
            <a:extLst>
              <a:ext uri="{FF2B5EF4-FFF2-40B4-BE49-F238E27FC236}">
                <a16:creationId xmlns:a16="http://schemas.microsoft.com/office/drawing/2014/main" id="{CBC65576-510E-407E-98F2-962A5FDBF197}"/>
              </a:ext>
            </a:extLst>
          </p:cNvPr>
          <p:cNvSpPr/>
          <p:nvPr/>
        </p:nvSpPr>
        <p:spPr>
          <a:xfrm>
            <a:off x="4159526" y="871409"/>
            <a:ext cx="4641505" cy="3426338"/>
          </a:xfrm>
          <a:prstGeom prst="rect">
            <a:avLst/>
          </a:prstGeom>
        </p:spPr>
        <p:txBody>
          <a:bodyPr vert="horz" lIns="91440" tIns="45720" rIns="91440" bIns="45720" rtlCol="0" anchor="t">
            <a:normAutofit lnSpcReduction="10000"/>
          </a:bodyPr>
          <a:lstStyle/>
          <a:p>
            <a:pPr lvl="0">
              <a:lnSpc>
                <a:spcPct val="90000"/>
              </a:lnSpc>
              <a:spcAft>
                <a:spcPts val="1000"/>
              </a:spcAft>
            </a:pPr>
            <a:r>
              <a:rPr lang="en-US" sz="11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Οι</a:t>
            </a:r>
            <a:r>
              <a:rPr lang="en-US" sz="11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b="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εφοδι</a:t>
            </a:r>
            <a:r>
              <a:rPr lang="en-US" sz="11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αστές στην Ελλάδα, δραστηριοποιούνται, κάτω από δύσκολες συνθήκες.</a:t>
            </a:r>
          </a:p>
          <a:p>
            <a:pPr marL="171450" lvl="0" indent="-171450">
              <a:lnSpc>
                <a:spcPct val="90000"/>
              </a:lnSpc>
              <a:spcAft>
                <a:spcPts val="1000"/>
              </a:spcAft>
              <a:buFont typeface="Wingdings" panose="05000000000000000000" pitchFamily="2" charset="2"/>
              <a:buChar char="v"/>
            </a:pP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Ο α</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ντ</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αγωνισμός είναι πολύ έντονος λαμβάνοντας υπόψη ότι στην περιοχή της Μεσογείου υπάρχουν πολλά λιμάνια, όπου τα πλοία μπορούν εύκολα να βρουν τις αναγκαίες προμήθειες.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Έτσι</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κα</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θημερινά</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συγκρίνετ</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αι για την ποιότητα, την τιμή, την ανταπόκρισή του  από τους διαχειριστές, τους εφοπλιστές και τους πλοιάρχους.</a:t>
            </a:r>
            <a:endPar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171450" indent="-171450">
              <a:lnSpc>
                <a:spcPct val="90000"/>
              </a:lnSpc>
              <a:spcAft>
                <a:spcPts val="1000"/>
              </a:spcAft>
              <a:buFont typeface="Wingdings" panose="05000000000000000000" pitchFamily="2" charset="2"/>
              <a:buChar char="v"/>
            </a:pP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Επ</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ίσης</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λειτουργεί</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σ’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έν</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 άνισο διαδικαστικό &amp; φορολογικό - επιχειρηματικό περιβάλλον σε σχέση μ’ αυτό  των εφοδιαστών  άλλων κρατών στην λεκάνη της Μεσογείου π.χ.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Ισ</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πανία, Ιταλία, Τουρκία, Ισραήλ, Αίγυπτο, λόγω της υψηλής φορολογίας στην Ελλάδα</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και μη </a:t>
            </a:r>
            <a:r>
              <a:rPr lang="el-GR"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εναρμόνησης</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χορήγησης απαλλαγής από </a:t>
            </a:r>
            <a:r>
              <a:rPr lang="el-GR"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δασμοφορολογικές</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επιβαρύνσεις των εφοδίων στα πλοία σε σχέση με τα ισχύοντα στα άλλα κράτη</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p>
          <a:p>
            <a:pPr marL="171450" indent="-171450" fontAlgn="base">
              <a:lnSpc>
                <a:spcPct val="90000"/>
              </a:lnSpc>
              <a:spcBef>
                <a:spcPct val="0"/>
              </a:spcBef>
              <a:spcAft>
                <a:spcPts val="1000"/>
              </a:spcAft>
              <a:buFont typeface="Wingdings" panose="05000000000000000000" pitchFamily="2" charset="2"/>
              <a:buChar char="v"/>
              <a:defRPr/>
            </a:pP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Από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το</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2009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δεν</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υπ</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άρχει</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l-GR"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ευνοϊκό </a:t>
            </a:r>
            <a:r>
              <a:rPr lang="en-US" sz="11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τρ</a:t>
            </a:r>
            <a:r>
              <a:rPr lang="en-US" sz="11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απεζικό σύστημα στη  χώρα μας έτσι ο Έλληνας εφοδιαστής καλείται  να χρηματοδοτήσει  ο ίδιος   όχι μόνο το κόστος των προϊόντων,  αλλά και τα λειτουργικά έξοδα  κατά  την πώληση, αφού οι εταιρείες μας πληρώνουν ως επί το πλείστων σε 60μερες.</a:t>
            </a:r>
          </a:p>
          <a:p>
            <a:pPr marR="0" lvl="0" fontAlgn="base">
              <a:lnSpc>
                <a:spcPct val="90000"/>
              </a:lnSpc>
              <a:spcBef>
                <a:spcPct val="0"/>
              </a:spcBef>
              <a:spcAft>
                <a:spcPts val="1000"/>
              </a:spcAft>
              <a:buClrTx/>
              <a:buSzTx/>
              <a:tabLst/>
              <a:defRPr/>
            </a:pPr>
            <a:endParaRPr kumimoji="0" lang="en-US" sz="1100" b="0" i="0" u="none" strike="noStrike" cap="none" spc="0" normalizeH="0" baseline="0" noProof="0" dirty="0">
              <a:ln>
                <a:noFill/>
              </a:ln>
              <a:effectLst/>
              <a:uLnTx/>
              <a:uFillTx/>
            </a:endParaRPr>
          </a:p>
        </p:txBody>
      </p:sp>
      <p:sp>
        <p:nvSpPr>
          <p:cNvPr id="3" name="AutoShape 2" descr="Αποτέλεσμα εικόνας για international ship suppliers association">
            <a:extLst>
              <a:ext uri="{FF2B5EF4-FFF2-40B4-BE49-F238E27FC236}">
                <a16:creationId xmlns:a16="http://schemas.microsoft.com/office/drawing/2014/main" id="{0A5C754B-5663-408E-A0D9-2805E10C7014}"/>
              </a:ext>
            </a:extLst>
          </p:cNvPr>
          <p:cNvSpPr>
            <a:spLocks noChangeAspect="1" noChangeArrowheads="1"/>
          </p:cNvSpPr>
          <p:nvPr/>
        </p:nvSpPr>
        <p:spPr bwMode="auto">
          <a:xfrm>
            <a:off x="4419600" y="2419350"/>
            <a:ext cx="163830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 name="Prostokąt 42">
            <a:hlinkClick r:id="" action="ppaction://noaction"/>
          </p:cNvPr>
          <p:cNvSpPr/>
          <p:nvPr/>
        </p:nvSpPr>
        <p:spPr>
          <a:xfrm>
            <a:off x="4120237" y="-390214"/>
            <a:ext cx="9026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914400" rtl="0" eaLnBrk="1" fontAlgn="auto" latinLnBrk="0" hangingPunct="1">
              <a:spcBef>
                <a:spcPts val="0"/>
              </a:spcBef>
              <a:spcAft>
                <a:spcPts val="600"/>
              </a:spcAft>
              <a:buClrTx/>
              <a:buSzTx/>
              <a:buFontTx/>
              <a:buNone/>
              <a:tabLst/>
              <a:defRPr/>
            </a:pPr>
            <a:r>
              <a:rPr kumimoji="0" lang="el-GR" sz="1200" b="0" i="0" u="none" strike="noStrike" kern="1200" cap="none" spc="0" normalizeH="0" baseline="0" noProof="0">
                <a:ln>
                  <a:noFill/>
                </a:ln>
                <a:solidFill>
                  <a:prstClr val="white">
                    <a:lumMod val="95000"/>
                  </a:prstClr>
                </a:solidFill>
                <a:effectLst/>
                <a:uLnTx/>
                <a:uFillTx/>
                <a:latin typeface="Calibri"/>
                <a:ea typeface="+mn-ea"/>
                <a:cs typeface="+mn-cs"/>
              </a:rPr>
              <a:t>Φιλοσοφία</a:t>
            </a:r>
            <a:endParaRPr kumimoji="0" lang="en-US" sz="1200" b="0" i="0" u="none" strike="noStrike" kern="1200" cap="none" spc="0" normalizeH="0" baseline="0" noProof="0">
              <a:ln>
                <a:noFill/>
              </a:ln>
              <a:solidFill>
                <a:prstClr val="white">
                  <a:lumMod val="95000"/>
                </a:prstClr>
              </a:solidFill>
              <a:effectLst/>
              <a:uLnTx/>
              <a:uFillTx/>
              <a:latin typeface="Calibri"/>
              <a:ea typeface="+mn-ea"/>
              <a:cs typeface="+mn-cs"/>
            </a:endParaRPr>
          </a:p>
        </p:txBody>
      </p:sp>
      <p:pic>
        <p:nvPicPr>
          <p:cNvPr id="2" name="Graphic 9">
            <a:extLst>
              <a:ext uri="{FF2B5EF4-FFF2-40B4-BE49-F238E27FC236}">
                <a16:creationId xmlns:a16="http://schemas.microsoft.com/office/drawing/2014/main" id="{AA2F3FB1-7F11-8BFB-1357-082D6E130DF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36877" y="0"/>
            <a:ext cx="1283195" cy="426646"/>
          </a:xfrm>
          <a:prstGeom prst="rect">
            <a:avLst/>
          </a:prstGeom>
        </p:spPr>
      </p:pic>
      <p:pic>
        <p:nvPicPr>
          <p:cNvPr id="6" name="Picture 22">
            <a:extLst>
              <a:ext uri="{FF2B5EF4-FFF2-40B4-BE49-F238E27FC236}">
                <a16:creationId xmlns:a16="http://schemas.microsoft.com/office/drawing/2014/main" id="{63895DA2-D4D6-8F42-7D2E-E27C2E22EE6A}"/>
              </a:ext>
            </a:extLst>
          </p:cNvPr>
          <p:cNvPicPr>
            <a:picLocks noChangeAspect="1"/>
          </p:cNvPicPr>
          <p:nvPr/>
        </p:nvPicPr>
        <p:blipFill>
          <a:blip r:embed="rId5"/>
          <a:stretch>
            <a:fillRect/>
          </a:stretch>
        </p:blipFill>
        <p:spPr>
          <a:xfrm>
            <a:off x="0" y="4585166"/>
            <a:ext cx="9144000" cy="560375"/>
          </a:xfrm>
          <a:prstGeom prst="rect">
            <a:avLst/>
          </a:prstGeom>
        </p:spPr>
      </p:pic>
      <p:pic>
        <p:nvPicPr>
          <p:cNvPr id="7" name="Εικόνα 6" descr="Εικόνα που περιέχει έδαφος, φύση, ακτή&#10;&#10;Περιγραφή που δημιουργήθηκε αυτόματα">
            <a:extLst>
              <a:ext uri="{FF2B5EF4-FFF2-40B4-BE49-F238E27FC236}">
                <a16:creationId xmlns:a16="http://schemas.microsoft.com/office/drawing/2014/main" id="{427CF78C-1856-853D-FD11-415940F64AA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2969" y="1717208"/>
            <a:ext cx="3105150" cy="1306318"/>
          </a:xfrm>
          <a:prstGeom prst="rect">
            <a:avLst/>
          </a:prstGeom>
          <a:noFill/>
          <a:ln>
            <a:noFill/>
          </a:ln>
        </p:spPr>
      </p:pic>
    </p:spTree>
    <p:extLst>
      <p:ext uri="{BB962C8B-B14F-4D97-AF65-F5344CB8AC3E}">
        <p14:creationId xmlns:p14="http://schemas.microsoft.com/office/powerpoint/2010/main" val="15014412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 2013 - 2022</Template>
  <TotalTime>7160</TotalTime>
  <Words>6368</Words>
  <Application>Microsoft Office PowerPoint</Application>
  <PresentationFormat>On-screen Show (16:9)</PresentationFormat>
  <Paragraphs>509</Paragraphs>
  <Slides>45</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Calibri Light</vt:lpstr>
      <vt:lpstr>Lucida Sans Unicode</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©MediaInteractive</dc:title>
  <dc:creator>Design</dc:creator>
  <cp:lastModifiedBy>Τμήμα Παραγγελιών</cp:lastModifiedBy>
  <cp:revision>998</cp:revision>
  <cp:lastPrinted>2023-06-05T11:26:20Z</cp:lastPrinted>
  <dcterms:created xsi:type="dcterms:W3CDTF">2010-06-24T19:27:56Z</dcterms:created>
  <dcterms:modified xsi:type="dcterms:W3CDTF">2023-07-14T07:59:32Z</dcterms:modified>
</cp:coreProperties>
</file>